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 id="2147483702"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Lato" panose="020F0502020204030203"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Open Sans Medium" panose="020B0604020202020204" charset="0"/>
      <p:regular r:id="rId25"/>
      <p:bold r:id="rId26"/>
      <p:italic r:id="rId27"/>
      <p:boldItalic r:id="rId28"/>
    </p:embeddedFont>
    <p:embeddedFont>
      <p:font typeface="Open Sans SemiBold" panose="020B070603080402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Roboto Light" panose="02000000000000000000" pitchFamily="2" charset="0"/>
      <p:regular r:id="rId37"/>
      <p:bold r:id="rId38"/>
      <p:italic r:id="rId39"/>
      <p:boldItalic r:id="rId40"/>
    </p:embeddedFont>
    <p:embeddedFont>
      <p:font typeface="Roboto Medium" panose="02000000000000000000" pitchFamily="2" charset="0"/>
      <p:regular r:id="rId41"/>
      <p:bold r:id="rId42"/>
      <p:italic r:id="rId43"/>
      <p:boldItalic r:id="rId44"/>
    </p:embeddedFont>
    <p:embeddedFont>
      <p:font typeface="Verdana" panose="020B060403050404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0F3EFB-F9F8-417C-B3D0-7218658BB41F}">
  <a:tblStyle styleId="{D10F3EFB-F9F8-417C-B3D0-7218658BB41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04A5922-DE2C-4826-B607-C842A63C0634}"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3CD4108-84AD-4A84-B2FC-F0C76DAC8F7A}"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84" y="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font" Target="fonts/font31.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notesMaster" Target="notesMasters/notesMaster1.xml"/><Relationship Id="rId29" Type="http://schemas.openxmlformats.org/officeDocument/2006/relationships/font" Target="fonts/font13.fntdata"/><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font" Target="fonts/font2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font" Target="fonts/font28.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font" Target="fonts/font32.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font" Target="fonts/font30.fntdata"/><Relationship Id="rId20" Type="http://schemas.openxmlformats.org/officeDocument/2006/relationships/font" Target="fonts/font4.fntdata"/><Relationship Id="rId41"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f01a939e4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f01a939e4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We call Candex the fast track because it is the fast, easy &amp; compliant way to make low value or one time purchases.</a:t>
            </a:r>
            <a:endParaRPr sz="10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highlight>
                <a:srgbClr val="FFE599"/>
              </a:highlight>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355b5278fa2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355b5278fa2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If you do login to Candex, </a:t>
            </a:r>
            <a:r>
              <a:rPr lang="en" sz="1000">
                <a:solidFill>
                  <a:schemeClr val="dk1"/>
                </a:solidFill>
                <a:latin typeface="Roboto"/>
                <a:ea typeface="Roboto"/>
                <a:cs typeface="Roboto"/>
                <a:sym typeface="Roboto"/>
              </a:rPr>
              <a:t>a wall of history compiles on each order and important notifications are sent to Buyers’ and Sellers’ emails.   Candex reminds vigorously for the required actions of the Sellers</a:t>
            </a:r>
            <a:endParaRPr sz="10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and Candex proactively notifies Buyers if order acceptance has not occurred in 10 days</a:t>
            </a:r>
            <a:endParaRPr sz="1000">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55b5278fa2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2" name="Google Shape;782;g355b5278fa2_0_4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355b5278fa2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355b5278fa2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If you do login to Candex, </a:t>
            </a:r>
            <a:r>
              <a:rPr lang="en" sz="1000">
                <a:solidFill>
                  <a:schemeClr val="dk1"/>
                </a:solidFill>
                <a:latin typeface="Roboto"/>
                <a:ea typeface="Roboto"/>
                <a:cs typeface="Roboto"/>
                <a:sym typeface="Roboto"/>
              </a:rPr>
              <a:t>a wall of history compiles on each order and important notifications are sent to Buyers’ and Sellers’ emails.   Candex reminds vigorously for the required actions of the Sellers</a:t>
            </a:r>
            <a:endParaRPr sz="10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and Candex proactively notifies Buyers if order acceptance has not occurred in 10 days</a:t>
            </a:r>
            <a:endParaRPr sz="1000">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1747d654e91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1747d654e9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67eed65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67eed65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55b5278f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355b5278f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55b5278fa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55b5278fa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When the Payee clicks view order, this is the registration page that they will see. They can select their language and fill in some pretty easy information which usually takes under a minute.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567eed656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3567eed6564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5621de675c_4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5621de675c_4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When the vendor clicks view order, this is the registration page that they will see. They can select their language and fill in some pretty easy information which usually takes under a minute.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55b5278fa2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g355b5278fa2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5b5278fa2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g355b5278fa2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55b5278fa2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355b5278fa2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141B4D"/>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txBox="1">
            <a:spLocks noGrp="1"/>
          </p:cNvSpPr>
          <p:nvPr>
            <p:ph type="ctrTitle"/>
          </p:nvPr>
        </p:nvSpPr>
        <p:spPr>
          <a:xfrm>
            <a:off x="390525" y="2478625"/>
            <a:ext cx="8222100" cy="713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FFFFFF"/>
              </a:buClr>
              <a:buSzPts val="2600"/>
              <a:buNone/>
              <a:defRPr sz="2600">
                <a:solidFill>
                  <a:srgbClr val="FFFFFF"/>
                </a:solidFill>
              </a:defRPr>
            </a:lvl2pPr>
            <a:lvl3pPr lvl="2" rtl="0">
              <a:spcBef>
                <a:spcPts val="0"/>
              </a:spcBef>
              <a:spcAft>
                <a:spcPts val="0"/>
              </a:spcAft>
              <a:buClr>
                <a:srgbClr val="FFFFFF"/>
              </a:buClr>
              <a:buSzPts val="2600"/>
              <a:buNone/>
              <a:defRPr sz="2600">
                <a:solidFill>
                  <a:srgbClr val="FFFFFF"/>
                </a:solidFill>
              </a:defRPr>
            </a:lvl3pPr>
            <a:lvl4pPr lvl="3" rtl="0">
              <a:spcBef>
                <a:spcPts val="0"/>
              </a:spcBef>
              <a:spcAft>
                <a:spcPts val="0"/>
              </a:spcAft>
              <a:buClr>
                <a:srgbClr val="FFFFFF"/>
              </a:buClr>
              <a:buSzPts val="2600"/>
              <a:buNone/>
              <a:defRPr sz="2600">
                <a:solidFill>
                  <a:srgbClr val="FFFFFF"/>
                </a:solidFill>
              </a:defRPr>
            </a:lvl4pPr>
            <a:lvl5pPr lvl="4" rtl="0">
              <a:spcBef>
                <a:spcPts val="0"/>
              </a:spcBef>
              <a:spcAft>
                <a:spcPts val="0"/>
              </a:spcAft>
              <a:buClr>
                <a:srgbClr val="FFFFFF"/>
              </a:buClr>
              <a:buSzPts val="2600"/>
              <a:buNone/>
              <a:defRPr sz="2600">
                <a:solidFill>
                  <a:srgbClr val="FFFFFF"/>
                </a:solidFill>
              </a:defRPr>
            </a:lvl5pPr>
            <a:lvl6pPr lvl="5" rtl="0">
              <a:spcBef>
                <a:spcPts val="0"/>
              </a:spcBef>
              <a:spcAft>
                <a:spcPts val="0"/>
              </a:spcAft>
              <a:buClr>
                <a:srgbClr val="FFFFFF"/>
              </a:buClr>
              <a:buSzPts val="2600"/>
              <a:buNone/>
              <a:defRPr sz="2600">
                <a:solidFill>
                  <a:srgbClr val="FFFFFF"/>
                </a:solidFill>
              </a:defRPr>
            </a:lvl6pPr>
            <a:lvl7pPr lvl="6" rtl="0">
              <a:spcBef>
                <a:spcPts val="0"/>
              </a:spcBef>
              <a:spcAft>
                <a:spcPts val="0"/>
              </a:spcAft>
              <a:buClr>
                <a:srgbClr val="FFFFFF"/>
              </a:buClr>
              <a:buSzPts val="2600"/>
              <a:buNone/>
              <a:defRPr sz="2600">
                <a:solidFill>
                  <a:srgbClr val="FFFFFF"/>
                </a:solidFill>
              </a:defRPr>
            </a:lvl7pPr>
            <a:lvl8pPr lvl="7" rtl="0">
              <a:spcBef>
                <a:spcPts val="0"/>
              </a:spcBef>
              <a:spcAft>
                <a:spcPts val="0"/>
              </a:spcAft>
              <a:buClr>
                <a:srgbClr val="FFFFFF"/>
              </a:buClr>
              <a:buSzPts val="2600"/>
              <a:buNone/>
              <a:defRPr sz="2600">
                <a:solidFill>
                  <a:srgbClr val="FFFFFF"/>
                </a:solidFill>
              </a:defRPr>
            </a:lvl8pPr>
            <a:lvl9pPr lvl="8" rtl="0">
              <a:spcBef>
                <a:spcPts val="0"/>
              </a:spcBef>
              <a:spcAft>
                <a:spcPts val="0"/>
              </a:spcAft>
              <a:buClr>
                <a:srgbClr val="FFFFFF"/>
              </a:buClr>
              <a:buSzPts val="2600"/>
              <a:buNone/>
              <a:defRPr sz="2600">
                <a:solidFill>
                  <a:srgbClr val="FFFFFF"/>
                </a:solidFill>
              </a:defRPr>
            </a:lvl9pPr>
          </a:lstStyle>
          <a:p>
            <a:endParaRPr/>
          </a:p>
        </p:txBody>
      </p:sp>
      <p:pic>
        <p:nvPicPr>
          <p:cNvPr id="12" name="Google Shape;12;p2"/>
          <p:cNvPicPr preferRelativeResize="0"/>
          <p:nvPr/>
        </p:nvPicPr>
        <p:blipFill>
          <a:blip r:embed="rId2">
            <a:alphaModFix amt="6000"/>
          </a:blip>
          <a:stretch>
            <a:fillRect/>
          </a:stretch>
        </p:blipFill>
        <p:spPr>
          <a:xfrm>
            <a:off x="6495177" y="450350"/>
            <a:ext cx="3335726" cy="4242800"/>
          </a:xfrm>
          <a:prstGeom prst="rect">
            <a:avLst/>
          </a:prstGeom>
          <a:noFill/>
          <a:ln>
            <a:noFill/>
          </a:ln>
        </p:spPr>
      </p:pic>
      <p:sp>
        <p:nvSpPr>
          <p:cNvPr id="13" name="Google Shape;13;p2"/>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14;p2"/>
          <p:cNvPicPr preferRelativeResize="0"/>
          <p:nvPr/>
        </p:nvPicPr>
        <p:blipFill>
          <a:blip r:embed="rId3">
            <a:alphaModFix/>
          </a:blip>
          <a:stretch>
            <a:fillRect/>
          </a:stretch>
        </p:blipFill>
        <p:spPr>
          <a:xfrm>
            <a:off x="529725" y="1609625"/>
            <a:ext cx="3133100" cy="563975"/>
          </a:xfrm>
          <a:prstGeom prst="rect">
            <a:avLst/>
          </a:prstGeom>
          <a:noFill/>
          <a:ln>
            <a:noFill/>
          </a:ln>
        </p:spPr>
      </p:pic>
      <p:cxnSp>
        <p:nvCxnSpPr>
          <p:cNvPr id="15" name="Google Shape;15;p2"/>
          <p:cNvCxnSpPr/>
          <p:nvPr/>
        </p:nvCxnSpPr>
        <p:spPr>
          <a:xfrm>
            <a:off x="530728" y="2496976"/>
            <a:ext cx="965700" cy="0"/>
          </a:xfrm>
          <a:prstGeom prst="straightConnector1">
            <a:avLst/>
          </a:prstGeom>
          <a:noFill/>
          <a:ln w="28575" cap="flat" cmpd="sng">
            <a:solidFill>
              <a:srgbClr val="66B2E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 right">
  <p:cSld name="SECTION_TITLE_AND_DESCRIPTION_1_1">
    <p:spTree>
      <p:nvGrpSpPr>
        <p:cNvPr id="1" name="Shape 60"/>
        <p:cNvGrpSpPr/>
        <p:nvPr/>
      </p:nvGrpSpPr>
      <p:grpSpPr>
        <a:xfrm>
          <a:off x="0" y="0"/>
          <a:ext cx="0" cy="0"/>
          <a:chOff x="0" y="0"/>
          <a:chExt cx="0" cy="0"/>
        </a:xfrm>
      </p:grpSpPr>
      <p:sp>
        <p:nvSpPr>
          <p:cNvPr id="61" name="Google Shape;61;p11"/>
          <p:cNvSpPr/>
          <p:nvPr/>
        </p:nvSpPr>
        <p:spPr>
          <a:xfrm flipH="1">
            <a:off x="4571913"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title"/>
          </p:nvPr>
        </p:nvSpPr>
        <p:spPr>
          <a:xfrm>
            <a:off x="289000" y="90175"/>
            <a:ext cx="4045200" cy="1143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2600"/>
              <a:buNone/>
              <a:defRPr sz="2600">
                <a:solidFill>
                  <a:srgbClr val="FFFFFF"/>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63" name="Google Shape;63;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11"/>
          <p:cNvSpPr/>
          <p:nvPr/>
        </p:nvSpPr>
        <p:spPr>
          <a:xfrm>
            <a:off x="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body" idx="1"/>
          </p:nvPr>
        </p:nvSpPr>
        <p:spPr>
          <a:xfrm>
            <a:off x="289000" y="1257600"/>
            <a:ext cx="4045200" cy="3672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7500" rtl="0">
              <a:spcBef>
                <a:spcPts val="1600"/>
              </a:spcBef>
              <a:spcAft>
                <a:spcPts val="0"/>
              </a:spcAft>
              <a:buClr>
                <a:srgbClr val="FFFFFF"/>
              </a:buClr>
              <a:buSzPts val="1400"/>
              <a:buChar char="○"/>
              <a:defRPr>
                <a:solidFill>
                  <a:srgbClr val="FFFFFF"/>
                </a:solidFill>
              </a:defRPr>
            </a:lvl2pPr>
            <a:lvl3pPr marL="1371600" lvl="2" indent="-317500" rtl="0">
              <a:spcBef>
                <a:spcPts val="1600"/>
              </a:spcBef>
              <a:spcAft>
                <a:spcPts val="0"/>
              </a:spcAft>
              <a:buClr>
                <a:srgbClr val="FFFFFF"/>
              </a:buClr>
              <a:buSzPts val="1400"/>
              <a:buChar char="■"/>
              <a:defRPr>
                <a:solidFill>
                  <a:srgbClr val="FFFFFF"/>
                </a:solidFill>
              </a:defRPr>
            </a:lvl3pPr>
            <a:lvl4pPr marL="1828800" lvl="3" indent="-317500" rtl="0">
              <a:spcBef>
                <a:spcPts val="1600"/>
              </a:spcBef>
              <a:spcAft>
                <a:spcPts val="0"/>
              </a:spcAft>
              <a:buClr>
                <a:srgbClr val="FFFFFF"/>
              </a:buClr>
              <a:buSzPts val="1400"/>
              <a:buChar char="●"/>
              <a:defRPr>
                <a:solidFill>
                  <a:srgbClr val="FFFFFF"/>
                </a:solidFill>
              </a:defRPr>
            </a:lvl4pPr>
            <a:lvl5pPr marL="2286000" lvl="4" indent="-317500" rtl="0">
              <a:spcBef>
                <a:spcPts val="1600"/>
              </a:spcBef>
              <a:spcAft>
                <a:spcPts val="0"/>
              </a:spcAft>
              <a:buClr>
                <a:srgbClr val="FFFFFF"/>
              </a:buClr>
              <a:buSzPts val="1400"/>
              <a:buChar char="○"/>
              <a:defRPr>
                <a:solidFill>
                  <a:srgbClr val="FFFFFF"/>
                </a:solidFill>
              </a:defRPr>
            </a:lvl5pPr>
            <a:lvl6pPr marL="2743200" lvl="5" indent="-317500" rtl="0">
              <a:spcBef>
                <a:spcPts val="1600"/>
              </a:spcBef>
              <a:spcAft>
                <a:spcPts val="0"/>
              </a:spcAft>
              <a:buClr>
                <a:srgbClr val="FFFFFF"/>
              </a:buClr>
              <a:buSzPts val="1400"/>
              <a:buChar char="■"/>
              <a:defRPr>
                <a:solidFill>
                  <a:srgbClr val="FFFFFF"/>
                </a:solidFill>
              </a:defRPr>
            </a:lvl6pPr>
            <a:lvl7pPr marL="3200400" lvl="6" indent="-317500" rtl="0">
              <a:spcBef>
                <a:spcPts val="16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Blue 1">
  <p:cSld name="TITLE_ONLY_2_2_3">
    <p:spTree>
      <p:nvGrpSpPr>
        <p:cNvPr id="1" name="Shape 68"/>
        <p:cNvGrpSpPr/>
        <p:nvPr/>
      </p:nvGrpSpPr>
      <p:grpSpPr>
        <a:xfrm>
          <a:off x="0" y="0"/>
          <a:ext cx="0" cy="0"/>
          <a:chOff x="0" y="0"/>
          <a:chExt cx="0" cy="0"/>
        </a:xfrm>
      </p:grpSpPr>
      <p:sp>
        <p:nvSpPr>
          <p:cNvPr id="69" name="Google Shape;69;p1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3"/>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13"/>
          <p:cNvPicPr preferRelativeResize="0"/>
          <p:nvPr/>
        </p:nvPicPr>
        <p:blipFill rotWithShape="1">
          <a:blip r:embed="rId2">
            <a:alphaModFix amt="40000"/>
          </a:blip>
          <a:srcRect l="329" t="3375" r="-330" b="2329"/>
          <a:stretch/>
        </p:blipFill>
        <p:spPr>
          <a:xfrm rot="10800000">
            <a:off x="150" y="69425"/>
            <a:ext cx="9143698" cy="5074075"/>
          </a:xfrm>
          <a:prstGeom prst="rect">
            <a:avLst/>
          </a:prstGeom>
          <a:noFill/>
          <a:ln>
            <a:noFill/>
          </a:ln>
        </p:spPr>
      </p:pic>
      <p:sp>
        <p:nvSpPr>
          <p:cNvPr id="72" name="Google Shape;72;p13"/>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Blue 1 1">
  <p:cSld name="TITLE_ONLY_2_2_4">
    <p:spTree>
      <p:nvGrpSpPr>
        <p:cNvPr id="1" name="Shape 73"/>
        <p:cNvGrpSpPr/>
        <p:nvPr/>
      </p:nvGrpSpPr>
      <p:grpSpPr>
        <a:xfrm>
          <a:off x="0" y="0"/>
          <a:ext cx="0" cy="0"/>
          <a:chOff x="0" y="0"/>
          <a:chExt cx="0" cy="0"/>
        </a:xfrm>
      </p:grpSpPr>
      <p:sp>
        <p:nvSpPr>
          <p:cNvPr id="74" name="Google Shape;74;p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14"/>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76;p14"/>
          <p:cNvPicPr preferRelativeResize="0"/>
          <p:nvPr/>
        </p:nvPicPr>
        <p:blipFill rotWithShape="1">
          <a:blip r:embed="rId2">
            <a:alphaModFix amt="40000"/>
          </a:blip>
          <a:srcRect l="329" t="3375" r="-330" b="2329"/>
          <a:stretch/>
        </p:blipFill>
        <p:spPr>
          <a:xfrm rot="10800000">
            <a:off x="150" y="69425"/>
            <a:ext cx="9143698" cy="5074075"/>
          </a:xfrm>
          <a:prstGeom prst="rect">
            <a:avLst/>
          </a:prstGeom>
          <a:noFill/>
          <a:ln>
            <a:noFill/>
          </a:ln>
        </p:spPr>
      </p:pic>
      <p:sp>
        <p:nvSpPr>
          <p:cNvPr id="77" name="Google Shape;77;p14"/>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Blue 1 1 1">
  <p:cSld name="TITLE_ONLY_2_2_4_1">
    <p:spTree>
      <p:nvGrpSpPr>
        <p:cNvPr id="1" name="Shape 78"/>
        <p:cNvGrpSpPr/>
        <p:nvPr/>
      </p:nvGrpSpPr>
      <p:grpSpPr>
        <a:xfrm>
          <a:off x="0" y="0"/>
          <a:ext cx="0" cy="0"/>
          <a:chOff x="0" y="0"/>
          <a:chExt cx="0" cy="0"/>
        </a:xfrm>
      </p:grpSpPr>
      <p:sp>
        <p:nvSpPr>
          <p:cNvPr id="79" name="Google Shape;79;p1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5"/>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5"/>
          <p:cNvPicPr preferRelativeResize="0"/>
          <p:nvPr/>
        </p:nvPicPr>
        <p:blipFill rotWithShape="1">
          <a:blip r:embed="rId2">
            <a:alphaModFix amt="40000"/>
          </a:blip>
          <a:srcRect l="329" t="3375" r="-330" b="2329"/>
          <a:stretch/>
        </p:blipFill>
        <p:spPr>
          <a:xfrm rot="10800000">
            <a:off x="150" y="69425"/>
            <a:ext cx="9143698" cy="5074075"/>
          </a:xfrm>
          <a:prstGeom prst="rect">
            <a:avLst/>
          </a:prstGeom>
          <a:noFill/>
          <a:ln>
            <a:noFill/>
          </a:ln>
        </p:spPr>
      </p:pic>
      <p:sp>
        <p:nvSpPr>
          <p:cNvPr id="82" name="Google Shape;82;p15"/>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 Blue 1 1 2">
  <p:cSld name="TITLE_ONLY_2_2_4_2">
    <p:spTree>
      <p:nvGrpSpPr>
        <p:cNvPr id="1" name="Shape 83"/>
        <p:cNvGrpSpPr/>
        <p:nvPr/>
      </p:nvGrpSpPr>
      <p:grpSpPr>
        <a:xfrm>
          <a:off x="0" y="0"/>
          <a:ext cx="0" cy="0"/>
          <a:chOff x="0" y="0"/>
          <a:chExt cx="0" cy="0"/>
        </a:xfrm>
      </p:grpSpPr>
      <p:sp>
        <p:nvSpPr>
          <p:cNvPr id="84" name="Google Shape;84;p1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6"/>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 Blue 1 2">
  <p:cSld name="TITLE_ONLY_2_2_5">
    <p:spTree>
      <p:nvGrpSpPr>
        <p:cNvPr id="1" name="Shape 86"/>
        <p:cNvGrpSpPr/>
        <p:nvPr/>
      </p:nvGrpSpPr>
      <p:grpSpPr>
        <a:xfrm>
          <a:off x="0" y="0"/>
          <a:ext cx="0" cy="0"/>
          <a:chOff x="0" y="0"/>
          <a:chExt cx="0" cy="0"/>
        </a:xfrm>
      </p:grpSpPr>
      <p:sp>
        <p:nvSpPr>
          <p:cNvPr id="87" name="Google Shape;87;p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7"/>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 Blue 1 2 1">
  <p:cSld name="TITLE_ONLY_2_2_2_1">
    <p:spTree>
      <p:nvGrpSpPr>
        <p:cNvPr id="1" name="Shape 89"/>
        <p:cNvGrpSpPr/>
        <p:nvPr/>
      </p:nvGrpSpPr>
      <p:grpSpPr>
        <a:xfrm>
          <a:off x="0" y="0"/>
          <a:ext cx="0" cy="0"/>
          <a:chOff x="0" y="0"/>
          <a:chExt cx="0" cy="0"/>
        </a:xfrm>
      </p:grpSpPr>
      <p:sp>
        <p:nvSpPr>
          <p:cNvPr id="90" name="Google Shape;90;p1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8"/>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Blue 1 3">
  <p:cSld name="TITLE_ONLY_2_2_6">
    <p:spTree>
      <p:nvGrpSpPr>
        <p:cNvPr id="1" name="Shape 92"/>
        <p:cNvGrpSpPr/>
        <p:nvPr/>
      </p:nvGrpSpPr>
      <p:grpSpPr>
        <a:xfrm>
          <a:off x="0" y="0"/>
          <a:ext cx="0" cy="0"/>
          <a:chOff x="0" y="0"/>
          <a:chExt cx="0" cy="0"/>
        </a:xfrm>
      </p:grpSpPr>
      <p:sp>
        <p:nvSpPr>
          <p:cNvPr id="93" name="Google Shape;93;p19"/>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9"/>
          <p:cNvSpPr txBox="1">
            <a:spLocks noGrp="1"/>
          </p:cNvSpPr>
          <p:nvPr>
            <p:ph type="sldNum" idx="12"/>
          </p:nvPr>
        </p:nvSpPr>
        <p:spPr>
          <a:xfrm>
            <a:off x="8729550" y="4749900"/>
            <a:ext cx="342600" cy="393600"/>
          </a:xfrm>
          <a:prstGeom prst="rect">
            <a:avLst/>
          </a:prstGeom>
          <a:solidFill>
            <a:srgbClr val="444B78"/>
          </a:solidFill>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 Blue 1 3 1">
  <p:cSld name="TITLE_ONLY_2_2_6_1">
    <p:spTree>
      <p:nvGrpSpPr>
        <p:cNvPr id="1" name="Shape 95"/>
        <p:cNvGrpSpPr/>
        <p:nvPr/>
      </p:nvGrpSpPr>
      <p:grpSpPr>
        <a:xfrm>
          <a:off x="0" y="0"/>
          <a:ext cx="0" cy="0"/>
          <a:chOff x="0" y="0"/>
          <a:chExt cx="0" cy="0"/>
        </a:xfrm>
      </p:grpSpPr>
      <p:pic>
        <p:nvPicPr>
          <p:cNvPr id="96" name="Google Shape;96;p20"/>
          <p:cNvPicPr preferRelativeResize="0"/>
          <p:nvPr/>
        </p:nvPicPr>
        <p:blipFill rotWithShape="1">
          <a:blip r:embed="rId2">
            <a:alphaModFix amt="40000"/>
          </a:blip>
          <a:srcRect l="329" t="3375" r="-330" b="2329"/>
          <a:stretch/>
        </p:blipFill>
        <p:spPr>
          <a:xfrm rot="10800000">
            <a:off x="150" y="69425"/>
            <a:ext cx="9143698" cy="5074075"/>
          </a:xfrm>
          <a:prstGeom prst="rect">
            <a:avLst/>
          </a:prstGeom>
          <a:noFill/>
          <a:ln>
            <a:noFill/>
          </a:ln>
        </p:spPr>
      </p:pic>
      <p:sp>
        <p:nvSpPr>
          <p:cNvPr id="97" name="Google Shape;97;p20"/>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0"/>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
        <p:nvSpPr>
          <p:cNvPr id="99" name="Google Shape;99;p20"/>
          <p:cNvSpPr txBox="1">
            <a:spLocks noGrp="1"/>
          </p:cNvSpPr>
          <p:nvPr>
            <p:ph type="sldNum" idx="12"/>
          </p:nvPr>
        </p:nvSpPr>
        <p:spPr>
          <a:xfrm>
            <a:off x="8700950" y="4749900"/>
            <a:ext cx="371100" cy="393600"/>
          </a:xfrm>
          <a:prstGeom prst="rect">
            <a:avLst/>
          </a:prstGeom>
          <a:solidFill>
            <a:srgbClr val="444B78"/>
          </a:solidFill>
        </p:spPr>
        <p:txBody>
          <a:bodyPr spcFirstLastPara="1" wrap="square" lIns="91425" tIns="91425" rIns="91425" bIns="91425" anchor="ctr" anchorCtr="0">
            <a:noAutofit/>
          </a:bodyPr>
          <a:lstStyle>
            <a:lvl1pPr lvl="0" algn="ctr" rtl="0">
              <a:buNone/>
              <a:defRPr sz="1000">
                <a:solidFill>
                  <a:srgbClr val="B3C1D6"/>
                </a:solidFill>
                <a:latin typeface="Roboto"/>
                <a:ea typeface="Roboto"/>
                <a:cs typeface="Roboto"/>
                <a:sym typeface="Roboto"/>
              </a:defRPr>
            </a:lvl1pPr>
            <a:lvl2pPr lvl="1" algn="ctr" rtl="0">
              <a:buNone/>
              <a:defRPr sz="1000">
                <a:solidFill>
                  <a:srgbClr val="B3C1D6"/>
                </a:solidFill>
                <a:latin typeface="Roboto"/>
                <a:ea typeface="Roboto"/>
                <a:cs typeface="Roboto"/>
                <a:sym typeface="Roboto"/>
              </a:defRPr>
            </a:lvl2pPr>
            <a:lvl3pPr lvl="2" algn="ctr" rtl="0">
              <a:buNone/>
              <a:defRPr sz="1000">
                <a:solidFill>
                  <a:srgbClr val="B3C1D6"/>
                </a:solidFill>
                <a:latin typeface="Roboto"/>
                <a:ea typeface="Roboto"/>
                <a:cs typeface="Roboto"/>
                <a:sym typeface="Roboto"/>
              </a:defRPr>
            </a:lvl3pPr>
            <a:lvl4pPr lvl="3" algn="ctr" rtl="0">
              <a:buNone/>
              <a:defRPr sz="1000">
                <a:solidFill>
                  <a:srgbClr val="B3C1D6"/>
                </a:solidFill>
                <a:latin typeface="Roboto"/>
                <a:ea typeface="Roboto"/>
                <a:cs typeface="Roboto"/>
                <a:sym typeface="Roboto"/>
              </a:defRPr>
            </a:lvl4pPr>
            <a:lvl5pPr lvl="4" algn="ctr" rtl="0">
              <a:buNone/>
              <a:defRPr sz="1000">
                <a:solidFill>
                  <a:srgbClr val="B3C1D6"/>
                </a:solidFill>
                <a:latin typeface="Roboto"/>
                <a:ea typeface="Roboto"/>
                <a:cs typeface="Roboto"/>
                <a:sym typeface="Roboto"/>
              </a:defRPr>
            </a:lvl5pPr>
            <a:lvl6pPr lvl="5" algn="ctr" rtl="0">
              <a:buNone/>
              <a:defRPr sz="1000">
                <a:solidFill>
                  <a:srgbClr val="B3C1D6"/>
                </a:solidFill>
                <a:latin typeface="Roboto"/>
                <a:ea typeface="Roboto"/>
                <a:cs typeface="Roboto"/>
                <a:sym typeface="Roboto"/>
              </a:defRPr>
            </a:lvl6pPr>
            <a:lvl7pPr lvl="6" algn="ctr" rtl="0">
              <a:buNone/>
              <a:defRPr sz="1000">
                <a:solidFill>
                  <a:srgbClr val="B3C1D6"/>
                </a:solidFill>
                <a:latin typeface="Roboto"/>
                <a:ea typeface="Roboto"/>
                <a:cs typeface="Roboto"/>
                <a:sym typeface="Roboto"/>
              </a:defRPr>
            </a:lvl7pPr>
            <a:lvl8pPr lvl="7" algn="ctr" rtl="0">
              <a:buNone/>
              <a:defRPr sz="1000">
                <a:solidFill>
                  <a:srgbClr val="B3C1D6"/>
                </a:solidFill>
                <a:latin typeface="Roboto"/>
                <a:ea typeface="Roboto"/>
                <a:cs typeface="Roboto"/>
                <a:sym typeface="Roboto"/>
              </a:defRPr>
            </a:lvl8pPr>
            <a:lvl9pPr lvl="8" algn="ctr" rtl="0">
              <a:buNone/>
              <a:defRPr sz="1000">
                <a:solidFill>
                  <a:srgbClr val="B3C1D6"/>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60950" y="1684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8" name="Google Shape;18;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3"/>
          <p:cNvSpPr/>
          <p:nvPr/>
        </p:nvSpPr>
        <p:spPr>
          <a:xfrm>
            <a:off x="0" y="0"/>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3"/>
          <p:cNvPicPr preferRelativeResize="0"/>
          <p:nvPr/>
        </p:nvPicPr>
        <p:blipFill>
          <a:blip r:embed="rId2">
            <a:alphaModFix amt="6000"/>
          </a:blip>
          <a:stretch>
            <a:fillRect/>
          </a:stretch>
        </p:blipFill>
        <p:spPr>
          <a:xfrm>
            <a:off x="6495177" y="450350"/>
            <a:ext cx="3335726" cy="4242800"/>
          </a:xfrm>
          <a:prstGeom prst="rect">
            <a:avLst/>
          </a:prstGeom>
          <a:noFill/>
          <a:ln>
            <a:noFill/>
          </a:ln>
        </p:spPr>
      </p:pic>
      <p:sp>
        <p:nvSpPr>
          <p:cNvPr id="21" name="Google Shape;21;p3"/>
          <p:cNvSpPr txBox="1">
            <a:spLocks noGrp="1"/>
          </p:cNvSpPr>
          <p:nvPr>
            <p:ph type="subTitle" idx="1"/>
          </p:nvPr>
        </p:nvSpPr>
        <p:spPr>
          <a:xfrm>
            <a:off x="460950" y="2601850"/>
            <a:ext cx="8221800" cy="57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66B2E1"/>
              </a:buClr>
              <a:buSzPts val="2100"/>
              <a:buNone/>
              <a:defRPr sz="2100">
                <a:solidFill>
                  <a:srgbClr val="66B2E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 Blue 1 1 3">
  <p:cSld name="TITLE_ONLY_2_2_1">
    <p:spTree>
      <p:nvGrpSpPr>
        <p:cNvPr id="1" name="Shape 100"/>
        <p:cNvGrpSpPr/>
        <p:nvPr/>
      </p:nvGrpSpPr>
      <p:grpSpPr>
        <a:xfrm>
          <a:off x="0" y="0"/>
          <a:ext cx="0" cy="0"/>
          <a:chOff x="0" y="0"/>
          <a:chExt cx="0" cy="0"/>
        </a:xfrm>
      </p:grpSpPr>
      <p:sp>
        <p:nvSpPr>
          <p:cNvPr id="101" name="Google Shape;101;p21"/>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1"/>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
        <p:nvSpPr>
          <p:cNvPr id="103" name="Google Shape;103;p21"/>
          <p:cNvSpPr txBox="1">
            <a:spLocks noGrp="1"/>
          </p:cNvSpPr>
          <p:nvPr>
            <p:ph type="sldNum" idx="12"/>
          </p:nvPr>
        </p:nvSpPr>
        <p:spPr>
          <a:xfrm>
            <a:off x="8700950" y="4749900"/>
            <a:ext cx="371100" cy="393600"/>
          </a:xfrm>
          <a:prstGeom prst="rect">
            <a:avLst/>
          </a:prstGeom>
          <a:solidFill>
            <a:srgbClr val="444B78"/>
          </a:solidFill>
        </p:spPr>
        <p:txBody>
          <a:bodyPr spcFirstLastPara="1" wrap="square" lIns="91425" tIns="91425" rIns="91425" bIns="91425" anchor="ctr" anchorCtr="0">
            <a:noAutofit/>
          </a:bodyPr>
          <a:lstStyle>
            <a:lvl1pPr lvl="0" algn="ctr" rtl="0">
              <a:buNone/>
              <a:defRPr sz="1000">
                <a:solidFill>
                  <a:srgbClr val="B3C1D6"/>
                </a:solidFill>
                <a:latin typeface="Roboto"/>
                <a:ea typeface="Roboto"/>
                <a:cs typeface="Roboto"/>
                <a:sym typeface="Roboto"/>
              </a:defRPr>
            </a:lvl1pPr>
            <a:lvl2pPr lvl="1" algn="ctr" rtl="0">
              <a:buNone/>
              <a:defRPr sz="1000">
                <a:solidFill>
                  <a:srgbClr val="B3C1D6"/>
                </a:solidFill>
                <a:latin typeface="Roboto"/>
                <a:ea typeface="Roboto"/>
                <a:cs typeface="Roboto"/>
                <a:sym typeface="Roboto"/>
              </a:defRPr>
            </a:lvl2pPr>
            <a:lvl3pPr lvl="2" algn="ctr" rtl="0">
              <a:buNone/>
              <a:defRPr sz="1000">
                <a:solidFill>
                  <a:srgbClr val="B3C1D6"/>
                </a:solidFill>
                <a:latin typeface="Roboto"/>
                <a:ea typeface="Roboto"/>
                <a:cs typeface="Roboto"/>
                <a:sym typeface="Roboto"/>
              </a:defRPr>
            </a:lvl3pPr>
            <a:lvl4pPr lvl="3" algn="ctr" rtl="0">
              <a:buNone/>
              <a:defRPr sz="1000">
                <a:solidFill>
                  <a:srgbClr val="B3C1D6"/>
                </a:solidFill>
                <a:latin typeface="Roboto"/>
                <a:ea typeface="Roboto"/>
                <a:cs typeface="Roboto"/>
                <a:sym typeface="Roboto"/>
              </a:defRPr>
            </a:lvl4pPr>
            <a:lvl5pPr lvl="4" algn="ctr" rtl="0">
              <a:buNone/>
              <a:defRPr sz="1000">
                <a:solidFill>
                  <a:srgbClr val="B3C1D6"/>
                </a:solidFill>
                <a:latin typeface="Roboto"/>
                <a:ea typeface="Roboto"/>
                <a:cs typeface="Roboto"/>
                <a:sym typeface="Roboto"/>
              </a:defRPr>
            </a:lvl5pPr>
            <a:lvl6pPr lvl="5" algn="ctr" rtl="0">
              <a:buNone/>
              <a:defRPr sz="1000">
                <a:solidFill>
                  <a:srgbClr val="B3C1D6"/>
                </a:solidFill>
                <a:latin typeface="Roboto"/>
                <a:ea typeface="Roboto"/>
                <a:cs typeface="Roboto"/>
                <a:sym typeface="Roboto"/>
              </a:defRPr>
            </a:lvl6pPr>
            <a:lvl7pPr lvl="6" algn="ctr" rtl="0">
              <a:buNone/>
              <a:defRPr sz="1000">
                <a:solidFill>
                  <a:srgbClr val="B3C1D6"/>
                </a:solidFill>
                <a:latin typeface="Roboto"/>
                <a:ea typeface="Roboto"/>
                <a:cs typeface="Roboto"/>
                <a:sym typeface="Roboto"/>
              </a:defRPr>
            </a:lvl7pPr>
            <a:lvl8pPr lvl="7" algn="ctr" rtl="0">
              <a:buNone/>
              <a:defRPr sz="1000">
                <a:solidFill>
                  <a:srgbClr val="B3C1D6"/>
                </a:solidFill>
                <a:latin typeface="Roboto"/>
                <a:ea typeface="Roboto"/>
                <a:cs typeface="Roboto"/>
                <a:sym typeface="Roboto"/>
              </a:defRPr>
            </a:lvl8pPr>
            <a:lvl9pPr lvl="8" algn="ctr" rtl="0">
              <a:buNone/>
              <a:defRPr sz="1000">
                <a:solidFill>
                  <a:srgbClr val="B3C1D6"/>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 Blue 1 4">
  <p:cSld name="TITLE_ONLY_2_2_7">
    <p:spTree>
      <p:nvGrpSpPr>
        <p:cNvPr id="1" name="Shape 104"/>
        <p:cNvGrpSpPr/>
        <p:nvPr/>
      </p:nvGrpSpPr>
      <p:grpSpPr>
        <a:xfrm>
          <a:off x="0" y="0"/>
          <a:ext cx="0" cy="0"/>
          <a:chOff x="0" y="0"/>
          <a:chExt cx="0" cy="0"/>
        </a:xfrm>
      </p:grpSpPr>
      <p:sp>
        <p:nvSpPr>
          <p:cNvPr id="105" name="Google Shape;105;p2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22"/>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 Blue 1 2 2">
  <p:cSld name="TITLE_ONLY_2_2_2_2">
    <p:spTree>
      <p:nvGrpSpPr>
        <p:cNvPr id="1" name="Shape 107"/>
        <p:cNvGrpSpPr/>
        <p:nvPr/>
      </p:nvGrpSpPr>
      <p:grpSpPr>
        <a:xfrm>
          <a:off x="0" y="0"/>
          <a:ext cx="0" cy="0"/>
          <a:chOff x="0" y="0"/>
          <a:chExt cx="0" cy="0"/>
        </a:xfrm>
      </p:grpSpPr>
      <p:sp>
        <p:nvSpPr>
          <p:cNvPr id="108" name="Google Shape;108;p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9" name="Google Shape;109;p23"/>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0"/>
        <p:cNvGrpSpPr/>
        <p:nvPr/>
      </p:nvGrpSpPr>
      <p:grpSpPr>
        <a:xfrm>
          <a:off x="0" y="0"/>
          <a:ext cx="0" cy="0"/>
          <a:chOff x="0" y="0"/>
          <a:chExt cx="0" cy="0"/>
        </a:xfrm>
      </p:grpSpPr>
      <p:sp>
        <p:nvSpPr>
          <p:cNvPr id="111" name="Google Shape;111;p2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24"/>
          <p:cNvSpPr txBox="1">
            <a:spLocks noGrp="1"/>
          </p:cNvSpPr>
          <p:nvPr>
            <p:ph type="title"/>
          </p:nvPr>
        </p:nvSpPr>
        <p:spPr>
          <a:xfrm>
            <a:off x="-150" y="925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3" name="Google Shape;113;p24"/>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 name="Google Shape;114;p24"/>
          <p:cNvPicPr preferRelativeResize="0"/>
          <p:nvPr/>
        </p:nvPicPr>
        <p:blipFill>
          <a:blip r:embed="rId2">
            <a:alphaModFix amt="6000"/>
          </a:blip>
          <a:stretch>
            <a:fillRect/>
          </a:stretch>
        </p:blipFill>
        <p:spPr>
          <a:xfrm>
            <a:off x="6495177" y="450350"/>
            <a:ext cx="3335726" cy="42428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 Blue 1 1 1 1">
  <p:cSld name="TITLE_ONLY_2_2_1_1_1_2">
    <p:spTree>
      <p:nvGrpSpPr>
        <p:cNvPr id="1" name="Shape 115"/>
        <p:cNvGrpSpPr/>
        <p:nvPr/>
      </p:nvGrpSpPr>
      <p:grpSpPr>
        <a:xfrm>
          <a:off x="0" y="0"/>
          <a:ext cx="0" cy="0"/>
          <a:chOff x="0" y="0"/>
          <a:chExt cx="0" cy="0"/>
        </a:xfrm>
      </p:grpSpPr>
      <p:pic>
        <p:nvPicPr>
          <p:cNvPr id="116" name="Google Shape;116;p25"/>
          <p:cNvPicPr preferRelativeResize="0"/>
          <p:nvPr/>
        </p:nvPicPr>
        <p:blipFill rotWithShape="1">
          <a:blip r:embed="rId2">
            <a:alphaModFix amt="40000"/>
          </a:blip>
          <a:srcRect l="329" t="3375" r="-330" b="2329"/>
          <a:stretch/>
        </p:blipFill>
        <p:spPr>
          <a:xfrm rot="10800000">
            <a:off x="150" y="69425"/>
            <a:ext cx="9143698" cy="5074075"/>
          </a:xfrm>
          <a:prstGeom prst="rect">
            <a:avLst/>
          </a:prstGeom>
          <a:noFill/>
          <a:ln>
            <a:noFill/>
          </a:ln>
        </p:spPr>
      </p:pic>
      <p:sp>
        <p:nvSpPr>
          <p:cNvPr id="117" name="Google Shape;117;p2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25"/>
          <p:cNvSpPr/>
          <p:nvPr/>
        </p:nvSpPr>
        <p:spPr>
          <a:xfrm>
            <a:off x="0" y="-5929"/>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5"/>
          <p:cNvSpPr txBox="1">
            <a:spLocks noGrp="1"/>
          </p:cNvSpPr>
          <p:nvPr>
            <p:ph type="title"/>
          </p:nvPr>
        </p:nvSpPr>
        <p:spPr>
          <a:xfrm>
            <a:off x="226075" y="0"/>
            <a:ext cx="1826700" cy="5143500"/>
          </a:xfrm>
          <a:prstGeom prst="rect">
            <a:avLst/>
          </a:prstGeom>
        </p:spPr>
        <p:txBody>
          <a:bodyPr spcFirstLastPara="1" wrap="square" lIns="91425" tIns="914400" rIns="91425" bIns="91425" anchor="t"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 Blue 1 2 1 1">
  <p:cSld name="TITLE_ONLY_2_2_2">
    <p:spTree>
      <p:nvGrpSpPr>
        <p:cNvPr id="1" name="Shape 120"/>
        <p:cNvGrpSpPr/>
        <p:nvPr/>
      </p:nvGrpSpPr>
      <p:grpSpPr>
        <a:xfrm>
          <a:off x="0" y="0"/>
          <a:ext cx="0" cy="0"/>
          <a:chOff x="0" y="0"/>
          <a:chExt cx="0" cy="0"/>
        </a:xfrm>
      </p:grpSpPr>
      <p:sp>
        <p:nvSpPr>
          <p:cNvPr id="121" name="Google Shape;121;p2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2" name="Google Shape;122;p26"/>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 right 1">
  <p:cSld name="SECTION_TITLE_AND_DESCRIPTION_1_1_1">
    <p:spTree>
      <p:nvGrpSpPr>
        <p:cNvPr id="1" name="Shape 123"/>
        <p:cNvGrpSpPr/>
        <p:nvPr/>
      </p:nvGrpSpPr>
      <p:grpSpPr>
        <a:xfrm>
          <a:off x="0" y="0"/>
          <a:ext cx="0" cy="0"/>
          <a:chOff x="0" y="0"/>
          <a:chExt cx="0" cy="0"/>
        </a:xfrm>
      </p:grpSpPr>
      <p:sp>
        <p:nvSpPr>
          <p:cNvPr id="124" name="Google Shape;124;p2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25" name="Google Shape;125;p27"/>
          <p:cNvSpPr/>
          <p:nvPr/>
        </p:nvSpPr>
        <p:spPr>
          <a:xfrm>
            <a:off x="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7"/>
          <p:cNvSpPr txBox="1">
            <a:spLocks noGrp="1"/>
          </p:cNvSpPr>
          <p:nvPr>
            <p:ph type="sldNum" idx="2"/>
          </p:nvPr>
        </p:nvSpPr>
        <p:spPr>
          <a:xfrm>
            <a:off x="8700950" y="4749900"/>
            <a:ext cx="371100" cy="393600"/>
          </a:xfrm>
          <a:prstGeom prst="rect">
            <a:avLst/>
          </a:prstGeom>
          <a:solidFill>
            <a:srgbClr val="444B78"/>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141B4D"/>
        </a:solidFill>
        <a:effectLst/>
      </p:bgPr>
    </p:bg>
    <p:spTree>
      <p:nvGrpSpPr>
        <p:cNvPr id="1" name="Shape 131"/>
        <p:cNvGrpSpPr/>
        <p:nvPr/>
      </p:nvGrpSpPr>
      <p:grpSpPr>
        <a:xfrm>
          <a:off x="0" y="0"/>
          <a:ext cx="0" cy="0"/>
          <a:chOff x="0" y="0"/>
          <a:chExt cx="0" cy="0"/>
        </a:xfrm>
      </p:grpSpPr>
      <p:sp>
        <p:nvSpPr>
          <p:cNvPr id="132" name="Google Shape;132;p2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3" name="Google Shape;133;p29"/>
          <p:cNvSpPr txBox="1">
            <a:spLocks noGrp="1"/>
          </p:cNvSpPr>
          <p:nvPr>
            <p:ph type="ctrTitle"/>
          </p:nvPr>
        </p:nvSpPr>
        <p:spPr>
          <a:xfrm>
            <a:off x="0" y="3926425"/>
            <a:ext cx="9144000" cy="713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141B4D"/>
              </a:buClr>
              <a:buSzPts val="3600"/>
              <a:buNone/>
              <a:defRPr sz="3600">
                <a:solidFill>
                  <a:srgbClr val="141B4D"/>
                </a:solidFill>
              </a:defRPr>
            </a:lvl2pPr>
            <a:lvl3pPr lvl="2" algn="ctr" rtl="0">
              <a:spcBef>
                <a:spcPts val="0"/>
              </a:spcBef>
              <a:spcAft>
                <a:spcPts val="0"/>
              </a:spcAft>
              <a:buClr>
                <a:srgbClr val="141B4D"/>
              </a:buClr>
              <a:buSzPts val="3600"/>
              <a:buNone/>
              <a:defRPr sz="3600">
                <a:solidFill>
                  <a:srgbClr val="141B4D"/>
                </a:solidFill>
              </a:defRPr>
            </a:lvl3pPr>
            <a:lvl4pPr lvl="3" algn="ctr" rtl="0">
              <a:spcBef>
                <a:spcPts val="0"/>
              </a:spcBef>
              <a:spcAft>
                <a:spcPts val="0"/>
              </a:spcAft>
              <a:buClr>
                <a:srgbClr val="141B4D"/>
              </a:buClr>
              <a:buSzPts val="3600"/>
              <a:buNone/>
              <a:defRPr sz="3600">
                <a:solidFill>
                  <a:srgbClr val="141B4D"/>
                </a:solidFill>
              </a:defRPr>
            </a:lvl4pPr>
            <a:lvl5pPr lvl="4" algn="ctr" rtl="0">
              <a:spcBef>
                <a:spcPts val="0"/>
              </a:spcBef>
              <a:spcAft>
                <a:spcPts val="0"/>
              </a:spcAft>
              <a:buClr>
                <a:srgbClr val="141B4D"/>
              </a:buClr>
              <a:buSzPts val="3600"/>
              <a:buNone/>
              <a:defRPr sz="3600">
                <a:solidFill>
                  <a:srgbClr val="141B4D"/>
                </a:solidFill>
              </a:defRPr>
            </a:lvl5pPr>
            <a:lvl6pPr lvl="5" algn="ctr" rtl="0">
              <a:spcBef>
                <a:spcPts val="0"/>
              </a:spcBef>
              <a:spcAft>
                <a:spcPts val="0"/>
              </a:spcAft>
              <a:buClr>
                <a:srgbClr val="141B4D"/>
              </a:buClr>
              <a:buSzPts val="3600"/>
              <a:buNone/>
              <a:defRPr sz="3600">
                <a:solidFill>
                  <a:srgbClr val="141B4D"/>
                </a:solidFill>
              </a:defRPr>
            </a:lvl6pPr>
            <a:lvl7pPr lvl="6" algn="ctr" rtl="0">
              <a:spcBef>
                <a:spcPts val="0"/>
              </a:spcBef>
              <a:spcAft>
                <a:spcPts val="0"/>
              </a:spcAft>
              <a:buClr>
                <a:srgbClr val="141B4D"/>
              </a:buClr>
              <a:buSzPts val="3600"/>
              <a:buNone/>
              <a:defRPr sz="3600">
                <a:solidFill>
                  <a:srgbClr val="141B4D"/>
                </a:solidFill>
              </a:defRPr>
            </a:lvl7pPr>
            <a:lvl8pPr lvl="7" algn="ctr" rtl="0">
              <a:spcBef>
                <a:spcPts val="0"/>
              </a:spcBef>
              <a:spcAft>
                <a:spcPts val="0"/>
              </a:spcAft>
              <a:buClr>
                <a:srgbClr val="141B4D"/>
              </a:buClr>
              <a:buSzPts val="3600"/>
              <a:buNone/>
              <a:defRPr sz="3600">
                <a:solidFill>
                  <a:srgbClr val="141B4D"/>
                </a:solidFill>
              </a:defRPr>
            </a:lvl8pPr>
            <a:lvl9pPr lvl="8" algn="ctr" rtl="0">
              <a:spcBef>
                <a:spcPts val="0"/>
              </a:spcBef>
              <a:spcAft>
                <a:spcPts val="0"/>
              </a:spcAft>
              <a:buClr>
                <a:srgbClr val="141B4D"/>
              </a:buClr>
              <a:buSzPts val="3600"/>
              <a:buNone/>
              <a:defRPr sz="3600">
                <a:solidFill>
                  <a:srgbClr val="141B4D"/>
                </a:solidFill>
              </a:defRPr>
            </a:lvl9pPr>
          </a:lstStyle>
          <a:p>
            <a:endParaRPr/>
          </a:p>
        </p:txBody>
      </p:sp>
      <p:pic>
        <p:nvPicPr>
          <p:cNvPr id="134" name="Google Shape;134;p29"/>
          <p:cNvPicPr preferRelativeResize="0"/>
          <p:nvPr/>
        </p:nvPicPr>
        <p:blipFill>
          <a:blip r:embed="rId2">
            <a:alphaModFix amt="6000"/>
          </a:blip>
          <a:stretch>
            <a:fillRect/>
          </a:stretch>
        </p:blipFill>
        <p:spPr>
          <a:xfrm>
            <a:off x="6495177" y="450350"/>
            <a:ext cx="3335726" cy="4242800"/>
          </a:xfrm>
          <a:prstGeom prst="rect">
            <a:avLst/>
          </a:prstGeom>
          <a:noFill/>
          <a:ln>
            <a:noFill/>
          </a:ln>
        </p:spPr>
      </p:pic>
      <p:sp>
        <p:nvSpPr>
          <p:cNvPr id="135" name="Google Shape;135;p29"/>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6" name="Google Shape;136;p29"/>
          <p:cNvPicPr preferRelativeResize="0"/>
          <p:nvPr/>
        </p:nvPicPr>
        <p:blipFill>
          <a:blip r:embed="rId3">
            <a:alphaModFix/>
          </a:blip>
          <a:stretch>
            <a:fillRect/>
          </a:stretch>
        </p:blipFill>
        <p:spPr>
          <a:xfrm>
            <a:off x="3005450" y="1838225"/>
            <a:ext cx="3133100" cy="563975"/>
          </a:xfrm>
          <a:prstGeom prst="rect">
            <a:avLst/>
          </a:prstGeom>
          <a:noFill/>
          <a:ln>
            <a:noFill/>
          </a:ln>
        </p:spPr>
      </p:pic>
      <p:sp>
        <p:nvSpPr>
          <p:cNvPr id="137" name="Google Shape;137;p29"/>
          <p:cNvSpPr txBox="1"/>
          <p:nvPr/>
        </p:nvSpPr>
        <p:spPr>
          <a:xfrm>
            <a:off x="7175" y="2415793"/>
            <a:ext cx="9136800" cy="71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66B2E1"/>
                </a:solidFill>
                <a:latin typeface="Roboto"/>
                <a:ea typeface="Roboto"/>
                <a:cs typeface="Roboto"/>
                <a:sym typeface="Roboto"/>
              </a:rPr>
              <a:t>The fast track</a:t>
            </a:r>
            <a:endParaRPr sz="3000">
              <a:solidFill>
                <a:srgbClr val="66B2E1"/>
              </a:solidFill>
              <a:latin typeface="Roboto"/>
              <a:ea typeface="Roboto"/>
              <a:cs typeface="Roboto"/>
              <a:sym typeface="Robot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8"/>
        <p:cNvGrpSpPr/>
        <p:nvPr/>
      </p:nvGrpSpPr>
      <p:grpSpPr>
        <a:xfrm>
          <a:off x="0" y="0"/>
          <a:ext cx="0" cy="0"/>
          <a:chOff x="0" y="0"/>
          <a:chExt cx="0" cy="0"/>
        </a:xfrm>
      </p:grpSpPr>
      <p:sp>
        <p:nvSpPr>
          <p:cNvPr id="139" name="Google Shape;139;p30"/>
          <p:cNvSpPr txBox="1">
            <a:spLocks noGrp="1"/>
          </p:cNvSpPr>
          <p:nvPr>
            <p:ph type="title"/>
          </p:nvPr>
        </p:nvSpPr>
        <p:spPr>
          <a:xfrm>
            <a:off x="460950" y="1684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40" name="Google Shape;140;p3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p30"/>
          <p:cNvSpPr/>
          <p:nvPr/>
        </p:nvSpPr>
        <p:spPr>
          <a:xfrm>
            <a:off x="0" y="0"/>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30"/>
          <p:cNvPicPr preferRelativeResize="0"/>
          <p:nvPr/>
        </p:nvPicPr>
        <p:blipFill>
          <a:blip r:embed="rId2">
            <a:alphaModFix amt="6000"/>
          </a:blip>
          <a:stretch>
            <a:fillRect/>
          </a:stretch>
        </p:blipFill>
        <p:spPr>
          <a:xfrm>
            <a:off x="6495177" y="450350"/>
            <a:ext cx="3335726" cy="4242800"/>
          </a:xfrm>
          <a:prstGeom prst="rect">
            <a:avLst/>
          </a:prstGeom>
          <a:noFill/>
          <a:ln>
            <a:noFill/>
          </a:ln>
        </p:spPr>
      </p:pic>
      <p:sp>
        <p:nvSpPr>
          <p:cNvPr id="143" name="Google Shape;143;p30"/>
          <p:cNvSpPr txBox="1">
            <a:spLocks noGrp="1"/>
          </p:cNvSpPr>
          <p:nvPr>
            <p:ph type="subTitle" idx="1"/>
          </p:nvPr>
        </p:nvSpPr>
        <p:spPr>
          <a:xfrm>
            <a:off x="460950" y="2601850"/>
            <a:ext cx="8221800" cy="57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66B2E1"/>
              </a:buClr>
              <a:buSzPts val="2100"/>
              <a:buNone/>
              <a:defRPr sz="2100">
                <a:solidFill>
                  <a:srgbClr val="66B2E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31"/>
          <p:cNvSpPr/>
          <p:nvPr/>
        </p:nvSpPr>
        <p:spPr>
          <a:xfrm rot="10800000" flipH="1">
            <a:off x="0" y="741000"/>
            <a:ext cx="9143700" cy="4402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7" name="Google Shape;147;p31"/>
          <p:cNvSpPr txBox="1">
            <a:spLocks noGrp="1"/>
          </p:cNvSpPr>
          <p:nvPr>
            <p:ph type="title"/>
          </p:nvPr>
        </p:nvSpPr>
        <p:spPr>
          <a:xfrm>
            <a:off x="-150" y="925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8" name="Google Shape;148;p31"/>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4"/>
          <p:cNvSpPr/>
          <p:nvPr/>
        </p:nvSpPr>
        <p:spPr>
          <a:xfrm rot="10800000" flipH="1">
            <a:off x="0" y="741000"/>
            <a:ext cx="9143700" cy="4402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4"/>
          <p:cNvSpPr txBox="1">
            <a:spLocks noGrp="1"/>
          </p:cNvSpPr>
          <p:nvPr>
            <p:ph type="title"/>
          </p:nvPr>
        </p:nvSpPr>
        <p:spPr>
          <a:xfrm>
            <a:off x="-150" y="925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6" name="Google Shape;26;p4"/>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 White 1">
  <p:cSld name="TITLE_ONLY_2">
    <p:spTree>
      <p:nvGrpSpPr>
        <p:cNvPr id="1" name="Shape 149"/>
        <p:cNvGrpSpPr/>
        <p:nvPr/>
      </p:nvGrpSpPr>
      <p:grpSpPr>
        <a:xfrm>
          <a:off x="0" y="0"/>
          <a:ext cx="0" cy="0"/>
          <a:chOff x="0" y="0"/>
          <a:chExt cx="0" cy="0"/>
        </a:xfrm>
      </p:grpSpPr>
      <p:sp>
        <p:nvSpPr>
          <p:cNvPr id="150" name="Google Shape;150;p32"/>
          <p:cNvSpPr/>
          <p:nvPr/>
        </p:nvSpPr>
        <p:spPr>
          <a:xfrm rot="10800000" flipH="1">
            <a:off x="0" y="-6600"/>
            <a:ext cx="9143700" cy="515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2" name="Google Shape;152;p32"/>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p:cSld name="TITLE_ONLY_2_3">
    <p:spTree>
      <p:nvGrpSpPr>
        <p:cNvPr id="1" name="Shape 153"/>
        <p:cNvGrpSpPr/>
        <p:nvPr/>
      </p:nvGrpSpPr>
      <p:grpSpPr>
        <a:xfrm>
          <a:off x="0" y="0"/>
          <a:ext cx="0" cy="0"/>
          <a:chOff x="0" y="0"/>
          <a:chExt cx="0" cy="0"/>
        </a:xfrm>
      </p:grpSpPr>
      <p:sp>
        <p:nvSpPr>
          <p:cNvPr id="154" name="Google Shape;154;p33"/>
          <p:cNvSpPr/>
          <p:nvPr/>
        </p:nvSpPr>
        <p:spPr>
          <a:xfrm rot="10800000" flipH="1">
            <a:off x="0" y="-6600"/>
            <a:ext cx="9143700" cy="515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 Blue 1">
  <p:cSld name="TITLE_ONLY_2_2">
    <p:spTree>
      <p:nvGrpSpPr>
        <p:cNvPr id="1" name="Shape 156"/>
        <p:cNvGrpSpPr/>
        <p:nvPr/>
      </p:nvGrpSpPr>
      <p:grpSpPr>
        <a:xfrm>
          <a:off x="0" y="0"/>
          <a:ext cx="0" cy="0"/>
          <a:chOff x="0" y="0"/>
          <a:chExt cx="0" cy="0"/>
        </a:xfrm>
      </p:grpSpPr>
      <p:sp>
        <p:nvSpPr>
          <p:cNvPr id="157" name="Google Shape;157;p3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8" name="Google Shape;158;p34"/>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 Blue 2">
  <p:cSld name="TITLE_ONLY_2_2_1">
    <p:spTree>
      <p:nvGrpSpPr>
        <p:cNvPr id="1" name="Shape 159"/>
        <p:cNvGrpSpPr/>
        <p:nvPr/>
      </p:nvGrpSpPr>
      <p:grpSpPr>
        <a:xfrm>
          <a:off x="0" y="0"/>
          <a:ext cx="0" cy="0"/>
          <a:chOff x="0" y="0"/>
          <a:chExt cx="0" cy="0"/>
        </a:xfrm>
      </p:grpSpPr>
      <p:sp>
        <p:nvSpPr>
          <p:cNvPr id="160" name="Google Shape;160;p3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1" name="Google Shape;161;p35"/>
          <p:cNvPicPr preferRelativeResize="0"/>
          <p:nvPr/>
        </p:nvPicPr>
        <p:blipFill>
          <a:blip r:embed="rId2">
            <a:alphaModFix amt="6000"/>
          </a:blip>
          <a:stretch>
            <a:fillRect/>
          </a:stretch>
        </p:blipFill>
        <p:spPr>
          <a:xfrm>
            <a:off x="6495177" y="450350"/>
            <a:ext cx="3335726" cy="4242800"/>
          </a:xfrm>
          <a:prstGeom prst="rect">
            <a:avLst/>
          </a:prstGeom>
          <a:noFill/>
          <a:ln>
            <a:noFill/>
          </a:ln>
        </p:spPr>
      </p:pic>
      <p:sp>
        <p:nvSpPr>
          <p:cNvPr id="162" name="Google Shape;162;p35"/>
          <p:cNvSpPr/>
          <p:nvPr/>
        </p:nvSpPr>
        <p:spPr>
          <a:xfrm>
            <a:off x="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63"/>
        <p:cNvGrpSpPr/>
        <p:nvPr/>
      </p:nvGrpSpPr>
      <p:grpSpPr>
        <a:xfrm>
          <a:off x="0" y="0"/>
          <a:ext cx="0" cy="0"/>
          <a:chOff x="0" y="0"/>
          <a:chExt cx="0" cy="0"/>
        </a:xfrm>
      </p:grpSpPr>
      <p:sp>
        <p:nvSpPr>
          <p:cNvPr id="164" name="Google Shape;164;p3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5" name="Google Shape;165;p36"/>
          <p:cNvSpPr txBox="1">
            <a:spLocks noGrp="1"/>
          </p:cNvSpPr>
          <p:nvPr>
            <p:ph type="title"/>
          </p:nvPr>
        </p:nvSpPr>
        <p:spPr>
          <a:xfrm>
            <a:off x="-150" y="925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6" name="Google Shape;166;p36"/>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 name="Google Shape;167;p36"/>
          <p:cNvPicPr preferRelativeResize="0"/>
          <p:nvPr/>
        </p:nvPicPr>
        <p:blipFill>
          <a:blip r:embed="rId2">
            <a:alphaModFix amt="6000"/>
          </a:blip>
          <a:stretch>
            <a:fillRect/>
          </a:stretch>
        </p:blipFill>
        <p:spPr>
          <a:xfrm>
            <a:off x="6495177" y="450350"/>
            <a:ext cx="3335726" cy="42428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 Big Title Block 1">
  <p:cSld name="TITLE_ONLY_2_1">
    <p:spTree>
      <p:nvGrpSpPr>
        <p:cNvPr id="1" name="Shape 168"/>
        <p:cNvGrpSpPr/>
        <p:nvPr/>
      </p:nvGrpSpPr>
      <p:grpSpPr>
        <a:xfrm>
          <a:off x="0" y="0"/>
          <a:ext cx="0" cy="0"/>
          <a:chOff x="0" y="0"/>
          <a:chExt cx="0" cy="0"/>
        </a:xfrm>
      </p:grpSpPr>
      <p:sp>
        <p:nvSpPr>
          <p:cNvPr id="169" name="Google Shape;169;p3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0" name="Google Shape;170;p37"/>
          <p:cNvSpPr/>
          <p:nvPr/>
        </p:nvSpPr>
        <p:spPr>
          <a:xfrm rot="10800000" flipH="1">
            <a:off x="0" y="3007800"/>
            <a:ext cx="9144000" cy="213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7"/>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
        <p:nvSpPr>
          <p:cNvPr id="172" name="Google Shape;172;p37"/>
          <p:cNvSpPr/>
          <p:nvPr/>
        </p:nvSpPr>
        <p:spPr>
          <a:xfrm rot="10800000">
            <a:off x="4402800" y="3000135"/>
            <a:ext cx="338400" cy="202500"/>
          </a:xfrm>
          <a:prstGeom prst="triangle">
            <a:avLst>
              <a:gd name="adj" fmla="val 47776"/>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7"/>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 Big Title Block 1 1">
  <p:cSld name="TITLE_ONLY_2_1_1">
    <p:spTree>
      <p:nvGrpSpPr>
        <p:cNvPr id="1" name="Shape 174"/>
        <p:cNvGrpSpPr/>
        <p:nvPr/>
      </p:nvGrpSpPr>
      <p:grpSpPr>
        <a:xfrm>
          <a:off x="0" y="0"/>
          <a:ext cx="0" cy="0"/>
          <a:chOff x="0" y="0"/>
          <a:chExt cx="0" cy="0"/>
        </a:xfrm>
      </p:grpSpPr>
      <p:sp>
        <p:nvSpPr>
          <p:cNvPr id="175" name="Google Shape;175;p3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38"/>
          <p:cNvSpPr/>
          <p:nvPr/>
        </p:nvSpPr>
        <p:spPr>
          <a:xfrm rot="10800000" flipH="1">
            <a:off x="0" y="1585275"/>
            <a:ext cx="9144000" cy="3564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8"/>
          <p:cNvSpPr txBox="1">
            <a:spLocks noGrp="1"/>
          </p:cNvSpPr>
          <p:nvPr>
            <p:ph type="title"/>
          </p:nvPr>
        </p:nvSpPr>
        <p:spPr>
          <a:xfrm>
            <a:off x="-150" y="473550"/>
            <a:ext cx="9144000" cy="60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000"/>
              <a:buNone/>
              <a:defRPr sz="30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
        <p:nvSpPr>
          <p:cNvPr id="178" name="Google Shape;178;p38"/>
          <p:cNvSpPr/>
          <p:nvPr/>
        </p:nvSpPr>
        <p:spPr>
          <a:xfrm rot="10800000">
            <a:off x="4402800" y="1583543"/>
            <a:ext cx="338400" cy="202500"/>
          </a:xfrm>
          <a:prstGeom prst="triangle">
            <a:avLst>
              <a:gd name="adj" fmla="val 47776"/>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8"/>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0"/>
        <p:cNvGrpSpPr/>
        <p:nvPr/>
      </p:nvGrpSpPr>
      <p:grpSpPr>
        <a:xfrm>
          <a:off x="0" y="0"/>
          <a:ext cx="0" cy="0"/>
          <a:chOff x="0" y="0"/>
          <a:chExt cx="0" cy="0"/>
        </a:xfrm>
      </p:grpSpPr>
      <p:sp>
        <p:nvSpPr>
          <p:cNvPr id="181" name="Google Shape;181;p39"/>
          <p:cNvSpPr txBox="1"/>
          <p:nvPr/>
        </p:nvSpPr>
        <p:spPr>
          <a:xfrm rot="10800000" flipH="1">
            <a:off x="2278475" y="25"/>
            <a:ext cx="6865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9"/>
          <p:cNvSpPr txBox="1">
            <a:spLocks noGrp="1"/>
          </p:cNvSpPr>
          <p:nvPr>
            <p:ph type="title"/>
          </p:nvPr>
        </p:nvSpPr>
        <p:spPr>
          <a:xfrm>
            <a:off x="226077" y="586400"/>
            <a:ext cx="1826700" cy="953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3" name="Google Shape;183;p3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4" name="Google Shape;184;p39"/>
          <p:cNvSpPr/>
          <p:nvPr/>
        </p:nvSpPr>
        <p:spPr>
          <a:xfrm>
            <a:off x="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5"/>
        <p:cNvGrpSpPr/>
        <p:nvPr/>
      </p:nvGrpSpPr>
      <p:grpSpPr>
        <a:xfrm>
          <a:off x="0" y="0"/>
          <a:ext cx="0" cy="0"/>
          <a:chOff x="0" y="0"/>
          <a:chExt cx="0" cy="0"/>
        </a:xfrm>
      </p:grpSpPr>
      <p:sp>
        <p:nvSpPr>
          <p:cNvPr id="186" name="Google Shape;186;p40"/>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6B2E1"/>
              </a:buClr>
              <a:buSzPts val="6000"/>
              <a:buNone/>
              <a:defRPr sz="6000">
                <a:solidFill>
                  <a:srgbClr val="66B2E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87" name="Google Shape;187;p4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40"/>
          <p:cNvSpPr/>
          <p:nvPr/>
        </p:nvSpPr>
        <p:spPr>
          <a:xfrm>
            <a:off x="0" y="0"/>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189;p40"/>
          <p:cNvPicPr preferRelativeResize="0"/>
          <p:nvPr/>
        </p:nvPicPr>
        <p:blipFill>
          <a:blip r:embed="rId2">
            <a:alphaModFix amt="6000"/>
          </a:blip>
          <a:stretch>
            <a:fillRect/>
          </a:stretch>
        </p:blipFill>
        <p:spPr>
          <a:xfrm>
            <a:off x="6495177" y="450350"/>
            <a:ext cx="3335726" cy="42428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 left">
  <p:cSld name="SECTION_TITLE_AND_DESCRIPTION">
    <p:spTree>
      <p:nvGrpSpPr>
        <p:cNvPr id="1" name="Shape 190"/>
        <p:cNvGrpSpPr/>
        <p:nvPr/>
      </p:nvGrpSpPr>
      <p:grpSpPr>
        <a:xfrm>
          <a:off x="0" y="0"/>
          <a:ext cx="0" cy="0"/>
          <a:chOff x="0" y="0"/>
          <a:chExt cx="0" cy="0"/>
        </a:xfrm>
      </p:grpSpPr>
      <p:sp>
        <p:nvSpPr>
          <p:cNvPr id="191" name="Google Shape;191;p41"/>
          <p:cNvSpPr/>
          <p:nvPr/>
        </p:nvSpPr>
        <p:spPr>
          <a:xfrm flipH="1">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193" name="Google Shape;193;p41"/>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4" name="Google Shape;194;p4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95" name="Google Shape;195;p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96" name="Google Shape;196;p41"/>
          <p:cNvSpPr/>
          <p:nvPr/>
        </p:nvSpPr>
        <p:spPr>
          <a:xfrm>
            <a:off x="456720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 Big Title Block 1">
  <p:cSld name="TITLE_ONLY_2_1">
    <p:spTree>
      <p:nvGrpSpPr>
        <p:cNvPr id="1" name="Shape 27"/>
        <p:cNvGrpSpPr/>
        <p:nvPr/>
      </p:nvGrpSpPr>
      <p:grpSpPr>
        <a:xfrm>
          <a:off x="0" y="0"/>
          <a:ext cx="0" cy="0"/>
          <a:chOff x="0" y="0"/>
          <a:chExt cx="0" cy="0"/>
        </a:xfrm>
      </p:grpSpPr>
      <p:sp>
        <p:nvSpPr>
          <p:cNvPr id="28" name="Google Shape;28;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5"/>
          <p:cNvSpPr/>
          <p:nvPr/>
        </p:nvSpPr>
        <p:spPr>
          <a:xfrm rot="10800000" flipH="1">
            <a:off x="0" y="3007800"/>
            <a:ext cx="9144000" cy="213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
        <p:nvSpPr>
          <p:cNvPr id="31" name="Google Shape;31;p5"/>
          <p:cNvSpPr/>
          <p:nvPr/>
        </p:nvSpPr>
        <p:spPr>
          <a:xfrm rot="10800000">
            <a:off x="4402800" y="3000135"/>
            <a:ext cx="338400" cy="202500"/>
          </a:xfrm>
          <a:prstGeom prst="triangle">
            <a:avLst>
              <a:gd name="adj" fmla="val 47776"/>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 right">
  <p:cSld name="SECTION_TITLE_AND_DESCRIPTION_1">
    <p:spTree>
      <p:nvGrpSpPr>
        <p:cNvPr id="1" name="Shape 197"/>
        <p:cNvGrpSpPr/>
        <p:nvPr/>
      </p:nvGrpSpPr>
      <p:grpSpPr>
        <a:xfrm>
          <a:off x="0" y="0"/>
          <a:ext cx="0" cy="0"/>
          <a:chOff x="0" y="0"/>
          <a:chExt cx="0" cy="0"/>
        </a:xfrm>
      </p:grpSpPr>
      <p:sp>
        <p:nvSpPr>
          <p:cNvPr id="198" name="Google Shape;198;p42"/>
          <p:cNvSpPr/>
          <p:nvPr/>
        </p:nvSpPr>
        <p:spPr>
          <a:xfrm flipH="1">
            <a:off x="4571913"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2"/>
          <p:cNvSpPr txBox="1">
            <a:spLocks noGrp="1"/>
          </p:cNvSpPr>
          <p:nvPr>
            <p:ph type="title"/>
          </p:nvPr>
        </p:nvSpPr>
        <p:spPr>
          <a:xfrm>
            <a:off x="212788" y="852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2600"/>
              <a:buNone/>
              <a:defRPr sz="2600">
                <a:solidFill>
                  <a:srgbClr val="FFFFFF"/>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200" name="Google Shape;200;p42"/>
          <p:cNvSpPr txBox="1">
            <a:spLocks noGrp="1"/>
          </p:cNvSpPr>
          <p:nvPr>
            <p:ph type="subTitle" idx="1"/>
          </p:nvPr>
        </p:nvSpPr>
        <p:spPr>
          <a:xfrm>
            <a:off x="212788" y="23222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6B2E1"/>
              </a:buClr>
              <a:buSzPts val="2100"/>
              <a:buNone/>
              <a:defRPr sz="2100">
                <a:solidFill>
                  <a:srgbClr val="66B2E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1" name="Google Shape;201;p4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02" name="Google Shape;202;p42"/>
          <p:cNvSpPr/>
          <p:nvPr/>
        </p:nvSpPr>
        <p:spPr>
          <a:xfrm>
            <a:off x="456720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 right">
  <p:cSld name="SECTION_TITLE_AND_DESCRIPTION_1_1">
    <p:spTree>
      <p:nvGrpSpPr>
        <p:cNvPr id="1" name="Shape 203"/>
        <p:cNvGrpSpPr/>
        <p:nvPr/>
      </p:nvGrpSpPr>
      <p:grpSpPr>
        <a:xfrm>
          <a:off x="0" y="0"/>
          <a:ext cx="0" cy="0"/>
          <a:chOff x="0" y="0"/>
          <a:chExt cx="0" cy="0"/>
        </a:xfrm>
      </p:grpSpPr>
      <p:sp>
        <p:nvSpPr>
          <p:cNvPr id="204" name="Google Shape;204;p43"/>
          <p:cNvSpPr/>
          <p:nvPr/>
        </p:nvSpPr>
        <p:spPr>
          <a:xfrm flipH="1">
            <a:off x="4571913"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3"/>
          <p:cNvSpPr txBox="1">
            <a:spLocks noGrp="1"/>
          </p:cNvSpPr>
          <p:nvPr>
            <p:ph type="title"/>
          </p:nvPr>
        </p:nvSpPr>
        <p:spPr>
          <a:xfrm>
            <a:off x="289000" y="90175"/>
            <a:ext cx="4045200" cy="1143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2600"/>
              <a:buNone/>
              <a:defRPr sz="2600">
                <a:solidFill>
                  <a:srgbClr val="FFFFFF"/>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206" name="Google Shape;206;p4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07" name="Google Shape;207;p43"/>
          <p:cNvSpPr/>
          <p:nvPr/>
        </p:nvSpPr>
        <p:spPr>
          <a:xfrm>
            <a:off x="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3"/>
          <p:cNvSpPr txBox="1">
            <a:spLocks noGrp="1"/>
          </p:cNvSpPr>
          <p:nvPr>
            <p:ph type="body" idx="1"/>
          </p:nvPr>
        </p:nvSpPr>
        <p:spPr>
          <a:xfrm>
            <a:off x="289000" y="1257600"/>
            <a:ext cx="4045200" cy="3672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7500" rtl="0">
              <a:spcBef>
                <a:spcPts val="1600"/>
              </a:spcBef>
              <a:spcAft>
                <a:spcPts val="0"/>
              </a:spcAft>
              <a:buClr>
                <a:srgbClr val="FFFFFF"/>
              </a:buClr>
              <a:buSzPts val="1400"/>
              <a:buChar char="○"/>
              <a:defRPr>
                <a:solidFill>
                  <a:srgbClr val="FFFFFF"/>
                </a:solidFill>
              </a:defRPr>
            </a:lvl2pPr>
            <a:lvl3pPr marL="1371600" lvl="2" indent="-317500" rtl="0">
              <a:spcBef>
                <a:spcPts val="1600"/>
              </a:spcBef>
              <a:spcAft>
                <a:spcPts val="0"/>
              </a:spcAft>
              <a:buClr>
                <a:srgbClr val="FFFFFF"/>
              </a:buClr>
              <a:buSzPts val="1400"/>
              <a:buChar char="■"/>
              <a:defRPr>
                <a:solidFill>
                  <a:srgbClr val="FFFFFF"/>
                </a:solidFill>
              </a:defRPr>
            </a:lvl3pPr>
            <a:lvl4pPr marL="1828800" lvl="3" indent="-317500" rtl="0">
              <a:spcBef>
                <a:spcPts val="1600"/>
              </a:spcBef>
              <a:spcAft>
                <a:spcPts val="0"/>
              </a:spcAft>
              <a:buClr>
                <a:srgbClr val="FFFFFF"/>
              </a:buClr>
              <a:buSzPts val="1400"/>
              <a:buChar char="●"/>
              <a:defRPr>
                <a:solidFill>
                  <a:srgbClr val="FFFFFF"/>
                </a:solidFill>
              </a:defRPr>
            </a:lvl4pPr>
            <a:lvl5pPr marL="2286000" lvl="4" indent="-317500" rtl="0">
              <a:spcBef>
                <a:spcPts val="1600"/>
              </a:spcBef>
              <a:spcAft>
                <a:spcPts val="0"/>
              </a:spcAft>
              <a:buClr>
                <a:srgbClr val="FFFFFF"/>
              </a:buClr>
              <a:buSzPts val="1400"/>
              <a:buChar char="○"/>
              <a:defRPr>
                <a:solidFill>
                  <a:srgbClr val="FFFFFF"/>
                </a:solidFill>
              </a:defRPr>
            </a:lvl5pPr>
            <a:lvl6pPr marL="2743200" lvl="5" indent="-317500" rtl="0">
              <a:spcBef>
                <a:spcPts val="1600"/>
              </a:spcBef>
              <a:spcAft>
                <a:spcPts val="0"/>
              </a:spcAft>
              <a:buClr>
                <a:srgbClr val="FFFFFF"/>
              </a:buClr>
              <a:buSzPts val="1400"/>
              <a:buChar char="■"/>
              <a:defRPr>
                <a:solidFill>
                  <a:srgbClr val="FFFFFF"/>
                </a:solidFill>
              </a:defRPr>
            </a:lvl6pPr>
            <a:lvl7pPr marL="3200400" lvl="6" indent="-317500" rtl="0">
              <a:spcBef>
                <a:spcPts val="16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 White 2" type="blank">
  <p:cSld name="BLANK">
    <p:bg>
      <p:bgPr>
        <a:solidFill>
          <a:schemeClr val="accent4"/>
        </a:solidFill>
        <a:effectLst/>
      </p:bgPr>
    </p:bg>
    <p:spTree>
      <p:nvGrpSpPr>
        <p:cNvPr id="1" name="Shape 209"/>
        <p:cNvGrpSpPr/>
        <p:nvPr/>
      </p:nvGrpSpPr>
      <p:grpSpPr>
        <a:xfrm>
          <a:off x="0" y="0"/>
          <a:ext cx="0" cy="0"/>
          <a:chOff x="0" y="0"/>
          <a:chExt cx="0" cy="0"/>
        </a:xfrm>
      </p:grpSpPr>
      <p:sp>
        <p:nvSpPr>
          <p:cNvPr id="210" name="Google Shape;210;p4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1" name="Google Shape;211;p44"/>
          <p:cNvSpPr/>
          <p:nvPr/>
        </p:nvSpPr>
        <p:spPr>
          <a:xfrm>
            <a:off x="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ue - Right Side">
  <p:cSld name="BLANK_1">
    <p:bg>
      <p:bgPr>
        <a:solidFill>
          <a:schemeClr val="accent4"/>
        </a:solidFill>
        <a:effectLst/>
      </p:bgPr>
    </p:bg>
    <p:spTree>
      <p:nvGrpSpPr>
        <p:cNvPr id="1" name="Shape 212"/>
        <p:cNvGrpSpPr/>
        <p:nvPr/>
      </p:nvGrpSpPr>
      <p:grpSpPr>
        <a:xfrm>
          <a:off x="0" y="0"/>
          <a:ext cx="0" cy="0"/>
          <a:chOff x="0" y="0"/>
          <a:chExt cx="0" cy="0"/>
        </a:xfrm>
      </p:grpSpPr>
      <p:sp>
        <p:nvSpPr>
          <p:cNvPr id="213" name="Google Shape;213;p45"/>
          <p:cNvSpPr/>
          <p:nvPr/>
        </p:nvSpPr>
        <p:spPr>
          <a:xfrm>
            <a:off x="5031525" y="0"/>
            <a:ext cx="4112400" cy="5143500"/>
          </a:xfrm>
          <a:prstGeom prst="rect">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ue - Left Side">
  <p:cSld name="BLANK_1_1">
    <p:bg>
      <p:bgPr>
        <a:solidFill>
          <a:schemeClr val="accent4"/>
        </a:solidFill>
        <a:effectLst/>
      </p:bgPr>
    </p:bg>
    <p:spTree>
      <p:nvGrpSpPr>
        <p:cNvPr id="1" name="Shape 215"/>
        <p:cNvGrpSpPr/>
        <p:nvPr/>
      </p:nvGrpSpPr>
      <p:grpSpPr>
        <a:xfrm>
          <a:off x="0" y="0"/>
          <a:ext cx="0" cy="0"/>
          <a:chOff x="0" y="0"/>
          <a:chExt cx="0" cy="0"/>
        </a:xfrm>
      </p:grpSpPr>
      <p:sp>
        <p:nvSpPr>
          <p:cNvPr id="216" name="Google Shape;216;p46"/>
          <p:cNvSpPr/>
          <p:nvPr/>
        </p:nvSpPr>
        <p:spPr>
          <a:xfrm>
            <a:off x="0" y="0"/>
            <a:ext cx="2748000" cy="5143500"/>
          </a:xfrm>
          <a:prstGeom prst="rect">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White - Right Side">
  <p:cSld name="BLANK_1_2">
    <p:bg>
      <p:bgPr>
        <a:solidFill>
          <a:schemeClr val="accent4"/>
        </a:solidFill>
        <a:effectLst/>
      </p:bgPr>
    </p:bg>
    <p:spTree>
      <p:nvGrpSpPr>
        <p:cNvPr id="1" name="Shape 218"/>
        <p:cNvGrpSpPr/>
        <p:nvPr/>
      </p:nvGrpSpPr>
      <p:grpSpPr>
        <a:xfrm>
          <a:off x="0" y="0"/>
          <a:ext cx="0" cy="0"/>
          <a:chOff x="0" y="0"/>
          <a:chExt cx="0" cy="0"/>
        </a:xfrm>
      </p:grpSpPr>
      <p:sp>
        <p:nvSpPr>
          <p:cNvPr id="219" name="Google Shape;219;p47"/>
          <p:cNvSpPr/>
          <p:nvPr/>
        </p:nvSpPr>
        <p:spPr>
          <a:xfrm flipH="1">
            <a:off x="-50" y="0"/>
            <a:ext cx="6396000" cy="5143500"/>
          </a:xfrm>
          <a:prstGeom prst="rect">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21" name="Google Shape;221;p47"/>
          <p:cNvSpPr/>
          <p:nvPr/>
        </p:nvSpPr>
        <p:spPr>
          <a:xfrm>
            <a:off x="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White - Left Side">
  <p:cSld name="BLANK_1_1_1">
    <p:bg>
      <p:bgPr>
        <a:solidFill>
          <a:schemeClr val="accent4"/>
        </a:solidFill>
        <a:effectLst/>
      </p:bgPr>
    </p:bg>
    <p:spTree>
      <p:nvGrpSpPr>
        <p:cNvPr id="1" name="Shape 222"/>
        <p:cNvGrpSpPr/>
        <p:nvPr/>
      </p:nvGrpSpPr>
      <p:grpSpPr>
        <a:xfrm>
          <a:off x="0" y="0"/>
          <a:ext cx="0" cy="0"/>
          <a:chOff x="0" y="0"/>
          <a:chExt cx="0" cy="0"/>
        </a:xfrm>
      </p:grpSpPr>
      <p:sp>
        <p:nvSpPr>
          <p:cNvPr id="223" name="Google Shape;223;p48"/>
          <p:cNvSpPr/>
          <p:nvPr/>
        </p:nvSpPr>
        <p:spPr>
          <a:xfrm flipH="1">
            <a:off x="2748000" y="0"/>
            <a:ext cx="6396000" cy="5143500"/>
          </a:xfrm>
          <a:prstGeom prst="rect">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 Blue 1 2">
  <p:cSld name="TITLE_ONLY_2_2_2">
    <p:spTree>
      <p:nvGrpSpPr>
        <p:cNvPr id="1" name="Shape 225"/>
        <p:cNvGrpSpPr/>
        <p:nvPr/>
      </p:nvGrpSpPr>
      <p:grpSpPr>
        <a:xfrm>
          <a:off x="0" y="0"/>
          <a:ext cx="0" cy="0"/>
          <a:chOff x="0" y="0"/>
          <a:chExt cx="0" cy="0"/>
        </a:xfrm>
      </p:grpSpPr>
      <p:sp>
        <p:nvSpPr>
          <p:cNvPr id="226" name="Google Shape;226;p4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27" name="Google Shape;227;p49"/>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 Blue 1 2 2">
  <p:cSld name="TITLE_ONLY_2_2_2_2">
    <p:spTree>
      <p:nvGrpSpPr>
        <p:cNvPr id="1" name="Shape 228"/>
        <p:cNvGrpSpPr/>
        <p:nvPr/>
      </p:nvGrpSpPr>
      <p:grpSpPr>
        <a:xfrm>
          <a:off x="0" y="0"/>
          <a:ext cx="0" cy="0"/>
          <a:chOff x="0" y="0"/>
          <a:chExt cx="0" cy="0"/>
        </a:xfrm>
      </p:grpSpPr>
      <p:sp>
        <p:nvSpPr>
          <p:cNvPr id="229" name="Google Shape;229;p5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0" name="Google Shape;230;p50"/>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 Blue 1 7">
  <p:cSld name="TITLE_ONLY_2_2_6">
    <p:spTree>
      <p:nvGrpSpPr>
        <p:cNvPr id="1" name="Shape 231"/>
        <p:cNvGrpSpPr/>
        <p:nvPr/>
      </p:nvGrpSpPr>
      <p:grpSpPr>
        <a:xfrm>
          <a:off x="0" y="0"/>
          <a:ext cx="0" cy="0"/>
          <a:chOff x="0" y="0"/>
          <a:chExt cx="0" cy="0"/>
        </a:xfrm>
      </p:grpSpPr>
      <p:sp>
        <p:nvSpPr>
          <p:cNvPr id="232" name="Google Shape;232;p5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3" name="Google Shape;233;p51"/>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6"/>
          <p:cNvSpPr txBox="1"/>
          <p:nvPr/>
        </p:nvSpPr>
        <p:spPr>
          <a:xfrm rot="10800000" flipH="1">
            <a:off x="2278475" y="25"/>
            <a:ext cx="6865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26077" y="586400"/>
            <a:ext cx="1826700" cy="9534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600"/>
              <a:buNone/>
              <a:defRPr sz="2600">
                <a:solidFill>
                  <a:srgbClr val="FFFFFF"/>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6"/>
          <p:cNvSpPr/>
          <p:nvPr/>
        </p:nvSpPr>
        <p:spPr>
          <a:xfrm>
            <a:off x="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 Blue 1 6">
  <p:cSld name="TITLE_ONLY_2_2_3_1">
    <p:spTree>
      <p:nvGrpSpPr>
        <p:cNvPr id="1" name="Shape 234"/>
        <p:cNvGrpSpPr/>
        <p:nvPr/>
      </p:nvGrpSpPr>
      <p:grpSpPr>
        <a:xfrm>
          <a:off x="0" y="0"/>
          <a:ext cx="0" cy="0"/>
          <a:chOff x="0" y="0"/>
          <a:chExt cx="0" cy="0"/>
        </a:xfrm>
      </p:grpSpPr>
      <p:sp>
        <p:nvSpPr>
          <p:cNvPr id="235" name="Google Shape;235;p5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6" name="Google Shape;236;p52"/>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52"/>
          <p:cNvPicPr preferRelativeResize="0"/>
          <p:nvPr/>
        </p:nvPicPr>
        <p:blipFill rotWithShape="1">
          <a:blip r:embed="rId2">
            <a:alphaModFix amt="40000"/>
          </a:blip>
          <a:srcRect l="329" t="3375" r="-330" b="2329"/>
          <a:stretch/>
        </p:blipFill>
        <p:spPr>
          <a:xfrm rot="10800000">
            <a:off x="150" y="69425"/>
            <a:ext cx="9143698" cy="5074075"/>
          </a:xfrm>
          <a:prstGeom prst="rect">
            <a:avLst/>
          </a:prstGeom>
          <a:noFill/>
          <a:ln>
            <a:noFill/>
          </a:ln>
        </p:spPr>
      </p:pic>
      <p:sp>
        <p:nvSpPr>
          <p:cNvPr id="238" name="Google Shape;238;p52"/>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 Blue 1 1 2 1">
  <p:cSld name="TITLE_ONLY_2_2_4_2_1">
    <p:spTree>
      <p:nvGrpSpPr>
        <p:cNvPr id="1" name="Shape 239"/>
        <p:cNvGrpSpPr/>
        <p:nvPr/>
      </p:nvGrpSpPr>
      <p:grpSpPr>
        <a:xfrm>
          <a:off x="0" y="0"/>
          <a:ext cx="0" cy="0"/>
          <a:chOff x="0" y="0"/>
          <a:chExt cx="0" cy="0"/>
        </a:xfrm>
      </p:grpSpPr>
      <p:sp>
        <p:nvSpPr>
          <p:cNvPr id="240" name="Google Shape;240;p5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1" name="Google Shape;241;p53"/>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3"/>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 Blue 1 1 2">
  <p:cSld name="TITLE_ONLY_2_2_4_2">
    <p:spTree>
      <p:nvGrpSpPr>
        <p:cNvPr id="1" name="Shape 243"/>
        <p:cNvGrpSpPr/>
        <p:nvPr/>
      </p:nvGrpSpPr>
      <p:grpSpPr>
        <a:xfrm>
          <a:off x="0" y="0"/>
          <a:ext cx="0" cy="0"/>
          <a:chOff x="0" y="0"/>
          <a:chExt cx="0" cy="0"/>
        </a:xfrm>
      </p:grpSpPr>
      <p:sp>
        <p:nvSpPr>
          <p:cNvPr id="244" name="Google Shape;244;p5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5" name="Google Shape;245;p54"/>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 Blue 1 2 1">
  <p:cSld name="TITLE_ONLY_2_2_5">
    <p:spTree>
      <p:nvGrpSpPr>
        <p:cNvPr id="1" name="Shape 246"/>
        <p:cNvGrpSpPr/>
        <p:nvPr/>
      </p:nvGrpSpPr>
      <p:grpSpPr>
        <a:xfrm>
          <a:off x="0" y="0"/>
          <a:ext cx="0" cy="0"/>
          <a:chOff x="0" y="0"/>
          <a:chExt cx="0" cy="0"/>
        </a:xfrm>
      </p:grpSpPr>
      <p:sp>
        <p:nvSpPr>
          <p:cNvPr id="247" name="Google Shape;247;p5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8" name="Google Shape;248;p55"/>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38"/>
        <p:cNvGrpSpPr/>
        <p:nvPr/>
      </p:nvGrpSpPr>
      <p:grpSpPr>
        <a:xfrm>
          <a:off x="0" y="0"/>
          <a:ext cx="0" cy="0"/>
          <a:chOff x="0" y="0"/>
          <a:chExt cx="0" cy="0"/>
        </a:xfrm>
      </p:grpSpPr>
      <p:sp>
        <p:nvSpPr>
          <p:cNvPr id="39" name="Google Shape;39;p7"/>
          <p:cNvSpPr txBox="1"/>
          <p:nvPr/>
        </p:nvSpPr>
        <p:spPr>
          <a:xfrm rot="10800000" flipH="1">
            <a:off x="0" y="25"/>
            <a:ext cx="6865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226077" y="586400"/>
            <a:ext cx="1826700" cy="953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41B4D"/>
              </a:buClr>
              <a:buSzPts val="2600"/>
              <a:buNone/>
              <a:defRPr sz="2600">
                <a:solidFill>
                  <a:srgbClr val="141B4D"/>
                </a:solidFill>
              </a:defRPr>
            </a:lvl1pPr>
            <a:lvl2pPr lvl="1" rtl="0">
              <a:spcBef>
                <a:spcPts val="0"/>
              </a:spcBef>
              <a:spcAft>
                <a:spcPts val="0"/>
              </a:spcAft>
              <a:buClr>
                <a:srgbClr val="141B4D"/>
              </a:buClr>
              <a:buSzPts val="2400"/>
              <a:buNone/>
              <a:defRPr sz="2400">
                <a:solidFill>
                  <a:srgbClr val="141B4D"/>
                </a:solidFill>
              </a:defRPr>
            </a:lvl2pPr>
            <a:lvl3pPr lvl="2" rtl="0">
              <a:spcBef>
                <a:spcPts val="0"/>
              </a:spcBef>
              <a:spcAft>
                <a:spcPts val="0"/>
              </a:spcAft>
              <a:buClr>
                <a:srgbClr val="141B4D"/>
              </a:buClr>
              <a:buSzPts val="2400"/>
              <a:buNone/>
              <a:defRPr sz="2400">
                <a:solidFill>
                  <a:srgbClr val="141B4D"/>
                </a:solidFill>
              </a:defRPr>
            </a:lvl3pPr>
            <a:lvl4pPr lvl="3" rtl="0">
              <a:spcBef>
                <a:spcPts val="0"/>
              </a:spcBef>
              <a:spcAft>
                <a:spcPts val="0"/>
              </a:spcAft>
              <a:buClr>
                <a:srgbClr val="141B4D"/>
              </a:buClr>
              <a:buSzPts val="2400"/>
              <a:buNone/>
              <a:defRPr sz="2400">
                <a:solidFill>
                  <a:srgbClr val="141B4D"/>
                </a:solidFill>
              </a:defRPr>
            </a:lvl4pPr>
            <a:lvl5pPr lvl="4" rtl="0">
              <a:spcBef>
                <a:spcPts val="0"/>
              </a:spcBef>
              <a:spcAft>
                <a:spcPts val="0"/>
              </a:spcAft>
              <a:buClr>
                <a:srgbClr val="141B4D"/>
              </a:buClr>
              <a:buSzPts val="2400"/>
              <a:buNone/>
              <a:defRPr sz="2400">
                <a:solidFill>
                  <a:srgbClr val="141B4D"/>
                </a:solidFill>
              </a:defRPr>
            </a:lvl5pPr>
            <a:lvl6pPr lvl="5" rtl="0">
              <a:spcBef>
                <a:spcPts val="0"/>
              </a:spcBef>
              <a:spcAft>
                <a:spcPts val="0"/>
              </a:spcAft>
              <a:buClr>
                <a:srgbClr val="141B4D"/>
              </a:buClr>
              <a:buSzPts val="2400"/>
              <a:buNone/>
              <a:defRPr sz="2400">
                <a:solidFill>
                  <a:srgbClr val="141B4D"/>
                </a:solidFill>
              </a:defRPr>
            </a:lvl6pPr>
            <a:lvl7pPr lvl="6" rtl="0">
              <a:spcBef>
                <a:spcPts val="0"/>
              </a:spcBef>
              <a:spcAft>
                <a:spcPts val="0"/>
              </a:spcAft>
              <a:buClr>
                <a:srgbClr val="141B4D"/>
              </a:buClr>
              <a:buSzPts val="2400"/>
              <a:buNone/>
              <a:defRPr sz="2400">
                <a:solidFill>
                  <a:srgbClr val="141B4D"/>
                </a:solidFill>
              </a:defRPr>
            </a:lvl7pPr>
            <a:lvl8pPr lvl="7" rtl="0">
              <a:spcBef>
                <a:spcPts val="0"/>
              </a:spcBef>
              <a:spcAft>
                <a:spcPts val="0"/>
              </a:spcAft>
              <a:buClr>
                <a:srgbClr val="141B4D"/>
              </a:buClr>
              <a:buSzPts val="2400"/>
              <a:buNone/>
              <a:defRPr sz="2400">
                <a:solidFill>
                  <a:srgbClr val="141B4D"/>
                </a:solidFill>
              </a:defRPr>
            </a:lvl8pPr>
            <a:lvl9pPr lvl="8" rtl="0">
              <a:spcBef>
                <a:spcPts val="0"/>
              </a:spcBef>
              <a:spcAft>
                <a:spcPts val="0"/>
              </a:spcAft>
              <a:buClr>
                <a:srgbClr val="141B4D"/>
              </a:buClr>
              <a:buSzPts val="2400"/>
              <a:buNone/>
              <a:defRPr sz="2400">
                <a:solidFill>
                  <a:srgbClr val="141B4D"/>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7"/>
          <p:cNvSpPr/>
          <p:nvPr/>
        </p:nvSpPr>
        <p:spPr>
          <a:xfrm>
            <a:off x="908910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rgbClr val="66B2E1"/>
              </a:buClr>
              <a:buSzPts val="6000"/>
              <a:buNone/>
              <a:defRPr sz="6000">
                <a:solidFill>
                  <a:srgbClr val="66B2E1"/>
                </a:solidFill>
              </a:defRPr>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5" name="Google Shape;45;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8"/>
          <p:cNvSpPr/>
          <p:nvPr/>
        </p:nvSpPr>
        <p:spPr>
          <a:xfrm>
            <a:off x="0" y="0"/>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8"/>
          <p:cNvPicPr preferRelativeResize="0"/>
          <p:nvPr/>
        </p:nvPicPr>
        <p:blipFill>
          <a:blip r:embed="rId2">
            <a:alphaModFix amt="6000"/>
          </a:blip>
          <a:stretch>
            <a:fillRect/>
          </a:stretch>
        </p:blipFill>
        <p:spPr>
          <a:xfrm>
            <a:off x="6495177" y="450350"/>
            <a:ext cx="3335726" cy="4242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 left">
  <p:cSld name="SECTION_TITLE_AND_DESCRIPTION">
    <p:spTree>
      <p:nvGrpSpPr>
        <p:cNvPr id="1" name="Shape 48"/>
        <p:cNvGrpSpPr/>
        <p:nvPr/>
      </p:nvGrpSpPr>
      <p:grpSpPr>
        <a:xfrm>
          <a:off x="0" y="0"/>
          <a:ext cx="0" cy="0"/>
          <a:chOff x="0" y="0"/>
          <a:chExt cx="0" cy="0"/>
        </a:xfrm>
      </p:grpSpPr>
      <p:sp>
        <p:nvSpPr>
          <p:cNvPr id="49" name="Google Shape;49;p9"/>
          <p:cNvSpPr/>
          <p:nvPr/>
        </p:nvSpPr>
        <p:spPr>
          <a:xfrm flipH="1">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0" name="Google Shape;50;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9"/>
          <p:cNvSpPr/>
          <p:nvPr/>
        </p:nvSpPr>
        <p:spPr>
          <a:xfrm>
            <a:off x="9087583"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263400" y="90175"/>
            <a:ext cx="4045200" cy="1143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41B4D"/>
              </a:buClr>
              <a:buSzPts val="2600"/>
              <a:buNone/>
              <a:defRPr sz="2600">
                <a:solidFill>
                  <a:srgbClr val="141B4D"/>
                </a:solidFill>
              </a:defRPr>
            </a:lvl1pPr>
            <a:lvl2pPr lvl="1" algn="ctr" rtl="0">
              <a:spcBef>
                <a:spcPts val="0"/>
              </a:spcBef>
              <a:spcAft>
                <a:spcPts val="0"/>
              </a:spcAft>
              <a:buClr>
                <a:srgbClr val="141B4D"/>
              </a:buClr>
              <a:buSzPts val="4200"/>
              <a:buNone/>
              <a:defRPr sz="4200">
                <a:solidFill>
                  <a:srgbClr val="141B4D"/>
                </a:solidFill>
              </a:defRPr>
            </a:lvl2pPr>
            <a:lvl3pPr lvl="2" algn="ctr" rtl="0">
              <a:spcBef>
                <a:spcPts val="0"/>
              </a:spcBef>
              <a:spcAft>
                <a:spcPts val="0"/>
              </a:spcAft>
              <a:buClr>
                <a:srgbClr val="141B4D"/>
              </a:buClr>
              <a:buSzPts val="4200"/>
              <a:buNone/>
              <a:defRPr sz="4200">
                <a:solidFill>
                  <a:srgbClr val="141B4D"/>
                </a:solidFill>
              </a:defRPr>
            </a:lvl3pPr>
            <a:lvl4pPr lvl="3" algn="ctr" rtl="0">
              <a:spcBef>
                <a:spcPts val="0"/>
              </a:spcBef>
              <a:spcAft>
                <a:spcPts val="0"/>
              </a:spcAft>
              <a:buClr>
                <a:srgbClr val="141B4D"/>
              </a:buClr>
              <a:buSzPts val="4200"/>
              <a:buNone/>
              <a:defRPr sz="4200">
                <a:solidFill>
                  <a:srgbClr val="141B4D"/>
                </a:solidFill>
              </a:defRPr>
            </a:lvl4pPr>
            <a:lvl5pPr lvl="4" algn="ctr" rtl="0">
              <a:spcBef>
                <a:spcPts val="0"/>
              </a:spcBef>
              <a:spcAft>
                <a:spcPts val="0"/>
              </a:spcAft>
              <a:buClr>
                <a:srgbClr val="141B4D"/>
              </a:buClr>
              <a:buSzPts val="4200"/>
              <a:buNone/>
              <a:defRPr sz="4200">
                <a:solidFill>
                  <a:srgbClr val="141B4D"/>
                </a:solidFill>
              </a:defRPr>
            </a:lvl5pPr>
            <a:lvl6pPr lvl="5" algn="ctr" rtl="0">
              <a:spcBef>
                <a:spcPts val="0"/>
              </a:spcBef>
              <a:spcAft>
                <a:spcPts val="0"/>
              </a:spcAft>
              <a:buClr>
                <a:srgbClr val="141B4D"/>
              </a:buClr>
              <a:buSzPts val="4200"/>
              <a:buNone/>
              <a:defRPr sz="4200">
                <a:solidFill>
                  <a:srgbClr val="141B4D"/>
                </a:solidFill>
              </a:defRPr>
            </a:lvl6pPr>
            <a:lvl7pPr lvl="6" algn="ctr" rtl="0">
              <a:spcBef>
                <a:spcPts val="0"/>
              </a:spcBef>
              <a:spcAft>
                <a:spcPts val="0"/>
              </a:spcAft>
              <a:buClr>
                <a:srgbClr val="141B4D"/>
              </a:buClr>
              <a:buSzPts val="4200"/>
              <a:buNone/>
              <a:defRPr sz="4200">
                <a:solidFill>
                  <a:srgbClr val="141B4D"/>
                </a:solidFill>
              </a:defRPr>
            </a:lvl7pPr>
            <a:lvl8pPr lvl="7" algn="ctr" rtl="0">
              <a:spcBef>
                <a:spcPts val="0"/>
              </a:spcBef>
              <a:spcAft>
                <a:spcPts val="0"/>
              </a:spcAft>
              <a:buClr>
                <a:srgbClr val="141B4D"/>
              </a:buClr>
              <a:buSzPts val="4200"/>
              <a:buNone/>
              <a:defRPr sz="4200">
                <a:solidFill>
                  <a:srgbClr val="141B4D"/>
                </a:solidFill>
              </a:defRPr>
            </a:lvl8pPr>
            <a:lvl9pPr lvl="8" algn="ctr" rtl="0">
              <a:spcBef>
                <a:spcPts val="0"/>
              </a:spcBef>
              <a:spcAft>
                <a:spcPts val="0"/>
              </a:spcAft>
              <a:buClr>
                <a:srgbClr val="141B4D"/>
              </a:buClr>
              <a:buSzPts val="4200"/>
              <a:buNone/>
              <a:defRPr sz="4200">
                <a:solidFill>
                  <a:srgbClr val="141B4D"/>
                </a:solidFill>
              </a:defRPr>
            </a:lvl9pPr>
          </a:lstStyle>
          <a:p>
            <a:endParaRPr/>
          </a:p>
        </p:txBody>
      </p:sp>
      <p:sp>
        <p:nvSpPr>
          <p:cNvPr id="53" name="Google Shape;53;p9"/>
          <p:cNvSpPr txBox="1">
            <a:spLocks noGrp="1"/>
          </p:cNvSpPr>
          <p:nvPr>
            <p:ph type="body" idx="1"/>
          </p:nvPr>
        </p:nvSpPr>
        <p:spPr>
          <a:xfrm>
            <a:off x="263400" y="1257600"/>
            <a:ext cx="4045200" cy="3672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141B4D"/>
              </a:buClr>
              <a:buSzPts val="1800"/>
              <a:buChar char="●"/>
              <a:defRPr>
                <a:solidFill>
                  <a:srgbClr val="141B4D"/>
                </a:solidFill>
              </a:defRPr>
            </a:lvl1pPr>
            <a:lvl2pPr marL="914400" lvl="1" indent="-317500" rtl="0">
              <a:spcBef>
                <a:spcPts val="1600"/>
              </a:spcBef>
              <a:spcAft>
                <a:spcPts val="0"/>
              </a:spcAft>
              <a:buClr>
                <a:srgbClr val="141B4D"/>
              </a:buClr>
              <a:buSzPts val="1400"/>
              <a:buChar char="○"/>
              <a:defRPr>
                <a:solidFill>
                  <a:srgbClr val="141B4D"/>
                </a:solidFill>
              </a:defRPr>
            </a:lvl2pPr>
            <a:lvl3pPr marL="1371600" lvl="2" indent="-317500" rtl="0">
              <a:spcBef>
                <a:spcPts val="1600"/>
              </a:spcBef>
              <a:spcAft>
                <a:spcPts val="0"/>
              </a:spcAft>
              <a:buClr>
                <a:srgbClr val="141B4D"/>
              </a:buClr>
              <a:buSzPts val="1400"/>
              <a:buChar char="■"/>
              <a:defRPr>
                <a:solidFill>
                  <a:srgbClr val="141B4D"/>
                </a:solidFill>
              </a:defRPr>
            </a:lvl3pPr>
            <a:lvl4pPr marL="1828800" lvl="3" indent="-317500" rtl="0">
              <a:spcBef>
                <a:spcPts val="1600"/>
              </a:spcBef>
              <a:spcAft>
                <a:spcPts val="0"/>
              </a:spcAft>
              <a:buClr>
                <a:srgbClr val="141B4D"/>
              </a:buClr>
              <a:buSzPts val="1400"/>
              <a:buChar char="●"/>
              <a:defRPr>
                <a:solidFill>
                  <a:srgbClr val="141B4D"/>
                </a:solidFill>
              </a:defRPr>
            </a:lvl4pPr>
            <a:lvl5pPr marL="2286000" lvl="4" indent="-317500" rtl="0">
              <a:spcBef>
                <a:spcPts val="1600"/>
              </a:spcBef>
              <a:spcAft>
                <a:spcPts val="0"/>
              </a:spcAft>
              <a:buClr>
                <a:srgbClr val="141B4D"/>
              </a:buClr>
              <a:buSzPts val="1400"/>
              <a:buChar char="○"/>
              <a:defRPr>
                <a:solidFill>
                  <a:srgbClr val="141B4D"/>
                </a:solidFill>
              </a:defRPr>
            </a:lvl5pPr>
            <a:lvl6pPr marL="2743200" lvl="5" indent="-317500" rtl="0">
              <a:spcBef>
                <a:spcPts val="1600"/>
              </a:spcBef>
              <a:spcAft>
                <a:spcPts val="0"/>
              </a:spcAft>
              <a:buClr>
                <a:srgbClr val="141B4D"/>
              </a:buClr>
              <a:buSzPts val="1400"/>
              <a:buChar char="■"/>
              <a:defRPr>
                <a:solidFill>
                  <a:srgbClr val="141B4D"/>
                </a:solidFill>
              </a:defRPr>
            </a:lvl6pPr>
            <a:lvl7pPr marL="3200400" lvl="6" indent="-317500" rtl="0">
              <a:spcBef>
                <a:spcPts val="1600"/>
              </a:spcBef>
              <a:spcAft>
                <a:spcPts val="0"/>
              </a:spcAft>
              <a:buClr>
                <a:srgbClr val="141B4D"/>
              </a:buClr>
              <a:buSzPts val="1400"/>
              <a:buChar char="●"/>
              <a:defRPr>
                <a:solidFill>
                  <a:srgbClr val="141B4D"/>
                </a:solidFill>
              </a:defRPr>
            </a:lvl7pPr>
            <a:lvl8pPr marL="3657600" lvl="7" indent="-317500" rtl="0">
              <a:spcBef>
                <a:spcPts val="1600"/>
              </a:spcBef>
              <a:spcAft>
                <a:spcPts val="0"/>
              </a:spcAft>
              <a:buClr>
                <a:srgbClr val="141B4D"/>
              </a:buClr>
              <a:buSzPts val="1400"/>
              <a:buChar char="○"/>
              <a:defRPr>
                <a:solidFill>
                  <a:srgbClr val="141B4D"/>
                </a:solidFill>
              </a:defRPr>
            </a:lvl8pPr>
            <a:lvl9pPr marL="4114800" lvl="8" indent="-317500" rtl="0">
              <a:spcBef>
                <a:spcPts val="1600"/>
              </a:spcBef>
              <a:spcAft>
                <a:spcPts val="1600"/>
              </a:spcAft>
              <a:buClr>
                <a:srgbClr val="141B4D"/>
              </a:buClr>
              <a:buSzPts val="1400"/>
              <a:buChar char="■"/>
              <a:defRPr>
                <a:solidFill>
                  <a:srgbClr val="141B4D"/>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 right">
  <p:cSld name="SECTION_TITLE_AND_DESCRIPTION_1">
    <p:spTree>
      <p:nvGrpSpPr>
        <p:cNvPr id="1" name="Shape 54"/>
        <p:cNvGrpSpPr/>
        <p:nvPr/>
      </p:nvGrpSpPr>
      <p:grpSpPr>
        <a:xfrm>
          <a:off x="0" y="0"/>
          <a:ext cx="0" cy="0"/>
          <a:chOff x="0" y="0"/>
          <a:chExt cx="0" cy="0"/>
        </a:xfrm>
      </p:grpSpPr>
      <p:sp>
        <p:nvSpPr>
          <p:cNvPr id="55" name="Google Shape;55;p10"/>
          <p:cNvSpPr/>
          <p:nvPr/>
        </p:nvSpPr>
        <p:spPr>
          <a:xfrm flipH="1">
            <a:off x="4571913"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txBox="1">
            <a:spLocks noGrp="1"/>
          </p:cNvSpPr>
          <p:nvPr>
            <p:ph type="title"/>
          </p:nvPr>
        </p:nvSpPr>
        <p:spPr>
          <a:xfrm>
            <a:off x="212788" y="852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2600"/>
              <a:buNone/>
              <a:defRPr sz="2600">
                <a:solidFill>
                  <a:srgbClr val="FFFFFF"/>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57" name="Google Shape;57;p10"/>
          <p:cNvSpPr txBox="1">
            <a:spLocks noGrp="1"/>
          </p:cNvSpPr>
          <p:nvPr>
            <p:ph type="subTitle" idx="1"/>
          </p:nvPr>
        </p:nvSpPr>
        <p:spPr>
          <a:xfrm>
            <a:off x="212788" y="23222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6B2E1"/>
              </a:buClr>
              <a:buSzPts val="2100"/>
              <a:buNone/>
              <a:defRPr sz="2100">
                <a:solidFill>
                  <a:srgbClr val="66B2E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8" name="Google Shape;58;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59" name="Google Shape;59;p10"/>
          <p:cNvSpPr/>
          <p:nvPr/>
        </p:nvSpPr>
        <p:spPr>
          <a:xfrm>
            <a:off x="456720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141B4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terial">
    <p:bg>
      <p:bgPr>
        <a:solidFill>
          <a:srgbClr val="141B4D"/>
        </a:solidFill>
        <a:effectLst/>
      </p:bgPr>
    </p:bg>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129" name="Google Shape;129;p28"/>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130" name="Google Shape;130;p2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0.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28.png"/><Relationship Id="rId5" Type="http://schemas.openxmlformats.org/officeDocument/2006/relationships/image" Target="../media/image13.png"/><Relationship Id="rId10" Type="http://schemas.openxmlformats.org/officeDocument/2006/relationships/hyperlink" Target="mailto:zach@miller.com" TargetMode="External"/><Relationship Id="rId4" Type="http://schemas.openxmlformats.org/officeDocument/2006/relationships/image" Target="../media/image12.png"/><Relationship Id="rId9" Type="http://schemas.openxmlformats.org/officeDocument/2006/relationships/image" Target="../media/image27.png"/><Relationship Id="rId1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5.png"/><Relationship Id="rId11" Type="http://schemas.openxmlformats.org/officeDocument/2006/relationships/image" Target="../media/image32.png"/><Relationship Id="rId5" Type="http://schemas.openxmlformats.org/officeDocument/2006/relationships/image" Target="../media/image13.png"/><Relationship Id="rId10"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23.png"/><Relationship Id="rId1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candex.com/Pricing#faqs"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mailto:support@candex.com" TargetMode="External"/><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hyperlink" Target="mailto:zach@miller.com" TargetMode="External"/><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56">
            <a:extLst>
              <a:ext uri="{C183D7F6-B498-43B3-948B-1728B52AA6E4}">
                <adec:decorative xmlns:adec="http://schemas.microsoft.com/office/drawing/2017/decorative" val="1"/>
              </a:ext>
            </a:extLst>
          </p:cNvPr>
          <p:cNvPicPr preferRelativeResize="0"/>
          <p:nvPr/>
        </p:nvPicPr>
        <p:blipFill rotWithShape="1">
          <a:blip r:embed="rId3">
            <a:alphaModFix/>
          </a:blip>
          <a:srcRect r="18066"/>
          <a:stretch/>
        </p:blipFill>
        <p:spPr>
          <a:xfrm>
            <a:off x="3889200" y="2910500"/>
            <a:ext cx="5254649" cy="2233000"/>
          </a:xfrm>
          <a:prstGeom prst="rect">
            <a:avLst/>
          </a:prstGeom>
          <a:noFill/>
          <a:ln>
            <a:noFill/>
          </a:ln>
        </p:spPr>
      </p:pic>
      <p:pic>
        <p:nvPicPr>
          <p:cNvPr id="254" name="Google Shape;254;p56" descr="A white letters on a black background&#10;&#10;AI-generated content may be incorrect."/>
          <p:cNvPicPr preferRelativeResize="0"/>
          <p:nvPr/>
        </p:nvPicPr>
        <p:blipFill>
          <a:blip r:embed="rId4">
            <a:alphaModFix/>
          </a:blip>
          <a:stretch>
            <a:fillRect/>
          </a:stretch>
        </p:blipFill>
        <p:spPr>
          <a:xfrm>
            <a:off x="494775" y="1083832"/>
            <a:ext cx="3042300" cy="547650"/>
          </a:xfrm>
          <a:prstGeom prst="rect">
            <a:avLst/>
          </a:prstGeom>
          <a:noFill/>
          <a:ln>
            <a:noFill/>
          </a:ln>
        </p:spPr>
      </p:pic>
      <p:sp>
        <p:nvSpPr>
          <p:cNvPr id="255" name="Google Shape;255;p56"/>
          <p:cNvSpPr txBox="1"/>
          <p:nvPr/>
        </p:nvSpPr>
        <p:spPr>
          <a:xfrm>
            <a:off x="494775" y="1829000"/>
            <a:ext cx="4441500" cy="3756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n" sz="3000">
                <a:solidFill>
                  <a:srgbClr val="66B2E1"/>
                </a:solidFill>
                <a:latin typeface="Roboto"/>
                <a:ea typeface="Roboto"/>
                <a:cs typeface="Roboto"/>
                <a:sym typeface="Roboto"/>
              </a:rPr>
              <a:t>The fast track</a:t>
            </a:r>
            <a:endParaRPr sz="3000">
              <a:solidFill>
                <a:srgbClr val="66B2E1"/>
              </a:solidFill>
              <a:latin typeface="Roboto"/>
              <a:ea typeface="Roboto"/>
              <a:cs typeface="Roboto"/>
              <a:sym typeface="Roboto"/>
            </a:endParaRPr>
          </a:p>
        </p:txBody>
      </p:sp>
      <p:grpSp>
        <p:nvGrpSpPr>
          <p:cNvPr id="256" name="Google Shape;256;p56" descr="Seller Experience"/>
          <p:cNvGrpSpPr/>
          <p:nvPr/>
        </p:nvGrpSpPr>
        <p:grpSpPr>
          <a:xfrm>
            <a:off x="150" y="3659752"/>
            <a:ext cx="2088655" cy="393964"/>
            <a:chOff x="-6442" y="3810604"/>
            <a:chExt cx="2791200" cy="283979"/>
          </a:xfrm>
        </p:grpSpPr>
        <p:sp>
          <p:nvSpPr>
            <p:cNvPr id="257" name="Google Shape;257;p56"/>
            <p:cNvSpPr/>
            <p:nvPr/>
          </p:nvSpPr>
          <p:spPr>
            <a:xfrm>
              <a:off x="-6409" y="3810604"/>
              <a:ext cx="178200" cy="283800"/>
            </a:xfrm>
            <a:prstGeom prst="rect">
              <a:avLst/>
            </a:prstGeom>
            <a:solidFill>
              <a:srgbClr val="66B2E1"/>
            </a:solidFill>
            <a:ln>
              <a:noFill/>
            </a:ln>
          </p:spPr>
          <p:txBody>
            <a:bodyPr spcFirstLastPara="1" wrap="square" lIns="120125" tIns="120125" rIns="120125" bIns="120125" anchor="ctr" anchorCtr="0">
              <a:noAutofit/>
            </a:bodyPr>
            <a:lstStyle/>
            <a:p>
              <a:pPr marL="0" lvl="0" indent="0" algn="l" rtl="0">
                <a:spcBef>
                  <a:spcPts val="0"/>
                </a:spcBef>
                <a:spcAft>
                  <a:spcPts val="0"/>
                </a:spcAft>
                <a:buNone/>
              </a:pPr>
              <a:endParaRPr/>
            </a:p>
          </p:txBody>
        </p:sp>
        <p:sp>
          <p:nvSpPr>
            <p:cNvPr id="258" name="Google Shape;258;p56"/>
            <p:cNvSpPr/>
            <p:nvPr/>
          </p:nvSpPr>
          <p:spPr>
            <a:xfrm>
              <a:off x="-6442" y="3810783"/>
              <a:ext cx="2791200" cy="283800"/>
            </a:xfrm>
            <a:prstGeom prst="roundRect">
              <a:avLst>
                <a:gd name="adj" fmla="val 16667"/>
              </a:avLst>
            </a:prstGeom>
            <a:solidFill>
              <a:srgbClr val="66B2E1"/>
            </a:solidFill>
            <a:ln>
              <a:noFill/>
            </a:ln>
          </p:spPr>
          <p:txBody>
            <a:bodyPr spcFirstLastPara="1" wrap="square" lIns="120125" tIns="120125" rIns="120125" bIns="120125" anchor="ctr" anchorCtr="0">
              <a:noAutofit/>
            </a:bodyPr>
            <a:lstStyle/>
            <a:p>
              <a:pPr marL="342900" lvl="0" indent="0" algn="l" rtl="0">
                <a:spcBef>
                  <a:spcPts val="0"/>
                </a:spcBef>
                <a:spcAft>
                  <a:spcPts val="0"/>
                </a:spcAft>
                <a:buNone/>
              </a:pPr>
              <a:r>
                <a:rPr lang="en">
                  <a:solidFill>
                    <a:srgbClr val="FFFFFF"/>
                  </a:solidFill>
                  <a:latin typeface="Roboto Medium"/>
                  <a:ea typeface="Roboto Medium"/>
                  <a:cs typeface="Roboto Medium"/>
                  <a:sym typeface="Roboto Medium"/>
                </a:rPr>
                <a:t>Seller Experience</a:t>
              </a:r>
              <a:endParaRPr>
                <a:solidFill>
                  <a:srgbClr val="FFFFFF"/>
                </a:solidFill>
                <a:latin typeface="Roboto Medium"/>
                <a:ea typeface="Roboto Medium"/>
                <a:cs typeface="Roboto Medium"/>
                <a:sym typeface="Roboto Medium"/>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pSp>
        <p:nvGrpSpPr>
          <p:cNvPr id="677" name="Google Shape;677;p65"/>
          <p:cNvGrpSpPr/>
          <p:nvPr/>
        </p:nvGrpSpPr>
        <p:grpSpPr>
          <a:xfrm>
            <a:off x="2457785" y="219425"/>
            <a:ext cx="6609260" cy="4651600"/>
            <a:chOff x="2729325" y="0"/>
            <a:chExt cx="6228688" cy="4651600"/>
          </a:xfrm>
        </p:grpSpPr>
        <p:grpSp>
          <p:nvGrpSpPr>
            <p:cNvPr id="678" name="Google Shape;678;p65"/>
            <p:cNvGrpSpPr/>
            <p:nvPr/>
          </p:nvGrpSpPr>
          <p:grpSpPr>
            <a:xfrm>
              <a:off x="2729325" y="0"/>
              <a:ext cx="6228688" cy="4651600"/>
              <a:chOff x="2729325" y="63675"/>
              <a:chExt cx="6228688" cy="4651600"/>
            </a:xfrm>
          </p:grpSpPr>
          <p:sp>
            <p:nvSpPr>
              <p:cNvPr id="679" name="Google Shape;679;p65"/>
              <p:cNvSpPr/>
              <p:nvPr/>
            </p:nvSpPr>
            <p:spPr>
              <a:xfrm>
                <a:off x="2735113" y="63775"/>
                <a:ext cx="6222900" cy="4651500"/>
              </a:xfrm>
              <a:prstGeom prst="roundRect">
                <a:avLst>
                  <a:gd name="adj" fmla="val 833"/>
                </a:avLst>
              </a:prstGeom>
              <a:solidFill>
                <a:srgbClr val="FFFFFF"/>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5"/>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5"/>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65"/>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65"/>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65"/>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65"/>
          <p:cNvSpPr/>
          <p:nvPr/>
        </p:nvSpPr>
        <p:spPr>
          <a:xfrm>
            <a:off x="2467719" y="765500"/>
            <a:ext cx="1433100" cy="3822300"/>
          </a:xfrm>
          <a:prstGeom prst="rect">
            <a:avLst/>
          </a:prstGeom>
          <a:solidFill>
            <a:srgbClr val="222856"/>
          </a:solidFill>
          <a:ln w="9525" cap="flat" cmpd="sng">
            <a:solidFill>
              <a:srgbClr val="22285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B3C1D6"/>
              </a:solidFill>
              <a:latin typeface="Open Sans SemiBold"/>
              <a:ea typeface="Open Sans SemiBold"/>
              <a:cs typeface="Open Sans SemiBold"/>
              <a:sym typeface="Open Sans SemiBold"/>
            </a:endParaRPr>
          </a:p>
          <a:p>
            <a:pPr marL="57150" lvl="0" indent="0" algn="l" rtl="0">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300"/>
              </a:spcAft>
              <a:buNone/>
            </a:pPr>
            <a:endParaRPr sz="600">
              <a:solidFill>
                <a:srgbClr val="B3C1D6"/>
              </a:solidFill>
              <a:latin typeface="Open Sans"/>
              <a:ea typeface="Open Sans"/>
              <a:cs typeface="Open Sans"/>
              <a:sym typeface="Open Sans"/>
            </a:endParaRPr>
          </a:p>
        </p:txBody>
      </p:sp>
      <p:sp>
        <p:nvSpPr>
          <p:cNvPr id="686" name="Google Shape;686;p65"/>
          <p:cNvSpPr txBox="1"/>
          <p:nvPr/>
        </p:nvSpPr>
        <p:spPr>
          <a:xfrm>
            <a:off x="2470194" y="1743003"/>
            <a:ext cx="1433100" cy="505800"/>
          </a:xfrm>
          <a:prstGeom prst="rect">
            <a:avLst/>
          </a:prstGeom>
          <a:noFill/>
          <a:ln>
            <a:noFill/>
          </a:ln>
        </p:spPr>
        <p:txBody>
          <a:bodyPr spcFirstLastPara="1" wrap="square" lIns="91425" tIns="137150" rIns="0" bIns="91425" anchor="t" anchorCtr="0">
            <a:noAutofit/>
          </a:bodyPr>
          <a:lstStyle/>
          <a:p>
            <a:pPr marL="0" marR="0" lvl="0" indent="0" algn="l"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ORDERS</a:t>
            </a:r>
            <a:endParaRPr sz="600">
              <a:solidFill>
                <a:srgbClr val="B3C1D6"/>
              </a:solidFill>
              <a:latin typeface="Open Sans SemiBold"/>
              <a:ea typeface="Open Sans SemiBold"/>
              <a:cs typeface="Open Sans SemiBold"/>
              <a:sym typeface="Open Sans SemiBold"/>
            </a:endParaRPr>
          </a:p>
          <a:p>
            <a:pPr marL="114300" marR="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Speaking Engagement - January</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200"/>
              </a:spcAft>
              <a:buNone/>
            </a:pPr>
            <a:endParaRPr sz="600">
              <a:solidFill>
                <a:srgbClr val="66B2E1"/>
              </a:solidFill>
              <a:latin typeface="Open Sans SemiBold"/>
              <a:ea typeface="Open Sans SemiBold"/>
              <a:cs typeface="Open Sans SemiBold"/>
              <a:sym typeface="Open Sans SemiBold"/>
            </a:endParaRPr>
          </a:p>
        </p:txBody>
      </p:sp>
      <p:sp>
        <p:nvSpPr>
          <p:cNvPr id="687" name="Google Shape;687;p65"/>
          <p:cNvSpPr/>
          <p:nvPr/>
        </p:nvSpPr>
        <p:spPr>
          <a:xfrm>
            <a:off x="2467707" y="435900"/>
            <a:ext cx="1433100" cy="325500"/>
          </a:xfrm>
          <a:prstGeom prst="rect">
            <a:avLst/>
          </a:prstGeom>
          <a:solidFill>
            <a:srgbClr val="141B4D"/>
          </a:solidFill>
          <a:ln w="9525" cap="flat" cmpd="sng">
            <a:solidFill>
              <a:srgbClr val="141B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Open Sans"/>
                <a:ea typeface="Open Sans"/>
                <a:cs typeface="Open Sans"/>
                <a:sym typeface="Open Sans"/>
              </a:rPr>
              <a:t>Miller &amp; Sons</a:t>
            </a:r>
            <a:endParaRPr sz="900" b="1">
              <a:solidFill>
                <a:srgbClr val="FFFFFF"/>
              </a:solidFill>
              <a:latin typeface="Open Sans"/>
              <a:ea typeface="Open Sans"/>
              <a:cs typeface="Open Sans"/>
              <a:sym typeface="Open Sans"/>
            </a:endParaRPr>
          </a:p>
        </p:txBody>
      </p:sp>
      <p:graphicFrame>
        <p:nvGraphicFramePr>
          <p:cNvPr id="688" name="Google Shape;688;p65"/>
          <p:cNvGraphicFramePr/>
          <p:nvPr/>
        </p:nvGraphicFramePr>
        <p:xfrm>
          <a:off x="2467722" y="765510"/>
          <a:ext cx="1433100" cy="975985"/>
        </p:xfrm>
        <a:graphic>
          <a:graphicData uri="http://schemas.openxmlformats.org/drawingml/2006/table">
            <a:tbl>
              <a:tblPr>
                <a:noFill/>
                <a:tableStyleId>{D10F3EFB-F9F8-417C-B3D0-7218658BB41F}</a:tableStyleId>
              </a:tblPr>
              <a:tblGrid>
                <a:gridCol w="1433100">
                  <a:extLst>
                    <a:ext uri="{9D8B030D-6E8A-4147-A177-3AD203B41FA5}">
                      <a16:colId xmlns:a16="http://schemas.microsoft.com/office/drawing/2014/main" val="20000"/>
                    </a:ext>
                  </a:extLst>
                </a:gridCol>
              </a:tblGrid>
              <a:tr h="879325">
                <a:tc>
                  <a:txBody>
                    <a:bodyPr/>
                    <a:lstStyle/>
                    <a:p>
                      <a:pPr marL="171450" lvl="0" indent="0" algn="l" rtl="0">
                        <a:lnSpc>
                          <a:spcPct val="150000"/>
                        </a:lnSpc>
                        <a:spcBef>
                          <a:spcPts val="0"/>
                        </a:spcBef>
                        <a:spcAft>
                          <a:spcPts val="0"/>
                        </a:spcAft>
                        <a:buNone/>
                      </a:pPr>
                      <a:r>
                        <a:rPr lang="en" sz="600" b="1">
                          <a:solidFill>
                            <a:srgbClr val="FFFFFF"/>
                          </a:solidFill>
                          <a:latin typeface="Open Sans"/>
                          <a:ea typeface="Open Sans"/>
                          <a:cs typeface="Open Sans"/>
                          <a:sym typeface="Open Sans"/>
                        </a:rPr>
                        <a:t>My Activity</a:t>
                      </a:r>
                      <a:endParaRPr sz="600" b="1">
                        <a:solidFill>
                          <a:srgbClr val="FFFFFF"/>
                        </a:solidFill>
                        <a:latin typeface="Open Sans"/>
                        <a:ea typeface="Open Sans"/>
                        <a:cs typeface="Open Sans"/>
                        <a:sym typeface="Open Sans"/>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My Requests</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Order Feed</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200"/>
                        </a:spcAft>
                        <a:buNone/>
                      </a:pPr>
                      <a:r>
                        <a:rPr lang="en" sz="600">
                          <a:solidFill>
                            <a:srgbClr val="B3C1D6"/>
                          </a:solidFill>
                          <a:latin typeface="Open Sans SemiBold"/>
                          <a:ea typeface="Open Sans SemiBold"/>
                          <a:cs typeface="Open Sans SemiBold"/>
                          <a:sym typeface="Open Sans SemiBold"/>
                        </a:rPr>
                        <a:t>Settings</a:t>
                      </a:r>
                      <a:endParaRPr sz="600">
                        <a:solidFill>
                          <a:srgbClr val="B3C1D6"/>
                        </a:solidFill>
                        <a:latin typeface="Open Sans SemiBold"/>
                        <a:ea typeface="Open Sans SemiBold"/>
                        <a:cs typeface="Open Sans SemiBold"/>
                        <a:sym typeface="Open Sans SemiBold"/>
                      </a:endParaRPr>
                    </a:p>
                  </a:txBody>
                  <a:tcPr marL="91425" marR="91425" marT="182875" marB="1828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41B4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89" name="Google Shape;689;p65"/>
          <p:cNvPicPr preferRelativeResize="0"/>
          <p:nvPr/>
        </p:nvPicPr>
        <p:blipFill>
          <a:blip r:embed="rId3">
            <a:alphaModFix/>
          </a:blip>
          <a:stretch>
            <a:fillRect/>
          </a:stretch>
        </p:blipFill>
        <p:spPr>
          <a:xfrm>
            <a:off x="2581419" y="1112192"/>
            <a:ext cx="85800" cy="85800"/>
          </a:xfrm>
          <a:prstGeom prst="rect">
            <a:avLst/>
          </a:prstGeom>
          <a:noFill/>
          <a:ln>
            <a:noFill/>
          </a:ln>
        </p:spPr>
      </p:pic>
      <p:pic>
        <p:nvPicPr>
          <p:cNvPr id="690" name="Google Shape;690;p65"/>
          <p:cNvPicPr preferRelativeResize="0"/>
          <p:nvPr/>
        </p:nvPicPr>
        <p:blipFill>
          <a:blip r:embed="rId4">
            <a:alphaModFix/>
          </a:blip>
          <a:stretch>
            <a:fillRect/>
          </a:stretch>
        </p:blipFill>
        <p:spPr>
          <a:xfrm>
            <a:off x="2582219" y="1448734"/>
            <a:ext cx="85800" cy="85800"/>
          </a:xfrm>
          <a:prstGeom prst="rect">
            <a:avLst/>
          </a:prstGeom>
          <a:noFill/>
          <a:ln>
            <a:noFill/>
          </a:ln>
        </p:spPr>
      </p:pic>
      <p:sp>
        <p:nvSpPr>
          <p:cNvPr id="691" name="Google Shape;691;p65"/>
          <p:cNvSpPr/>
          <p:nvPr/>
        </p:nvSpPr>
        <p:spPr>
          <a:xfrm>
            <a:off x="3687044" y="969375"/>
            <a:ext cx="140100" cy="109500"/>
          </a:xfrm>
          <a:prstGeom prst="roundRect">
            <a:avLst>
              <a:gd name="adj" fmla="val 50000"/>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141B4D"/>
                </a:solidFill>
                <a:latin typeface="Open Sans"/>
                <a:ea typeface="Open Sans"/>
                <a:cs typeface="Open Sans"/>
                <a:sym typeface="Open Sans"/>
              </a:rPr>
              <a:t>1</a:t>
            </a:r>
            <a:endParaRPr sz="600" b="1">
              <a:solidFill>
                <a:srgbClr val="141B4D"/>
              </a:solidFill>
              <a:latin typeface="Open Sans"/>
              <a:ea typeface="Open Sans"/>
              <a:cs typeface="Open Sans"/>
              <a:sym typeface="Open Sans"/>
            </a:endParaRPr>
          </a:p>
        </p:txBody>
      </p:sp>
      <p:pic>
        <p:nvPicPr>
          <p:cNvPr id="692" name="Google Shape;692;p65"/>
          <p:cNvPicPr preferRelativeResize="0"/>
          <p:nvPr/>
        </p:nvPicPr>
        <p:blipFill>
          <a:blip r:embed="rId5">
            <a:alphaModFix/>
          </a:blip>
          <a:stretch>
            <a:fillRect/>
          </a:stretch>
        </p:blipFill>
        <p:spPr>
          <a:xfrm>
            <a:off x="2581419" y="1276213"/>
            <a:ext cx="85800" cy="85800"/>
          </a:xfrm>
          <a:prstGeom prst="rect">
            <a:avLst/>
          </a:prstGeom>
          <a:noFill/>
          <a:ln>
            <a:noFill/>
          </a:ln>
        </p:spPr>
      </p:pic>
      <p:pic>
        <p:nvPicPr>
          <p:cNvPr id="693" name="Google Shape;693;p65"/>
          <p:cNvPicPr preferRelativeResize="0"/>
          <p:nvPr/>
        </p:nvPicPr>
        <p:blipFill>
          <a:blip r:embed="rId6">
            <a:alphaModFix/>
          </a:blip>
          <a:stretch>
            <a:fillRect/>
          </a:stretch>
        </p:blipFill>
        <p:spPr>
          <a:xfrm flipH="1">
            <a:off x="2582204" y="948187"/>
            <a:ext cx="85800" cy="85800"/>
          </a:xfrm>
          <a:prstGeom prst="rect">
            <a:avLst/>
          </a:prstGeom>
          <a:noFill/>
          <a:ln>
            <a:noFill/>
          </a:ln>
        </p:spPr>
      </p:pic>
      <p:pic>
        <p:nvPicPr>
          <p:cNvPr id="694" name="Google Shape;694;p65"/>
          <p:cNvPicPr preferRelativeResize="0"/>
          <p:nvPr/>
        </p:nvPicPr>
        <p:blipFill>
          <a:blip r:embed="rId7">
            <a:alphaModFix/>
          </a:blip>
          <a:stretch>
            <a:fillRect/>
          </a:stretch>
        </p:blipFill>
        <p:spPr>
          <a:xfrm>
            <a:off x="3762044" y="558975"/>
            <a:ext cx="65100" cy="65100"/>
          </a:xfrm>
          <a:prstGeom prst="rect">
            <a:avLst/>
          </a:prstGeom>
          <a:noFill/>
          <a:ln>
            <a:noFill/>
          </a:ln>
        </p:spPr>
      </p:pic>
      <p:grpSp>
        <p:nvGrpSpPr>
          <p:cNvPr id="695" name="Google Shape;695;p65"/>
          <p:cNvGrpSpPr/>
          <p:nvPr/>
        </p:nvGrpSpPr>
        <p:grpSpPr>
          <a:xfrm>
            <a:off x="2467608" y="2012807"/>
            <a:ext cx="1403782" cy="110402"/>
            <a:chOff x="3857417" y="2278938"/>
            <a:chExt cx="1403782" cy="110402"/>
          </a:xfrm>
        </p:grpSpPr>
        <p:grpSp>
          <p:nvGrpSpPr>
            <p:cNvPr id="696" name="Google Shape;696;p65"/>
            <p:cNvGrpSpPr/>
            <p:nvPr/>
          </p:nvGrpSpPr>
          <p:grpSpPr>
            <a:xfrm>
              <a:off x="3857417" y="2278938"/>
              <a:ext cx="1403770" cy="110402"/>
              <a:chOff x="2427505" y="2210950"/>
              <a:chExt cx="1403770" cy="110402"/>
            </a:xfrm>
          </p:grpSpPr>
          <p:sp>
            <p:nvSpPr>
              <p:cNvPr id="697" name="Google Shape;697;p65"/>
              <p:cNvSpPr/>
              <p:nvPr/>
            </p:nvSpPr>
            <p:spPr>
              <a:xfrm>
                <a:off x="2427505" y="2210952"/>
                <a:ext cx="1350900" cy="110400"/>
              </a:xfrm>
              <a:prstGeom prst="rect">
                <a:avLst/>
              </a:prstGeom>
              <a:solidFill>
                <a:srgbClr val="444B78"/>
              </a:solidFill>
              <a:ln>
                <a:noFill/>
              </a:ln>
            </p:spPr>
            <p:txBody>
              <a:bodyPr spcFirstLastPara="1" wrap="square" lIns="91425" tIns="91425" rIns="0" bIns="91425" anchor="ctr" anchorCtr="0">
                <a:noAutofit/>
              </a:bodyPr>
              <a:lstStyle/>
              <a:p>
                <a:pPr marL="114300" lvl="0" indent="0" algn="l" rtl="0">
                  <a:spcBef>
                    <a:spcPts val="0"/>
                  </a:spcBef>
                  <a:spcAft>
                    <a:spcPts val="0"/>
                  </a:spcAft>
                  <a:buNone/>
                </a:pPr>
                <a:r>
                  <a:rPr lang="en" sz="600" b="1">
                    <a:solidFill>
                      <a:srgbClr val="FFFFFF"/>
                    </a:solidFill>
                    <a:latin typeface="Open Sans"/>
                    <a:ea typeface="Open Sans"/>
                    <a:cs typeface="Open Sans"/>
                    <a:sym typeface="Open Sans"/>
                  </a:rPr>
                  <a:t>speaking engagement - …</a:t>
                </a:r>
                <a:endParaRPr sz="600" b="1">
                  <a:solidFill>
                    <a:srgbClr val="FFFFFF"/>
                  </a:solidFill>
                  <a:latin typeface="Open Sans"/>
                  <a:ea typeface="Open Sans"/>
                  <a:cs typeface="Open Sans"/>
                  <a:sym typeface="Open Sans"/>
                </a:endParaRPr>
              </a:p>
            </p:txBody>
          </p:sp>
          <p:sp>
            <p:nvSpPr>
              <p:cNvPr id="698" name="Google Shape;698;p65"/>
              <p:cNvSpPr/>
              <p:nvPr/>
            </p:nvSpPr>
            <p:spPr>
              <a:xfrm>
                <a:off x="3626375" y="2210950"/>
                <a:ext cx="204900" cy="110400"/>
              </a:xfrm>
              <a:prstGeom prst="roundRect">
                <a:avLst>
                  <a:gd name="adj" fmla="val 50000"/>
                </a:avLst>
              </a:prstGeom>
              <a:solidFill>
                <a:srgbClr val="444B78"/>
              </a:solidFill>
              <a:ln>
                <a:noFill/>
              </a:ln>
            </p:spPr>
            <p:txBody>
              <a:bodyPr spcFirstLastPara="1" wrap="square" lIns="0" tIns="0" rIns="0" bIns="0" anchor="ctr" anchorCtr="0">
                <a:noAutofit/>
              </a:bodyPr>
              <a:lstStyle/>
              <a:p>
                <a:pPr marL="0" marR="49147" lvl="0" indent="0" algn="r"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1</a:t>
                </a:r>
                <a:endParaRPr/>
              </a:p>
            </p:txBody>
          </p:sp>
        </p:grpSp>
        <p:sp>
          <p:nvSpPr>
            <p:cNvPr id="699" name="Google Shape;699;p65"/>
            <p:cNvSpPr/>
            <p:nvPr/>
          </p:nvSpPr>
          <p:spPr>
            <a:xfrm>
              <a:off x="5121099" y="2279399"/>
              <a:ext cx="140100" cy="109500"/>
            </a:xfrm>
            <a:prstGeom prst="roundRect">
              <a:avLst>
                <a:gd name="adj" fmla="val 50000"/>
              </a:avLst>
            </a:prstGeom>
            <a:solidFill>
              <a:srgbClr val="66B2E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FFFFFF"/>
                  </a:solidFill>
                  <a:latin typeface="Open Sans"/>
                  <a:ea typeface="Open Sans"/>
                  <a:cs typeface="Open Sans"/>
                  <a:sym typeface="Open Sans"/>
                </a:rPr>
                <a:t>1</a:t>
              </a:r>
              <a:endParaRPr sz="600" b="1">
                <a:solidFill>
                  <a:srgbClr val="FFFFFF"/>
                </a:solidFill>
                <a:latin typeface="Open Sans"/>
                <a:ea typeface="Open Sans"/>
                <a:cs typeface="Open Sans"/>
                <a:sym typeface="Open Sans"/>
              </a:endParaRPr>
            </a:p>
          </p:txBody>
        </p:sp>
        <p:pic>
          <p:nvPicPr>
            <p:cNvPr id="700" name="Google Shape;700;p65"/>
            <p:cNvPicPr preferRelativeResize="0"/>
            <p:nvPr/>
          </p:nvPicPr>
          <p:blipFill>
            <a:blip r:embed="rId6">
              <a:alphaModFix/>
            </a:blip>
            <a:stretch>
              <a:fillRect/>
            </a:stretch>
          </p:blipFill>
          <p:spPr>
            <a:xfrm flipH="1">
              <a:off x="3960643" y="2299350"/>
              <a:ext cx="69600" cy="69600"/>
            </a:xfrm>
            <a:prstGeom prst="rect">
              <a:avLst/>
            </a:prstGeom>
            <a:noFill/>
            <a:ln>
              <a:noFill/>
            </a:ln>
          </p:spPr>
        </p:pic>
      </p:grpSp>
      <p:sp>
        <p:nvSpPr>
          <p:cNvPr id="701" name="Google Shape;701;p65"/>
          <p:cNvSpPr/>
          <p:nvPr/>
        </p:nvSpPr>
        <p:spPr>
          <a:xfrm>
            <a:off x="2462773" y="4529573"/>
            <a:ext cx="1516800" cy="342900"/>
          </a:xfrm>
          <a:prstGeom prst="round2DiagRect">
            <a:avLst>
              <a:gd name="adj1" fmla="val 0"/>
              <a:gd name="adj2" fmla="val 12832"/>
            </a:avLst>
          </a:prstGeom>
          <a:solidFill>
            <a:srgbClr val="141B4D"/>
          </a:solidFill>
          <a:ln>
            <a:noFill/>
          </a:ln>
        </p:spPr>
        <p:txBody>
          <a:bodyPr spcFirstLastPara="1" wrap="square" lIns="91425" tIns="91425" rIns="91425" bIns="91425" anchor="ctr" anchorCtr="0">
            <a:noAutofit/>
          </a:bodyPr>
          <a:lstStyle/>
          <a:p>
            <a:pPr marL="257175" lvl="0" indent="0" algn="l" rtl="0">
              <a:spcBef>
                <a:spcPts val="0"/>
              </a:spcBef>
              <a:spcAft>
                <a:spcPts val="0"/>
              </a:spcAft>
              <a:buNone/>
            </a:pPr>
            <a:r>
              <a:rPr lang="en" sz="600" b="1">
                <a:solidFill>
                  <a:srgbClr val="FFFFFF"/>
                </a:solidFill>
                <a:latin typeface="Open Sans"/>
                <a:ea typeface="Open Sans"/>
                <a:cs typeface="Open Sans"/>
                <a:sym typeface="Open Sans"/>
              </a:rPr>
              <a:t>Zack Miller</a:t>
            </a:r>
            <a:endParaRPr sz="600" b="1">
              <a:solidFill>
                <a:srgbClr val="FFFFFF"/>
              </a:solidFill>
              <a:latin typeface="Open Sans"/>
              <a:ea typeface="Open Sans"/>
              <a:cs typeface="Open Sans"/>
              <a:sym typeface="Open Sans"/>
            </a:endParaRPr>
          </a:p>
          <a:p>
            <a:pPr marL="257175" lvl="0" indent="0" algn="l" rtl="0">
              <a:spcBef>
                <a:spcPts val="0"/>
              </a:spcBef>
              <a:spcAft>
                <a:spcPts val="0"/>
              </a:spcAft>
              <a:buNone/>
            </a:pPr>
            <a:r>
              <a:rPr lang="en" sz="500">
                <a:solidFill>
                  <a:srgbClr val="FFFFFF"/>
                </a:solidFill>
                <a:latin typeface="Open Sans"/>
                <a:ea typeface="Open Sans"/>
                <a:cs typeface="Open Sans"/>
                <a:sym typeface="Open Sans"/>
              </a:rPr>
              <a:t>Online</a:t>
            </a:r>
            <a:endParaRPr/>
          </a:p>
        </p:txBody>
      </p:sp>
      <p:pic>
        <p:nvPicPr>
          <p:cNvPr id="702" name="Google Shape;702;p65"/>
          <p:cNvPicPr preferRelativeResize="0"/>
          <p:nvPr/>
        </p:nvPicPr>
        <p:blipFill>
          <a:blip r:embed="rId8">
            <a:alphaModFix/>
          </a:blip>
          <a:stretch>
            <a:fillRect/>
          </a:stretch>
        </p:blipFill>
        <p:spPr>
          <a:xfrm>
            <a:off x="2533261" y="4581778"/>
            <a:ext cx="194700" cy="194700"/>
          </a:xfrm>
          <a:prstGeom prst="rect">
            <a:avLst/>
          </a:prstGeom>
          <a:noFill/>
          <a:ln>
            <a:noFill/>
          </a:ln>
        </p:spPr>
      </p:pic>
      <p:pic>
        <p:nvPicPr>
          <p:cNvPr id="703" name="Google Shape;703;p65"/>
          <p:cNvPicPr preferRelativeResize="0"/>
          <p:nvPr/>
        </p:nvPicPr>
        <p:blipFill>
          <a:blip r:embed="rId9">
            <a:alphaModFix/>
          </a:blip>
          <a:stretch>
            <a:fillRect/>
          </a:stretch>
        </p:blipFill>
        <p:spPr>
          <a:xfrm>
            <a:off x="6439663" y="554063"/>
            <a:ext cx="55925" cy="31950"/>
          </a:xfrm>
          <a:prstGeom prst="rect">
            <a:avLst/>
          </a:prstGeom>
          <a:noFill/>
          <a:ln>
            <a:noFill/>
          </a:ln>
        </p:spPr>
      </p:pic>
      <p:sp>
        <p:nvSpPr>
          <p:cNvPr id="704" name="Google Shape;704;p65"/>
          <p:cNvSpPr/>
          <p:nvPr/>
        </p:nvSpPr>
        <p:spPr>
          <a:xfrm>
            <a:off x="3894375" y="446600"/>
            <a:ext cx="5177700" cy="4425900"/>
          </a:xfrm>
          <a:prstGeom prst="rect">
            <a:avLst/>
          </a:prstGeom>
          <a:solidFill>
            <a:srgbClr val="F7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5"/>
          <p:cNvSpPr txBox="1"/>
          <p:nvPr/>
        </p:nvSpPr>
        <p:spPr>
          <a:xfrm>
            <a:off x="3894363" y="446595"/>
            <a:ext cx="3000000" cy="331200"/>
          </a:xfrm>
          <a:prstGeom prst="rect">
            <a:avLst/>
          </a:prstGeom>
          <a:noFill/>
          <a:ln>
            <a:noFill/>
          </a:ln>
        </p:spPr>
        <p:txBody>
          <a:bodyPr spcFirstLastPara="1" wrap="square" lIns="91425" tIns="91425" rIns="91425" bIns="91425" anchor="ctr" anchorCtr="0">
            <a:noAutofit/>
          </a:bodyPr>
          <a:lstStyle/>
          <a:p>
            <a:pPr marL="114300" lvl="0" indent="0" algn="l" rtl="0">
              <a:spcBef>
                <a:spcPts val="0"/>
              </a:spcBef>
              <a:spcAft>
                <a:spcPts val="0"/>
              </a:spcAft>
              <a:buNone/>
            </a:pPr>
            <a:r>
              <a:rPr lang="en" sz="800">
                <a:solidFill>
                  <a:srgbClr val="434343"/>
                </a:solidFill>
                <a:latin typeface="Open Sans SemiBold"/>
                <a:ea typeface="Open Sans SemiBold"/>
                <a:cs typeface="Open Sans SemiBold"/>
                <a:sym typeface="Open Sans SemiBold"/>
              </a:rPr>
              <a:t>Speaking Engagement - January</a:t>
            </a:r>
            <a:endParaRPr sz="800">
              <a:solidFill>
                <a:srgbClr val="434343"/>
              </a:solidFill>
              <a:latin typeface="Open Sans SemiBold"/>
              <a:ea typeface="Open Sans SemiBold"/>
              <a:cs typeface="Open Sans SemiBold"/>
              <a:sym typeface="Open Sans SemiBold"/>
            </a:endParaRPr>
          </a:p>
          <a:p>
            <a:pPr marL="114300" lvl="0" indent="0" algn="l" rtl="0">
              <a:spcBef>
                <a:spcPts val="0"/>
              </a:spcBef>
              <a:spcAft>
                <a:spcPts val="0"/>
              </a:spcAft>
              <a:buNone/>
            </a:pPr>
            <a:r>
              <a:rPr lang="en" sz="600">
                <a:solidFill>
                  <a:srgbClr val="999999"/>
                </a:solidFill>
                <a:latin typeface="Open Sans SemiBold"/>
                <a:ea typeface="Open Sans SemiBold"/>
                <a:cs typeface="Open Sans SemiBold"/>
                <a:sym typeface="Open Sans SemiBold"/>
              </a:rPr>
              <a:t>VCU</a:t>
            </a:r>
            <a:endParaRPr sz="600">
              <a:solidFill>
                <a:srgbClr val="999999"/>
              </a:solidFill>
              <a:latin typeface="Open Sans SemiBold"/>
              <a:ea typeface="Open Sans SemiBold"/>
              <a:cs typeface="Open Sans SemiBold"/>
              <a:sym typeface="Open Sans SemiBold"/>
            </a:endParaRPr>
          </a:p>
        </p:txBody>
      </p:sp>
      <p:sp>
        <p:nvSpPr>
          <p:cNvPr id="706" name="Google Shape;706;p65"/>
          <p:cNvSpPr/>
          <p:nvPr/>
        </p:nvSpPr>
        <p:spPr>
          <a:xfrm>
            <a:off x="3958550" y="1646375"/>
            <a:ext cx="3213000" cy="487200"/>
          </a:xfrm>
          <a:prstGeom prst="roundRect">
            <a:avLst>
              <a:gd name="adj" fmla="val 0"/>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550" i="1">
                <a:solidFill>
                  <a:srgbClr val="434343"/>
                </a:solidFill>
                <a:latin typeface="Open Sans"/>
                <a:ea typeface="Open Sans"/>
                <a:cs typeface="Open Sans"/>
                <a:sym typeface="Open Sans"/>
              </a:rPr>
              <a:t>Created by David London</a:t>
            </a:r>
            <a:endParaRPr sz="550" i="1">
              <a:solidFill>
                <a:srgbClr val="434343"/>
              </a:solidFill>
              <a:latin typeface="Open Sans"/>
              <a:ea typeface="Open Sans"/>
              <a:cs typeface="Open Sans"/>
              <a:sym typeface="Open Sans"/>
            </a:endParaRPr>
          </a:p>
          <a:p>
            <a:pPr marL="0" lvl="0" indent="0" algn="ctr" rtl="0">
              <a:lnSpc>
                <a:spcPct val="115000"/>
              </a:lnSpc>
              <a:spcBef>
                <a:spcPts val="0"/>
              </a:spcBef>
              <a:spcAft>
                <a:spcPts val="0"/>
              </a:spcAft>
              <a:buNone/>
            </a:pPr>
            <a:r>
              <a:rPr lang="en" sz="550" i="1">
                <a:solidFill>
                  <a:srgbClr val="434343"/>
                </a:solidFill>
                <a:latin typeface="Open Sans"/>
                <a:ea typeface="Open Sans"/>
                <a:cs typeface="Open Sans"/>
                <a:sym typeface="Open Sans"/>
              </a:rPr>
              <a:t>David London invited </a:t>
            </a:r>
            <a:r>
              <a:rPr lang="en" sz="550" i="1">
                <a:solidFill>
                  <a:srgbClr val="66B2E1"/>
                </a:solidFill>
                <a:uFill>
                  <a:noFill/>
                </a:u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zack@miller.com</a:t>
            </a:r>
            <a:endParaRPr sz="550" i="1">
              <a:solidFill>
                <a:srgbClr val="66B2E1"/>
              </a:solidFill>
              <a:latin typeface="Open Sans"/>
              <a:ea typeface="Open Sans"/>
              <a:cs typeface="Open Sans"/>
              <a:sym typeface="Open Sans"/>
            </a:endParaRPr>
          </a:p>
          <a:p>
            <a:pPr marL="0" lvl="0" indent="0" algn="ctr" rtl="0">
              <a:lnSpc>
                <a:spcPct val="115000"/>
              </a:lnSpc>
              <a:spcBef>
                <a:spcPts val="0"/>
              </a:spcBef>
              <a:spcAft>
                <a:spcPts val="0"/>
              </a:spcAft>
              <a:buNone/>
            </a:pPr>
            <a:r>
              <a:rPr lang="en" sz="550" i="1">
                <a:solidFill>
                  <a:srgbClr val="434343"/>
                </a:solidFill>
                <a:latin typeface="Open Sans"/>
                <a:ea typeface="Open Sans"/>
                <a:cs typeface="Open Sans"/>
                <a:sym typeface="Open Sans"/>
              </a:rPr>
              <a:t>A reminder to accept terms was sent to</a:t>
            </a:r>
            <a:r>
              <a:rPr lang="en" sz="550" i="1">
                <a:solidFill>
                  <a:srgbClr val="66B2E1"/>
                </a:solidFill>
                <a:latin typeface="Open Sans"/>
                <a:ea typeface="Open Sans"/>
                <a:cs typeface="Open Sans"/>
                <a:sym typeface="Open Sans"/>
              </a:rPr>
              <a:t> </a:t>
            </a:r>
            <a:r>
              <a:rPr lang="en" sz="550" i="1">
                <a:solidFill>
                  <a:srgbClr val="66B2E1"/>
                </a:solidFill>
                <a:uFill>
                  <a:noFill/>
                </a:u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zack@miller.com</a:t>
            </a:r>
            <a:endParaRPr sz="550" i="1">
              <a:solidFill>
                <a:srgbClr val="66B2E1"/>
              </a:solidFill>
              <a:latin typeface="Open Sans"/>
              <a:ea typeface="Open Sans"/>
              <a:cs typeface="Open Sans"/>
              <a:sym typeface="Open Sans"/>
            </a:endParaRPr>
          </a:p>
          <a:p>
            <a:pPr marL="0" lvl="0" indent="0" algn="ctr" rtl="0">
              <a:lnSpc>
                <a:spcPct val="115000"/>
              </a:lnSpc>
              <a:spcBef>
                <a:spcPts val="0"/>
              </a:spcBef>
              <a:spcAft>
                <a:spcPts val="0"/>
              </a:spcAft>
              <a:buNone/>
            </a:pPr>
            <a:r>
              <a:rPr lang="en" sz="550" i="1">
                <a:solidFill>
                  <a:srgbClr val="434343"/>
                </a:solidFill>
                <a:latin typeface="Open Sans"/>
                <a:ea typeface="Open Sans"/>
                <a:cs typeface="Open Sans"/>
                <a:sym typeface="Open Sans"/>
              </a:rPr>
              <a:t>zack Miller added </a:t>
            </a:r>
            <a:r>
              <a:rPr lang="en" sz="550" i="1">
                <a:solidFill>
                  <a:srgbClr val="66B2E1"/>
                </a:solidFill>
                <a:latin typeface="Open Sans"/>
                <a:ea typeface="Open Sans"/>
                <a:cs typeface="Open Sans"/>
                <a:sym typeface="Open Sans"/>
              </a:rPr>
              <a:t>john.smith@miller.com</a:t>
            </a:r>
            <a:endParaRPr sz="550" i="1">
              <a:solidFill>
                <a:srgbClr val="66B2E1"/>
              </a:solidFill>
              <a:latin typeface="Open Sans"/>
              <a:ea typeface="Open Sans"/>
              <a:cs typeface="Open Sans"/>
              <a:sym typeface="Open Sans"/>
            </a:endParaRPr>
          </a:p>
          <a:p>
            <a:pPr marL="0" lvl="0" indent="0" algn="ctr" rtl="0">
              <a:lnSpc>
                <a:spcPct val="115000"/>
              </a:lnSpc>
              <a:spcBef>
                <a:spcPts val="0"/>
              </a:spcBef>
              <a:spcAft>
                <a:spcPts val="0"/>
              </a:spcAft>
              <a:buNone/>
            </a:pPr>
            <a:endParaRPr sz="550" i="1">
              <a:solidFill>
                <a:srgbClr val="434343"/>
              </a:solidFill>
              <a:latin typeface="Open Sans"/>
              <a:ea typeface="Open Sans"/>
              <a:cs typeface="Open Sans"/>
              <a:sym typeface="Open Sans"/>
            </a:endParaRPr>
          </a:p>
        </p:txBody>
      </p:sp>
      <p:sp>
        <p:nvSpPr>
          <p:cNvPr id="707" name="Google Shape;707;p65"/>
          <p:cNvSpPr/>
          <p:nvPr/>
        </p:nvSpPr>
        <p:spPr>
          <a:xfrm>
            <a:off x="4354175" y="2177325"/>
            <a:ext cx="2423100" cy="524700"/>
          </a:xfrm>
          <a:prstGeom prst="wedgeRectCallout">
            <a:avLst>
              <a:gd name="adj1" fmla="val -51060"/>
              <a:gd name="adj2" fmla="val -25368"/>
            </a:avLst>
          </a:prstGeom>
          <a:solidFill>
            <a:srgbClr val="FFFFFF"/>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        </a:t>
            </a:r>
            <a:r>
              <a:rPr lang="en" sz="600" b="1">
                <a:solidFill>
                  <a:srgbClr val="434343"/>
                </a:solidFill>
                <a:latin typeface="Open Sans"/>
                <a:ea typeface="Open Sans"/>
                <a:cs typeface="Open Sans"/>
                <a:sym typeface="Open Sans"/>
              </a:rPr>
              <a:t>Payment</a:t>
            </a:r>
            <a:br>
              <a:rPr lang="en" sz="600" b="1">
                <a:solidFill>
                  <a:srgbClr val="434343"/>
                </a:solidFill>
                <a:latin typeface="Open Sans"/>
                <a:ea typeface="Open Sans"/>
                <a:cs typeface="Open Sans"/>
                <a:sym typeface="Open Sans"/>
              </a:rPr>
            </a:br>
            <a:r>
              <a:rPr lang="en" sz="600" b="1">
                <a:solidFill>
                  <a:srgbClr val="434343"/>
                </a:solidFill>
                <a:latin typeface="Open Sans"/>
                <a:ea typeface="Open Sans"/>
                <a:cs typeface="Open Sans"/>
                <a:sym typeface="Open Sans"/>
              </a:rPr>
              <a:t>        </a:t>
            </a:r>
            <a:r>
              <a:rPr lang="en" sz="600">
                <a:solidFill>
                  <a:srgbClr val="999999"/>
                </a:solidFill>
                <a:latin typeface="Open Sans"/>
                <a:ea typeface="Open Sans"/>
                <a:cs typeface="Open Sans"/>
                <a:sym typeface="Open Sans"/>
              </a:rPr>
              <a:t>Click to comment</a:t>
            </a:r>
            <a:endParaRPr sz="600">
              <a:solidFill>
                <a:srgbClr val="999999"/>
              </a:solidFill>
              <a:latin typeface="Open Sans"/>
              <a:ea typeface="Open Sans"/>
              <a:cs typeface="Open Sans"/>
              <a:sym typeface="Open Sans"/>
            </a:endParaRPr>
          </a:p>
          <a:p>
            <a:pPr marL="0" lvl="0" indent="0" algn="l" rtl="0">
              <a:spcBef>
                <a:spcPts val="200"/>
              </a:spcBef>
              <a:spcAft>
                <a:spcPts val="0"/>
              </a:spcAft>
              <a:buNone/>
            </a:pPr>
            <a:r>
              <a:rPr lang="en" sz="600">
                <a:solidFill>
                  <a:srgbClr val="434343"/>
                </a:solidFill>
                <a:latin typeface="Open Sans"/>
                <a:ea typeface="Open Sans"/>
                <a:cs typeface="Open Sans"/>
                <a:sym typeface="Open Sans"/>
              </a:rPr>
              <a:t>Payment has been accepted by Zack Miller</a:t>
            </a:r>
            <a:endParaRPr sz="600">
              <a:solidFill>
                <a:srgbClr val="434343"/>
              </a:solidFill>
              <a:latin typeface="Open Sans"/>
              <a:ea typeface="Open Sans"/>
              <a:cs typeface="Open Sans"/>
              <a:sym typeface="Open Sans"/>
            </a:endParaRPr>
          </a:p>
          <a:p>
            <a:pPr marL="0" lvl="0" indent="0" algn="l" rtl="0">
              <a:spcBef>
                <a:spcPts val="200"/>
              </a:spcBef>
              <a:spcAft>
                <a:spcPts val="200"/>
              </a:spcAft>
              <a:buNone/>
            </a:pPr>
            <a:r>
              <a:rPr lang="en" sz="600">
                <a:solidFill>
                  <a:srgbClr val="66B2E1"/>
                </a:solidFill>
                <a:latin typeface="Open Sans"/>
                <a:ea typeface="Open Sans"/>
                <a:cs typeface="Open Sans"/>
                <a:sym typeface="Open Sans"/>
              </a:rPr>
              <a:t>view detail</a:t>
            </a:r>
            <a:endParaRPr sz="600">
              <a:solidFill>
                <a:srgbClr val="66B2E1"/>
              </a:solidFill>
              <a:latin typeface="Open Sans"/>
              <a:ea typeface="Open Sans"/>
              <a:cs typeface="Open Sans"/>
              <a:sym typeface="Open Sans"/>
            </a:endParaRPr>
          </a:p>
        </p:txBody>
      </p:sp>
      <p:sp>
        <p:nvSpPr>
          <p:cNvPr id="708" name="Google Shape;708;p65"/>
          <p:cNvSpPr/>
          <p:nvPr/>
        </p:nvSpPr>
        <p:spPr>
          <a:xfrm>
            <a:off x="6777175" y="2186175"/>
            <a:ext cx="394500" cy="170100"/>
          </a:xfrm>
          <a:prstGeom prst="roundRect">
            <a:avLst>
              <a:gd name="adj" fmla="val 0"/>
            </a:avLst>
          </a:prstGeom>
          <a:noFill/>
          <a:ln>
            <a:noFill/>
          </a:ln>
        </p:spPr>
        <p:txBody>
          <a:bodyPr spcFirstLastPara="1" wrap="square" lIns="45700" tIns="0" rIns="0" bIns="0" anchor="t"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10:42 AM</a:t>
            </a:r>
            <a:endParaRPr sz="550">
              <a:solidFill>
                <a:srgbClr val="434343"/>
              </a:solidFill>
              <a:latin typeface="Open Sans"/>
              <a:ea typeface="Open Sans"/>
              <a:cs typeface="Open Sans"/>
              <a:sym typeface="Open Sans"/>
            </a:endParaRPr>
          </a:p>
        </p:txBody>
      </p:sp>
      <p:sp>
        <p:nvSpPr>
          <p:cNvPr id="709" name="Google Shape;709;p65"/>
          <p:cNvSpPr/>
          <p:nvPr/>
        </p:nvSpPr>
        <p:spPr>
          <a:xfrm>
            <a:off x="6777175" y="4166190"/>
            <a:ext cx="394500" cy="170100"/>
          </a:xfrm>
          <a:prstGeom prst="roundRect">
            <a:avLst>
              <a:gd name="adj" fmla="val 0"/>
            </a:avLst>
          </a:prstGeom>
          <a:noFill/>
          <a:ln>
            <a:noFill/>
          </a:ln>
        </p:spPr>
        <p:txBody>
          <a:bodyPr spcFirstLastPara="1" wrap="square" lIns="45700" tIns="0" rIns="0" bIns="0" anchor="t"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5:05 PM</a:t>
            </a:r>
            <a:endParaRPr sz="550">
              <a:solidFill>
                <a:srgbClr val="434343"/>
              </a:solidFill>
              <a:latin typeface="Open Sans"/>
              <a:ea typeface="Open Sans"/>
              <a:cs typeface="Open Sans"/>
              <a:sym typeface="Open Sans"/>
            </a:endParaRPr>
          </a:p>
        </p:txBody>
      </p:sp>
      <p:sp>
        <p:nvSpPr>
          <p:cNvPr id="710" name="Google Shape;710;p65"/>
          <p:cNvSpPr/>
          <p:nvPr/>
        </p:nvSpPr>
        <p:spPr>
          <a:xfrm>
            <a:off x="4043507" y="4150012"/>
            <a:ext cx="194700" cy="194700"/>
          </a:xfrm>
          <a:prstGeom prst="ellipse">
            <a:avLst/>
          </a:prstGeom>
          <a:solidFill>
            <a:srgbClr val="FFFFFF"/>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Lato"/>
                <a:ea typeface="Lato"/>
                <a:cs typeface="Lato"/>
                <a:sym typeface="Lato"/>
              </a:rPr>
              <a:t>C</a:t>
            </a:r>
            <a:endParaRPr sz="1000">
              <a:latin typeface="Lato"/>
              <a:ea typeface="Lato"/>
              <a:cs typeface="Lato"/>
              <a:sym typeface="Lato"/>
            </a:endParaRPr>
          </a:p>
        </p:txBody>
      </p:sp>
      <p:sp>
        <p:nvSpPr>
          <p:cNvPr id="711" name="Google Shape;711;p65"/>
          <p:cNvSpPr/>
          <p:nvPr/>
        </p:nvSpPr>
        <p:spPr>
          <a:xfrm>
            <a:off x="4043507" y="2177634"/>
            <a:ext cx="194700" cy="194700"/>
          </a:xfrm>
          <a:prstGeom prst="ellipse">
            <a:avLst/>
          </a:prstGeom>
          <a:solidFill>
            <a:srgbClr val="FFFFFF"/>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Lato"/>
                <a:ea typeface="Lato"/>
                <a:cs typeface="Lato"/>
                <a:sym typeface="Lato"/>
              </a:rPr>
              <a:t>C</a:t>
            </a:r>
            <a:endParaRPr sz="1000">
              <a:latin typeface="Lato"/>
              <a:ea typeface="Lato"/>
              <a:cs typeface="Lato"/>
              <a:sym typeface="Lato"/>
            </a:endParaRPr>
          </a:p>
        </p:txBody>
      </p:sp>
      <p:sp>
        <p:nvSpPr>
          <p:cNvPr id="712" name="Google Shape;712;p65"/>
          <p:cNvSpPr/>
          <p:nvPr/>
        </p:nvSpPr>
        <p:spPr>
          <a:xfrm>
            <a:off x="4354175" y="3106271"/>
            <a:ext cx="2423100" cy="381000"/>
          </a:xfrm>
          <a:prstGeom prst="wedgeRectCallout">
            <a:avLst>
              <a:gd name="adj1" fmla="val -51060"/>
              <a:gd name="adj2" fmla="val -25368"/>
            </a:avLst>
          </a:prstGeom>
          <a:solidFill>
            <a:srgbClr val="FFFFFF"/>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Re: </a:t>
            </a:r>
            <a:r>
              <a:rPr lang="en" sz="600" b="1">
                <a:solidFill>
                  <a:srgbClr val="66B2E1"/>
                </a:solidFill>
                <a:latin typeface="Open Sans"/>
                <a:ea typeface="Open Sans"/>
                <a:cs typeface="Open Sans"/>
                <a:sym typeface="Open Sans"/>
              </a:rPr>
              <a:t>Payment</a:t>
            </a:r>
            <a:endParaRPr sz="600">
              <a:solidFill>
                <a:srgbClr val="66B2E1"/>
              </a:solidFill>
              <a:latin typeface="Open Sans"/>
              <a:ea typeface="Open Sans"/>
              <a:cs typeface="Open Sans"/>
              <a:sym typeface="Open Sans"/>
            </a:endParaRPr>
          </a:p>
          <a:p>
            <a:pPr marL="0" lvl="0" indent="0" algn="l" rtl="0">
              <a:spcBef>
                <a:spcPts val="200"/>
              </a:spcBef>
              <a:spcAft>
                <a:spcPts val="200"/>
              </a:spcAft>
              <a:buNone/>
            </a:pPr>
            <a:r>
              <a:rPr lang="en" sz="600">
                <a:solidFill>
                  <a:srgbClr val="434343"/>
                </a:solidFill>
                <a:latin typeface="Open Sans"/>
                <a:ea typeface="Open Sans"/>
                <a:cs typeface="Open Sans"/>
                <a:sym typeface="Open Sans"/>
              </a:rPr>
              <a:t>Candex has issued an invoice to VCU</a:t>
            </a:r>
            <a:endParaRPr sz="600">
              <a:solidFill>
                <a:srgbClr val="434343"/>
              </a:solidFill>
              <a:latin typeface="Open Sans"/>
              <a:ea typeface="Open Sans"/>
              <a:cs typeface="Open Sans"/>
              <a:sym typeface="Open Sans"/>
            </a:endParaRPr>
          </a:p>
        </p:txBody>
      </p:sp>
      <p:sp>
        <p:nvSpPr>
          <p:cNvPr id="713" name="Google Shape;713;p65"/>
          <p:cNvSpPr/>
          <p:nvPr/>
        </p:nvSpPr>
        <p:spPr>
          <a:xfrm>
            <a:off x="4354200" y="4166990"/>
            <a:ext cx="2423100" cy="331200"/>
          </a:xfrm>
          <a:prstGeom prst="wedgeRectCallout">
            <a:avLst>
              <a:gd name="adj1" fmla="val -51060"/>
              <a:gd name="adj2" fmla="val -25368"/>
            </a:avLst>
          </a:prstGeom>
          <a:solidFill>
            <a:srgbClr val="FFFFFF"/>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Re: </a:t>
            </a:r>
            <a:r>
              <a:rPr lang="en" sz="600" b="1">
                <a:solidFill>
                  <a:srgbClr val="66B2E1"/>
                </a:solidFill>
                <a:latin typeface="Open Sans"/>
                <a:ea typeface="Open Sans"/>
                <a:cs typeface="Open Sans"/>
                <a:sym typeface="Open Sans"/>
              </a:rPr>
              <a:t>Payment</a:t>
            </a:r>
            <a:endParaRPr sz="600">
              <a:solidFill>
                <a:srgbClr val="66B2E1"/>
              </a:solidFill>
              <a:latin typeface="Open Sans"/>
              <a:ea typeface="Open Sans"/>
              <a:cs typeface="Open Sans"/>
              <a:sym typeface="Open Sans"/>
            </a:endParaRPr>
          </a:p>
          <a:p>
            <a:pPr marL="0" lvl="0" indent="0" algn="l" rtl="0">
              <a:spcBef>
                <a:spcPts val="200"/>
              </a:spcBef>
              <a:spcAft>
                <a:spcPts val="200"/>
              </a:spcAft>
              <a:buNone/>
            </a:pPr>
            <a:r>
              <a:rPr lang="en" sz="600">
                <a:solidFill>
                  <a:srgbClr val="434343"/>
                </a:solidFill>
                <a:latin typeface="Open Sans"/>
                <a:ea typeface="Open Sans"/>
                <a:cs typeface="Open Sans"/>
                <a:sym typeface="Open Sans"/>
              </a:rPr>
              <a:t>Miller &amp; Sons was paid</a:t>
            </a:r>
            <a:endParaRPr sz="600">
              <a:solidFill>
                <a:srgbClr val="434343"/>
              </a:solidFill>
              <a:latin typeface="Open Sans"/>
              <a:ea typeface="Open Sans"/>
              <a:cs typeface="Open Sans"/>
              <a:sym typeface="Open Sans"/>
            </a:endParaRPr>
          </a:p>
        </p:txBody>
      </p:sp>
      <p:sp>
        <p:nvSpPr>
          <p:cNvPr id="714" name="Google Shape;714;p65"/>
          <p:cNvSpPr/>
          <p:nvPr/>
        </p:nvSpPr>
        <p:spPr>
          <a:xfrm>
            <a:off x="6777175" y="3113771"/>
            <a:ext cx="394500" cy="170100"/>
          </a:xfrm>
          <a:prstGeom prst="roundRect">
            <a:avLst>
              <a:gd name="adj" fmla="val 0"/>
            </a:avLst>
          </a:prstGeom>
          <a:noFill/>
          <a:ln>
            <a:noFill/>
          </a:ln>
        </p:spPr>
        <p:txBody>
          <a:bodyPr spcFirstLastPara="1" wrap="square" lIns="45700" tIns="0" rIns="0" bIns="0" anchor="t"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11:23 AM</a:t>
            </a:r>
            <a:endParaRPr sz="550">
              <a:solidFill>
                <a:srgbClr val="434343"/>
              </a:solidFill>
              <a:latin typeface="Open Sans"/>
              <a:ea typeface="Open Sans"/>
              <a:cs typeface="Open Sans"/>
              <a:sym typeface="Open Sans"/>
            </a:endParaRPr>
          </a:p>
        </p:txBody>
      </p:sp>
      <p:pic>
        <p:nvPicPr>
          <p:cNvPr id="715" name="Google Shape;715;p65"/>
          <p:cNvPicPr preferRelativeResize="0"/>
          <p:nvPr/>
        </p:nvPicPr>
        <p:blipFill>
          <a:blip r:embed="rId11">
            <a:alphaModFix/>
          </a:blip>
          <a:stretch>
            <a:fillRect/>
          </a:stretch>
        </p:blipFill>
        <p:spPr>
          <a:xfrm>
            <a:off x="4420366" y="2223584"/>
            <a:ext cx="170866" cy="156000"/>
          </a:xfrm>
          <a:prstGeom prst="rect">
            <a:avLst/>
          </a:prstGeom>
          <a:noFill/>
          <a:ln>
            <a:noFill/>
          </a:ln>
        </p:spPr>
      </p:pic>
      <p:grpSp>
        <p:nvGrpSpPr>
          <p:cNvPr id="716" name="Google Shape;716;p65"/>
          <p:cNvGrpSpPr/>
          <p:nvPr/>
        </p:nvGrpSpPr>
        <p:grpSpPr>
          <a:xfrm>
            <a:off x="3958605" y="4582913"/>
            <a:ext cx="3213000" cy="237962"/>
            <a:chOff x="3938809" y="4729525"/>
            <a:chExt cx="3213000" cy="237962"/>
          </a:xfrm>
        </p:grpSpPr>
        <p:sp>
          <p:nvSpPr>
            <p:cNvPr id="717" name="Google Shape;717;p65"/>
            <p:cNvSpPr/>
            <p:nvPr/>
          </p:nvSpPr>
          <p:spPr>
            <a:xfrm>
              <a:off x="3938809" y="4734387"/>
              <a:ext cx="3213000" cy="233100"/>
            </a:xfrm>
            <a:prstGeom prst="roundRect">
              <a:avLst>
                <a:gd name="adj" fmla="val 8987"/>
              </a:avLst>
            </a:prstGeom>
            <a:solidFill>
              <a:srgbClr val="FFFFFF"/>
            </a:solidFill>
            <a:ln w="9525" cap="flat" cmpd="sng">
              <a:solidFill>
                <a:srgbClr val="B7B7B7"/>
              </a:solidFill>
              <a:prstDash val="solid"/>
              <a:round/>
              <a:headEnd type="none" w="sm" len="sm"/>
              <a:tailEnd type="none" w="sm" len="sm"/>
            </a:ln>
          </p:spPr>
          <p:txBody>
            <a:bodyPr spcFirstLastPara="1" wrap="square" lIns="210300" tIns="91425" rIns="91425" bIns="91425"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write something...</a:t>
              </a:r>
              <a:endParaRPr sz="600">
                <a:solidFill>
                  <a:srgbClr val="999999"/>
                </a:solidFill>
                <a:latin typeface="Open Sans"/>
                <a:ea typeface="Open Sans"/>
                <a:cs typeface="Open Sans"/>
                <a:sym typeface="Open Sans"/>
              </a:endParaRPr>
            </a:p>
          </p:txBody>
        </p:sp>
        <p:cxnSp>
          <p:nvCxnSpPr>
            <p:cNvPr id="718" name="Google Shape;718;p65"/>
            <p:cNvCxnSpPr/>
            <p:nvPr/>
          </p:nvCxnSpPr>
          <p:spPr>
            <a:xfrm>
              <a:off x="4125275" y="4740425"/>
              <a:ext cx="0" cy="225600"/>
            </a:xfrm>
            <a:prstGeom prst="straightConnector1">
              <a:avLst/>
            </a:prstGeom>
            <a:noFill/>
            <a:ln w="9525" cap="flat" cmpd="sng">
              <a:solidFill>
                <a:srgbClr val="D9D9D9"/>
              </a:solidFill>
              <a:prstDash val="solid"/>
              <a:round/>
              <a:headEnd type="none" w="med" len="med"/>
              <a:tailEnd type="none" w="med" len="med"/>
            </a:ln>
          </p:spPr>
        </p:cxnSp>
        <p:sp>
          <p:nvSpPr>
            <p:cNvPr id="719" name="Google Shape;719;p65"/>
            <p:cNvSpPr txBox="1"/>
            <p:nvPr/>
          </p:nvSpPr>
          <p:spPr>
            <a:xfrm>
              <a:off x="3966825" y="4729525"/>
              <a:ext cx="130500" cy="2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a:solidFill>
                    <a:srgbClr val="666666"/>
                  </a:solidFill>
                  <a:latin typeface="Open Sans"/>
                  <a:ea typeface="Open Sans"/>
                  <a:cs typeface="Open Sans"/>
                  <a:sym typeface="Open Sans"/>
                </a:rPr>
                <a:t>+</a:t>
              </a:r>
              <a:r>
                <a:rPr lang="en">
                  <a:solidFill>
                    <a:srgbClr val="999999"/>
                  </a:solidFill>
                  <a:latin typeface="Open Sans"/>
                  <a:ea typeface="Open Sans"/>
                  <a:cs typeface="Open Sans"/>
                  <a:sym typeface="Open Sans"/>
                </a:rPr>
                <a:t>  </a:t>
              </a:r>
              <a:endParaRPr/>
            </a:p>
          </p:txBody>
        </p:sp>
      </p:grpSp>
      <p:sp>
        <p:nvSpPr>
          <p:cNvPr id="720" name="Google Shape;720;p65"/>
          <p:cNvSpPr/>
          <p:nvPr/>
        </p:nvSpPr>
        <p:spPr>
          <a:xfrm>
            <a:off x="4043507" y="3113782"/>
            <a:ext cx="194700" cy="194700"/>
          </a:xfrm>
          <a:prstGeom prst="ellipse">
            <a:avLst/>
          </a:prstGeom>
          <a:solidFill>
            <a:srgbClr val="FFFFFF"/>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Lato"/>
                <a:ea typeface="Lato"/>
                <a:cs typeface="Lato"/>
                <a:sym typeface="Lato"/>
              </a:rPr>
              <a:t>C</a:t>
            </a:r>
            <a:endParaRPr sz="1000">
              <a:latin typeface="Lato"/>
              <a:ea typeface="Lato"/>
              <a:cs typeface="Lato"/>
              <a:sym typeface="Lato"/>
            </a:endParaRPr>
          </a:p>
        </p:txBody>
      </p:sp>
      <p:pic>
        <p:nvPicPr>
          <p:cNvPr id="721" name="Google Shape;721;p65"/>
          <p:cNvPicPr preferRelativeResize="0"/>
          <p:nvPr/>
        </p:nvPicPr>
        <p:blipFill>
          <a:blip r:embed="rId12">
            <a:alphaModFix/>
          </a:blip>
          <a:stretch>
            <a:fillRect/>
          </a:stretch>
        </p:blipFill>
        <p:spPr>
          <a:xfrm>
            <a:off x="3965566" y="535995"/>
            <a:ext cx="82875" cy="110500"/>
          </a:xfrm>
          <a:prstGeom prst="rect">
            <a:avLst/>
          </a:prstGeom>
          <a:noFill/>
          <a:ln>
            <a:noFill/>
          </a:ln>
        </p:spPr>
      </p:pic>
      <p:graphicFrame>
        <p:nvGraphicFramePr>
          <p:cNvPr id="722" name="Google Shape;722;p65"/>
          <p:cNvGraphicFramePr/>
          <p:nvPr/>
        </p:nvGraphicFramePr>
        <p:xfrm>
          <a:off x="3907965" y="777788"/>
          <a:ext cx="3375450" cy="505800"/>
        </p:xfrm>
        <a:graphic>
          <a:graphicData uri="http://schemas.openxmlformats.org/drawingml/2006/table">
            <a:tbl>
              <a:tblPr>
                <a:noFill/>
                <a:tableStyleId>{D10F3EFB-F9F8-417C-B3D0-7218658BB41F}</a:tableStyleId>
              </a:tblPr>
              <a:tblGrid>
                <a:gridCol w="3375450">
                  <a:extLst>
                    <a:ext uri="{9D8B030D-6E8A-4147-A177-3AD203B41FA5}">
                      <a16:colId xmlns:a16="http://schemas.microsoft.com/office/drawing/2014/main" val="20000"/>
                    </a:ext>
                  </a:extLst>
                </a:gridCol>
              </a:tblGrid>
              <a:tr h="505800">
                <a:tc>
                  <a:txBody>
                    <a:bodyPr/>
                    <a:lstStyle/>
                    <a:p>
                      <a:pPr marL="85725" lvl="0" indent="0" algn="l" rtl="0">
                        <a:lnSpc>
                          <a:spcPct val="115000"/>
                        </a:lnSpc>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graphicFrame>
        <p:nvGraphicFramePr>
          <p:cNvPr id="723" name="Google Shape;723;p65"/>
          <p:cNvGraphicFramePr/>
          <p:nvPr/>
        </p:nvGraphicFramePr>
        <p:xfrm>
          <a:off x="4187083" y="842148"/>
          <a:ext cx="2984475" cy="294981"/>
        </p:xfrm>
        <a:graphic>
          <a:graphicData uri="http://schemas.openxmlformats.org/drawingml/2006/table">
            <a:tbl>
              <a:tblPr>
                <a:noFill/>
                <a:tableStyleId>{D10F3EFB-F9F8-417C-B3D0-7218658BB41F}</a:tableStyleId>
              </a:tblPr>
              <a:tblGrid>
                <a:gridCol w="1787100">
                  <a:extLst>
                    <a:ext uri="{9D8B030D-6E8A-4147-A177-3AD203B41FA5}">
                      <a16:colId xmlns:a16="http://schemas.microsoft.com/office/drawing/2014/main" val="20000"/>
                    </a:ext>
                  </a:extLst>
                </a:gridCol>
                <a:gridCol w="415125">
                  <a:extLst>
                    <a:ext uri="{9D8B030D-6E8A-4147-A177-3AD203B41FA5}">
                      <a16:colId xmlns:a16="http://schemas.microsoft.com/office/drawing/2014/main" val="20001"/>
                    </a:ext>
                  </a:extLst>
                </a:gridCol>
                <a:gridCol w="361850">
                  <a:extLst>
                    <a:ext uri="{9D8B030D-6E8A-4147-A177-3AD203B41FA5}">
                      <a16:colId xmlns:a16="http://schemas.microsoft.com/office/drawing/2014/main" val="20002"/>
                    </a:ext>
                  </a:extLst>
                </a:gridCol>
                <a:gridCol w="420400">
                  <a:extLst>
                    <a:ext uri="{9D8B030D-6E8A-4147-A177-3AD203B41FA5}">
                      <a16:colId xmlns:a16="http://schemas.microsoft.com/office/drawing/2014/main" val="20003"/>
                    </a:ext>
                  </a:extLst>
                </a:gridCol>
              </a:tblGrid>
              <a:tr h="181950">
                <a:tc>
                  <a:txBody>
                    <a:bodyPr/>
                    <a:lstStyle/>
                    <a:p>
                      <a:pPr marL="0" lvl="0" indent="0" algn="l" rtl="0">
                        <a:lnSpc>
                          <a:spcPct val="115000"/>
                        </a:lnSpc>
                        <a:spcBef>
                          <a:spcPts val="0"/>
                        </a:spcBef>
                        <a:spcAft>
                          <a:spcPts val="0"/>
                        </a:spcAft>
                        <a:buNone/>
                      </a:pPr>
                      <a:r>
                        <a:rPr lang="en" sz="600">
                          <a:solidFill>
                            <a:srgbClr val="434343"/>
                          </a:solidFill>
                          <a:latin typeface="Open Sans"/>
                          <a:ea typeface="Open Sans"/>
                          <a:cs typeface="Open Sans"/>
                          <a:sym typeface="Open Sans"/>
                        </a:rPr>
                        <a:t>Speaking Engagement - January</a:t>
                      </a:r>
                      <a:endParaRPr sz="6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r>
                        <a:rPr lang="en" sz="600">
                          <a:solidFill>
                            <a:srgbClr val="999999"/>
                          </a:solidFill>
                          <a:latin typeface="Open Sans"/>
                          <a:ea typeface="Open Sans"/>
                          <a:cs typeface="Open Sans"/>
                          <a:sym typeface="Open Sans"/>
                        </a:rPr>
                        <a:t>By: Apr 4  </a:t>
                      </a:r>
                      <a:r>
                        <a:rPr lang="en" sz="600">
                          <a:solidFill>
                            <a:srgbClr val="CCCCCC"/>
                          </a:solidFill>
                          <a:latin typeface="Open Sans"/>
                          <a:ea typeface="Open Sans"/>
                          <a:cs typeface="Open Sans"/>
                          <a:sym typeface="Open Sans"/>
                        </a:rPr>
                        <a:t>|</a:t>
                      </a:r>
                      <a:r>
                        <a:rPr lang="en" sz="600">
                          <a:solidFill>
                            <a:srgbClr val="999999"/>
                          </a:solidFill>
                          <a:latin typeface="Open Sans"/>
                          <a:ea typeface="Open Sans"/>
                          <a:cs typeface="Open Sans"/>
                          <a:sym typeface="Open Sans"/>
                        </a:rPr>
                        <a:t>  To: CA</a:t>
                      </a:r>
                      <a:r>
                        <a:rPr lang="en" sz="600">
                          <a:solidFill>
                            <a:srgbClr val="66B2E1"/>
                          </a:solidFill>
                          <a:latin typeface="Roboto Light"/>
                          <a:ea typeface="Roboto Light"/>
                          <a:cs typeface="Roboto Light"/>
                          <a:sym typeface="Roboto Light"/>
                        </a:rPr>
                        <a:t> </a:t>
                      </a:r>
                      <a:r>
                        <a:rPr lang="en" sz="600">
                          <a:solidFill>
                            <a:srgbClr val="999999"/>
                          </a:solidFill>
                          <a:latin typeface="Open Sans"/>
                          <a:ea typeface="Open Sans"/>
                          <a:cs typeface="Open Sans"/>
                          <a:sym typeface="Open Sans"/>
                        </a:rPr>
                        <a:t> </a:t>
                      </a:r>
                      <a:endParaRPr sz="600">
                        <a:solidFill>
                          <a:srgbClr val="434343"/>
                        </a:solidFill>
                        <a:latin typeface="Open Sans"/>
                        <a:ea typeface="Open Sans"/>
                        <a:cs typeface="Open Sans"/>
                        <a:sym typeface="Open Sans"/>
                      </a:endParaRPr>
                    </a:p>
                  </a:txBody>
                  <a:tcPr marL="0" marR="0"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endParaRPr sz="600">
                        <a:solidFill>
                          <a:srgbClr val="434343"/>
                        </a:solidFill>
                        <a:latin typeface="Open Sans"/>
                        <a:ea typeface="Open Sans"/>
                        <a:cs typeface="Open Sans"/>
                        <a:sym typeface="Open Sans"/>
                      </a:endParaRPr>
                    </a:p>
                  </a:txBody>
                  <a:tcPr marL="0" marR="0"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endParaRPr sz="600">
                        <a:solidFill>
                          <a:srgbClr val="434343"/>
                        </a:solidFill>
                        <a:latin typeface="Open Sans"/>
                        <a:ea typeface="Open Sans"/>
                        <a:cs typeface="Open Sans"/>
                        <a:sym typeface="Open Sans"/>
                      </a:endParaRPr>
                    </a:p>
                  </a:txBody>
                  <a:tcPr marL="0" marR="0"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r>
                        <a:rPr lang="en" sz="600">
                          <a:solidFill>
                            <a:srgbClr val="434343"/>
                          </a:solidFill>
                          <a:latin typeface="Open Sans"/>
                          <a:ea typeface="Open Sans"/>
                          <a:cs typeface="Open Sans"/>
                          <a:sym typeface="Open Sans"/>
                        </a:rPr>
                        <a:t>500</a:t>
                      </a:r>
                      <a:endParaRPr sz="600">
                        <a:solidFill>
                          <a:srgbClr val="434343"/>
                        </a:solidFill>
                        <a:latin typeface="Open Sans"/>
                        <a:ea typeface="Open Sans"/>
                        <a:cs typeface="Open Sans"/>
                        <a:sym typeface="Open Sans"/>
                      </a:endParaRPr>
                    </a:p>
                  </a:txBody>
                  <a:tcPr marL="0" marR="0"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724" name="Google Shape;724;p65"/>
          <p:cNvGrpSpPr/>
          <p:nvPr/>
        </p:nvGrpSpPr>
        <p:grpSpPr>
          <a:xfrm>
            <a:off x="5460125" y="428775"/>
            <a:ext cx="1894200" cy="325500"/>
            <a:chOff x="4960650" y="395375"/>
            <a:chExt cx="1894200" cy="325500"/>
          </a:xfrm>
        </p:grpSpPr>
        <p:sp>
          <p:nvSpPr>
            <p:cNvPr id="725" name="Google Shape;725;p65"/>
            <p:cNvSpPr/>
            <p:nvPr/>
          </p:nvSpPr>
          <p:spPr>
            <a:xfrm>
              <a:off x="5915550" y="395375"/>
              <a:ext cx="939300" cy="325500"/>
            </a:xfrm>
            <a:prstGeom prst="rect">
              <a:avLst/>
            </a:prstGeom>
            <a:noFill/>
            <a:ln>
              <a:noFill/>
            </a:ln>
          </p:spPr>
          <p:txBody>
            <a:bodyPr spcFirstLastPara="1" wrap="square" lIns="91425" tIns="91425" rIns="91425" bIns="91425" anchor="ctr" anchorCtr="0">
              <a:noAutofit/>
            </a:bodyPr>
            <a:lstStyle/>
            <a:p>
              <a:pPr marL="0" marR="47781" lvl="0" indent="0" algn="r" rtl="0">
                <a:spcBef>
                  <a:spcPts val="0"/>
                </a:spcBef>
                <a:spcAft>
                  <a:spcPts val="0"/>
                </a:spcAft>
                <a:buNone/>
              </a:pPr>
              <a:r>
                <a:rPr lang="en" sz="600" b="1">
                  <a:solidFill>
                    <a:srgbClr val="666666"/>
                  </a:solidFill>
                  <a:latin typeface="Open Sans"/>
                  <a:ea typeface="Open Sans"/>
                  <a:cs typeface="Open Sans"/>
                  <a:sym typeface="Open Sans"/>
                </a:rPr>
                <a:t>    ?     Sign out</a:t>
              </a:r>
              <a:endParaRPr sz="600">
                <a:solidFill>
                  <a:srgbClr val="666666"/>
                </a:solidFill>
              </a:endParaRPr>
            </a:p>
          </p:txBody>
        </p:sp>
        <p:sp>
          <p:nvSpPr>
            <p:cNvPr id="726" name="Google Shape;726;p65"/>
            <p:cNvSpPr/>
            <p:nvPr/>
          </p:nvSpPr>
          <p:spPr>
            <a:xfrm>
              <a:off x="4960650" y="476275"/>
              <a:ext cx="1183500" cy="149400"/>
            </a:xfrm>
            <a:prstGeom prst="roundRect">
              <a:avLst>
                <a:gd name="adj"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45700" tIns="0" rIns="45700" bIns="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search</a:t>
              </a:r>
              <a:endParaRPr sz="600">
                <a:solidFill>
                  <a:srgbClr val="999999"/>
                </a:solidFill>
                <a:latin typeface="Open Sans"/>
                <a:ea typeface="Open Sans"/>
                <a:cs typeface="Open Sans"/>
                <a:sym typeface="Open Sans"/>
              </a:endParaRPr>
            </a:p>
          </p:txBody>
        </p:sp>
        <p:sp>
          <p:nvSpPr>
            <p:cNvPr id="727" name="Google Shape;727;p65"/>
            <p:cNvSpPr/>
            <p:nvPr/>
          </p:nvSpPr>
          <p:spPr>
            <a:xfrm>
              <a:off x="6246883" y="5155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graphicFrame>
        <p:nvGraphicFramePr>
          <p:cNvPr id="728" name="Google Shape;728;p65"/>
          <p:cNvGraphicFramePr/>
          <p:nvPr/>
        </p:nvGraphicFramePr>
        <p:xfrm>
          <a:off x="7281299" y="2781675"/>
          <a:ext cx="1788700" cy="365760"/>
        </p:xfrm>
        <a:graphic>
          <a:graphicData uri="http://schemas.openxmlformats.org/drawingml/2006/table">
            <a:tbl>
              <a:tblPr>
                <a:noFill/>
                <a:tableStyleId>{D10F3EFB-F9F8-417C-B3D0-7218658BB41F}</a:tableStyleId>
              </a:tblPr>
              <a:tblGrid>
                <a:gridCol w="894850">
                  <a:extLst>
                    <a:ext uri="{9D8B030D-6E8A-4147-A177-3AD203B41FA5}">
                      <a16:colId xmlns:a16="http://schemas.microsoft.com/office/drawing/2014/main" val="20000"/>
                    </a:ext>
                  </a:extLst>
                </a:gridCol>
                <a:gridCol w="893850">
                  <a:extLst>
                    <a:ext uri="{9D8B030D-6E8A-4147-A177-3AD203B41FA5}">
                      <a16:colId xmlns:a16="http://schemas.microsoft.com/office/drawing/2014/main" val="20001"/>
                    </a:ext>
                  </a:extLst>
                </a:gridCol>
              </a:tblGrid>
              <a:tr h="153000">
                <a:tc>
                  <a:txBody>
                    <a:bodyPr/>
                    <a:lstStyle/>
                    <a:p>
                      <a:pPr marL="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Candex ID</a:t>
                      </a:r>
                      <a:endParaRPr sz="600">
                        <a:solidFill>
                          <a:srgbClr val="434343"/>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PO #</a:t>
                      </a:r>
                      <a:endParaRPr sz="600">
                        <a:solidFill>
                          <a:srgbClr val="434343"/>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Original Upload</a:t>
                      </a:r>
                      <a:endParaRPr sz="600">
                        <a:solidFill>
                          <a:srgbClr val="434343"/>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Last Update</a:t>
                      </a:r>
                      <a:endParaRPr sz="600">
                        <a:solidFill>
                          <a:srgbClr val="434343"/>
                        </a:solidFill>
                        <a:latin typeface="Open Sans"/>
                        <a:ea typeface="Open Sans"/>
                        <a:cs typeface="Open Sans"/>
                        <a:sym typeface="Open Sans"/>
                      </a:endParaRPr>
                    </a:p>
                  </a:txBody>
                  <a:tcPr marL="91425" marR="0" marT="0" marB="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345435345345</a:t>
                      </a:r>
                      <a:br>
                        <a:rPr lang="en" sz="600">
                          <a:solidFill>
                            <a:srgbClr val="434343"/>
                          </a:solidFill>
                          <a:latin typeface="Open Sans"/>
                          <a:ea typeface="Open Sans"/>
                          <a:cs typeface="Open Sans"/>
                          <a:sym typeface="Open Sans"/>
                        </a:rPr>
                      </a:br>
                      <a:r>
                        <a:rPr lang="en" sz="600">
                          <a:solidFill>
                            <a:srgbClr val="63B3DF"/>
                          </a:solidFill>
                          <a:latin typeface="Open Sans SemiBold"/>
                          <a:ea typeface="Open Sans SemiBold"/>
                          <a:cs typeface="Open Sans SemiBold"/>
                          <a:sym typeface="Open Sans SemiBold"/>
                        </a:rPr>
                        <a:t>CTPO1239045</a:t>
                      </a:r>
                      <a:endParaRPr sz="60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a:solidFill>
                            <a:srgbClr val="434343"/>
                          </a:solidFill>
                          <a:latin typeface="Open Sans"/>
                          <a:ea typeface="Open Sans"/>
                          <a:cs typeface="Open Sans"/>
                          <a:sym typeface="Open Sans"/>
                        </a:rPr>
                        <a:t>Apr 3</a:t>
                      </a:r>
                      <a:endParaRPr sz="60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a:solidFill>
                            <a:srgbClr val="434343"/>
                          </a:solidFill>
                          <a:latin typeface="Open Sans"/>
                          <a:ea typeface="Open Sans"/>
                          <a:cs typeface="Open Sans"/>
                          <a:sym typeface="Open Sans"/>
                        </a:rPr>
                        <a:t>Apr 3</a:t>
                      </a:r>
                      <a:endParaRPr sz="600">
                        <a:solidFill>
                          <a:srgbClr val="434343"/>
                        </a:solidFill>
                        <a:latin typeface="Open Sans"/>
                        <a:ea typeface="Open Sans"/>
                        <a:cs typeface="Open Sans"/>
                        <a:sym typeface="Open Sans"/>
                      </a:endParaRPr>
                    </a:p>
                  </a:txBody>
                  <a:tcPr marL="0" marR="91425" marT="0" marB="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729" name="Google Shape;729;p65"/>
          <p:cNvGraphicFramePr/>
          <p:nvPr/>
        </p:nvGraphicFramePr>
        <p:xfrm>
          <a:off x="7281299" y="4020285"/>
          <a:ext cx="1788200" cy="213340"/>
        </p:xfrm>
        <a:graphic>
          <a:graphicData uri="http://schemas.openxmlformats.org/drawingml/2006/table">
            <a:tbl>
              <a:tblPr>
                <a:noFill/>
                <a:tableStyleId>{D10F3EFB-F9F8-417C-B3D0-7218658BB41F}</a:tableStyleId>
              </a:tblPr>
              <a:tblGrid>
                <a:gridCol w="345100">
                  <a:extLst>
                    <a:ext uri="{9D8B030D-6E8A-4147-A177-3AD203B41FA5}">
                      <a16:colId xmlns:a16="http://schemas.microsoft.com/office/drawing/2014/main" val="20000"/>
                    </a:ext>
                  </a:extLst>
                </a:gridCol>
                <a:gridCol w="1443100">
                  <a:extLst>
                    <a:ext uri="{9D8B030D-6E8A-4147-A177-3AD203B41FA5}">
                      <a16:colId xmlns:a16="http://schemas.microsoft.com/office/drawing/2014/main" val="20001"/>
                    </a:ext>
                  </a:extLst>
                </a:gridCol>
              </a:tblGrid>
              <a:tr h="141900">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4570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r>
                        <a:rPr lang="en" sz="500" b="1" i="1">
                          <a:solidFill>
                            <a:srgbClr val="434343"/>
                          </a:solidFill>
                          <a:latin typeface="Open Sans"/>
                          <a:ea typeface="Open Sans"/>
                          <a:cs typeface="Open Sans"/>
                          <a:sym typeface="Open Sans"/>
                        </a:rPr>
                        <a:t>Bill to:</a:t>
                      </a:r>
                      <a:br>
                        <a:rPr lang="en" sz="600" b="1">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Candex Solutions, Inc.</a:t>
                      </a:r>
                      <a:endParaRPr sz="600">
                        <a:solidFill>
                          <a:srgbClr val="434343"/>
                        </a:solidFill>
                        <a:latin typeface="Open Sans"/>
                        <a:ea typeface="Open Sans"/>
                        <a:cs typeface="Open Sans"/>
                        <a:sym typeface="Open Sans"/>
                      </a:endParaRPr>
                    </a:p>
                  </a:txBody>
                  <a:tcPr marL="0" marR="91425" marT="45700" marB="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730" name="Google Shape;730;p65"/>
          <p:cNvGraphicFramePr/>
          <p:nvPr/>
        </p:nvGraphicFramePr>
        <p:xfrm>
          <a:off x="7281299" y="4233588"/>
          <a:ext cx="1788200" cy="213340"/>
        </p:xfrm>
        <a:graphic>
          <a:graphicData uri="http://schemas.openxmlformats.org/drawingml/2006/table">
            <a:tbl>
              <a:tblPr>
                <a:noFill/>
                <a:tableStyleId>{D10F3EFB-F9F8-417C-B3D0-7218658BB41F}</a:tableStyleId>
              </a:tblPr>
              <a:tblGrid>
                <a:gridCol w="345100">
                  <a:extLst>
                    <a:ext uri="{9D8B030D-6E8A-4147-A177-3AD203B41FA5}">
                      <a16:colId xmlns:a16="http://schemas.microsoft.com/office/drawing/2014/main" val="20000"/>
                    </a:ext>
                  </a:extLst>
                </a:gridCol>
                <a:gridCol w="1443100">
                  <a:extLst>
                    <a:ext uri="{9D8B030D-6E8A-4147-A177-3AD203B41FA5}">
                      <a16:colId xmlns:a16="http://schemas.microsoft.com/office/drawing/2014/main" val="20001"/>
                    </a:ext>
                  </a:extLst>
                </a:gridCol>
              </a:tblGrid>
              <a:tr h="182875">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4570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r>
                        <a:rPr lang="en" sz="500" b="1" i="1">
                          <a:solidFill>
                            <a:srgbClr val="434343"/>
                          </a:solidFill>
                          <a:latin typeface="Open Sans"/>
                          <a:ea typeface="Open Sans"/>
                          <a:cs typeface="Open Sans"/>
                          <a:sym typeface="Open Sans"/>
                        </a:rPr>
                        <a:t>Pay to:</a:t>
                      </a:r>
                      <a:br>
                        <a:rPr lang="en" sz="500" b="1">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Miller &amp; Sons, LLC</a:t>
                      </a:r>
                      <a:endParaRPr sz="600">
                        <a:solidFill>
                          <a:srgbClr val="434343"/>
                        </a:solidFill>
                        <a:latin typeface="Open Sans"/>
                        <a:ea typeface="Open Sans"/>
                        <a:cs typeface="Open Sans"/>
                        <a:sym typeface="Open Sans"/>
                      </a:endParaRPr>
                    </a:p>
                  </a:txBody>
                  <a:tcPr marL="0" marR="91425" marT="45700" marB="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731" name="Google Shape;731;p65"/>
          <p:cNvGraphicFramePr/>
          <p:nvPr/>
        </p:nvGraphicFramePr>
        <p:xfrm>
          <a:off x="7281299" y="4445167"/>
          <a:ext cx="1787775" cy="425850"/>
        </p:xfrm>
        <a:graphic>
          <a:graphicData uri="http://schemas.openxmlformats.org/drawingml/2006/table">
            <a:tbl>
              <a:tblPr>
                <a:noFill/>
                <a:tableStyleId>{D10F3EFB-F9F8-417C-B3D0-7218658BB41F}</a:tableStyleId>
              </a:tblPr>
              <a:tblGrid>
                <a:gridCol w="345625">
                  <a:extLst>
                    <a:ext uri="{9D8B030D-6E8A-4147-A177-3AD203B41FA5}">
                      <a16:colId xmlns:a16="http://schemas.microsoft.com/office/drawing/2014/main" val="20000"/>
                    </a:ext>
                  </a:extLst>
                </a:gridCol>
                <a:gridCol w="1442150">
                  <a:extLst>
                    <a:ext uri="{9D8B030D-6E8A-4147-A177-3AD203B41FA5}">
                      <a16:colId xmlns:a16="http://schemas.microsoft.com/office/drawing/2014/main" val="20001"/>
                    </a:ext>
                  </a:extLst>
                </a:gridCol>
              </a:tblGrid>
              <a:tr h="425850">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45700" marB="91425">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r>
                        <a:rPr lang="en" sz="500" b="1" i="1">
                          <a:solidFill>
                            <a:srgbClr val="434343"/>
                          </a:solidFill>
                          <a:latin typeface="Open Sans"/>
                          <a:ea typeface="Open Sans"/>
                          <a:cs typeface="Open Sans"/>
                          <a:sym typeface="Open Sans"/>
                        </a:rPr>
                        <a:t>Ship to:</a:t>
                      </a:r>
                      <a:endParaRPr sz="500" b="1" i="1">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United States </a:t>
                      </a:r>
                      <a:endParaRPr sz="600">
                        <a:solidFill>
                          <a:srgbClr val="434343"/>
                        </a:solidFill>
                        <a:latin typeface="Open Sans"/>
                        <a:ea typeface="Open Sans"/>
                        <a:cs typeface="Open Sans"/>
                        <a:sym typeface="Open Sans"/>
                      </a:endParaRPr>
                    </a:p>
                  </a:txBody>
                  <a:tcPr marL="0" marR="91425" marT="45700" marB="91425">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732" name="Google Shape;732;p65"/>
          <p:cNvGraphicFramePr/>
          <p:nvPr/>
        </p:nvGraphicFramePr>
        <p:xfrm>
          <a:off x="7281299" y="2317677"/>
          <a:ext cx="1789650" cy="459720"/>
        </p:xfrm>
        <a:graphic>
          <a:graphicData uri="http://schemas.openxmlformats.org/drawingml/2006/table">
            <a:tbl>
              <a:tblPr>
                <a:noFill/>
                <a:tableStyleId>{D10F3EFB-F9F8-417C-B3D0-7218658BB41F}</a:tableStyleId>
              </a:tblPr>
              <a:tblGrid>
                <a:gridCol w="748075">
                  <a:extLst>
                    <a:ext uri="{9D8B030D-6E8A-4147-A177-3AD203B41FA5}">
                      <a16:colId xmlns:a16="http://schemas.microsoft.com/office/drawing/2014/main" val="20000"/>
                    </a:ext>
                  </a:extLst>
                </a:gridCol>
                <a:gridCol w="1041575">
                  <a:extLst>
                    <a:ext uri="{9D8B030D-6E8A-4147-A177-3AD203B41FA5}">
                      <a16:colId xmlns:a16="http://schemas.microsoft.com/office/drawing/2014/main" val="20001"/>
                    </a:ext>
                  </a:extLst>
                </a:gridCol>
              </a:tblGrid>
              <a:tr h="369600">
                <a:tc>
                  <a:txBody>
                    <a:bodyPr/>
                    <a:lstStyle/>
                    <a:p>
                      <a:pPr marL="0" lvl="0" indent="0" algn="l" rtl="0">
                        <a:lnSpc>
                          <a:spcPct val="115000"/>
                        </a:lnSpc>
                        <a:spcBef>
                          <a:spcPts val="0"/>
                        </a:spcBef>
                        <a:spcAft>
                          <a:spcPts val="0"/>
                        </a:spcAft>
                        <a:buClr>
                          <a:srgbClr val="000000"/>
                        </a:buClr>
                        <a:buSzPts val="1100"/>
                        <a:buFont typeface="Arial"/>
                        <a:buNone/>
                      </a:pPr>
                      <a:endParaRPr sz="6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Amount</a:t>
                      </a:r>
                      <a:endParaRPr sz="6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Sales Tax</a:t>
                      </a:r>
                      <a:endParaRPr sz="600">
                        <a:solidFill>
                          <a:srgbClr val="434343"/>
                        </a:solidFill>
                        <a:latin typeface="Open Sans"/>
                        <a:ea typeface="Open Sans"/>
                        <a:cs typeface="Open Sans"/>
                        <a:sym typeface="Open Sans"/>
                      </a:endParaRPr>
                    </a:p>
                    <a:p>
                      <a:pPr marL="142875" lvl="0" indent="0" algn="l" rtl="0">
                        <a:lnSpc>
                          <a:spcPct val="115000"/>
                        </a:lnSpc>
                        <a:spcBef>
                          <a:spcPts val="0"/>
                        </a:spcBef>
                        <a:spcAft>
                          <a:spcPts val="0"/>
                        </a:spcAft>
                        <a:buNone/>
                      </a:pPr>
                      <a:r>
                        <a:rPr lang="en" sz="600">
                          <a:solidFill>
                            <a:srgbClr val="434343"/>
                          </a:solidFill>
                          <a:latin typeface="Open Sans"/>
                          <a:ea typeface="Open Sans"/>
                          <a:cs typeface="Open Sans"/>
                          <a:sym typeface="Open Sans"/>
                        </a:rPr>
                        <a:t>Total Amount</a:t>
                      </a:r>
                      <a:endParaRPr sz="600">
                        <a:solidFill>
                          <a:srgbClr val="434343"/>
                        </a:solidFill>
                        <a:latin typeface="Open Sans"/>
                        <a:ea typeface="Open Sans"/>
                        <a:cs typeface="Open Sans"/>
                        <a:sym typeface="Open Sans"/>
                      </a:endParaRPr>
                    </a:p>
                  </a:txBody>
                  <a:tcPr marL="91425" marR="0" marT="0"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0" lvl="0" indent="0" algn="r" rtl="0">
                        <a:lnSpc>
                          <a:spcPct val="115000"/>
                        </a:lnSpc>
                        <a:spcBef>
                          <a:spcPts val="0"/>
                        </a:spcBef>
                        <a:spcAft>
                          <a:spcPts val="0"/>
                        </a:spcAft>
                        <a:buNone/>
                      </a:pPr>
                      <a:r>
                        <a:rPr lang="en" sz="600">
                          <a:solidFill>
                            <a:srgbClr val="434343"/>
                          </a:solidFill>
                          <a:latin typeface="Open Sans"/>
                          <a:ea typeface="Open Sans"/>
                          <a:cs typeface="Open Sans"/>
                          <a:sym typeface="Open Sans"/>
                        </a:rPr>
                        <a:t>USD    500.00</a:t>
                      </a:r>
                      <a:endParaRPr sz="600">
                        <a:solidFill>
                          <a:srgbClr val="434343"/>
                        </a:solidFill>
                        <a:latin typeface="Open Sans"/>
                        <a:ea typeface="Open Sans"/>
                        <a:cs typeface="Open Sans"/>
                        <a:sym typeface="Open Sans"/>
                      </a:endParaRPr>
                    </a:p>
                    <a:p>
                      <a:pPr marL="0" lvl="0" indent="0" algn="r" rtl="0">
                        <a:lnSpc>
                          <a:spcPct val="115000"/>
                        </a:lnSpc>
                        <a:spcBef>
                          <a:spcPts val="0"/>
                        </a:spcBef>
                        <a:spcAft>
                          <a:spcPts val="0"/>
                        </a:spcAft>
                        <a:buNone/>
                      </a:pPr>
                      <a:r>
                        <a:rPr lang="en" sz="600">
                          <a:solidFill>
                            <a:srgbClr val="434343"/>
                          </a:solidFill>
                          <a:latin typeface="Open Sans"/>
                          <a:ea typeface="Open Sans"/>
                          <a:cs typeface="Open Sans"/>
                          <a:sym typeface="Open Sans"/>
                        </a:rPr>
                        <a:t>-</a:t>
                      </a:r>
                      <a:endParaRPr sz="600">
                        <a:solidFill>
                          <a:srgbClr val="434343"/>
                        </a:solidFill>
                        <a:latin typeface="Open Sans"/>
                        <a:ea typeface="Open Sans"/>
                        <a:cs typeface="Open Sans"/>
                        <a:sym typeface="Open Sans"/>
                      </a:endParaRPr>
                    </a:p>
                    <a:p>
                      <a:pPr marL="0" lvl="0" indent="0" algn="r" rtl="0">
                        <a:lnSpc>
                          <a:spcPct val="115000"/>
                        </a:lnSpc>
                        <a:spcBef>
                          <a:spcPts val="0"/>
                        </a:spcBef>
                        <a:spcAft>
                          <a:spcPts val="0"/>
                        </a:spcAft>
                        <a:buNone/>
                      </a:pPr>
                      <a:r>
                        <a:rPr lang="en" sz="600">
                          <a:solidFill>
                            <a:srgbClr val="434343"/>
                          </a:solidFill>
                          <a:latin typeface="Open Sans"/>
                          <a:ea typeface="Open Sans"/>
                          <a:cs typeface="Open Sans"/>
                          <a:sym typeface="Open Sans"/>
                        </a:rPr>
                        <a:t>500.00</a:t>
                      </a:r>
                      <a:endParaRPr sz="600">
                        <a:solidFill>
                          <a:srgbClr val="434343"/>
                        </a:solidFill>
                        <a:latin typeface="Open Sans"/>
                        <a:ea typeface="Open Sans"/>
                        <a:cs typeface="Open Sans"/>
                        <a:sym typeface="Open Sans"/>
                      </a:endParaRPr>
                    </a:p>
                  </a:txBody>
                  <a:tcPr marL="0" marR="91425" marT="0"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733" name="Google Shape;733;p65"/>
          <p:cNvGraphicFramePr/>
          <p:nvPr/>
        </p:nvGraphicFramePr>
        <p:xfrm>
          <a:off x="7281299" y="3578000"/>
          <a:ext cx="1788200" cy="405915"/>
        </p:xfrm>
        <a:graphic>
          <a:graphicData uri="http://schemas.openxmlformats.org/drawingml/2006/table">
            <a:tbl>
              <a:tblPr>
                <a:noFill/>
                <a:tableStyleId>{D10F3EFB-F9F8-417C-B3D0-7218658BB41F}</a:tableStyleId>
              </a:tblPr>
              <a:tblGrid>
                <a:gridCol w="1053925">
                  <a:extLst>
                    <a:ext uri="{9D8B030D-6E8A-4147-A177-3AD203B41FA5}">
                      <a16:colId xmlns:a16="http://schemas.microsoft.com/office/drawing/2014/main" val="20000"/>
                    </a:ext>
                  </a:extLst>
                </a:gridCol>
                <a:gridCol w="734275">
                  <a:extLst>
                    <a:ext uri="{9D8B030D-6E8A-4147-A177-3AD203B41FA5}">
                      <a16:colId xmlns:a16="http://schemas.microsoft.com/office/drawing/2014/main" val="20001"/>
                    </a:ext>
                  </a:extLst>
                </a:gridCol>
              </a:tblGrid>
              <a:tr h="0">
                <a:tc>
                  <a:txBody>
                    <a:bodyPr/>
                    <a:lstStyle/>
                    <a:p>
                      <a:pPr marL="0" lvl="0" indent="0" algn="l" rtl="0">
                        <a:spcBef>
                          <a:spcPts val="0"/>
                        </a:spcBef>
                        <a:spcAft>
                          <a:spcPts val="300"/>
                        </a:spcAft>
                        <a:buNone/>
                      </a:pPr>
                      <a:r>
                        <a:rPr lang="en" sz="600" i="1" u="sng">
                          <a:solidFill>
                            <a:srgbClr val="666666"/>
                          </a:solidFill>
                          <a:latin typeface="Open Sans"/>
                          <a:ea typeface="Open Sans"/>
                          <a:cs typeface="Open Sans"/>
                          <a:sym typeface="Open Sans"/>
                        </a:rPr>
                        <a:t>Marketing</a:t>
                      </a:r>
                      <a:endParaRPr sz="600" b="1">
                        <a:solidFill>
                          <a:srgbClr val="434343"/>
                        </a:solidFill>
                        <a:latin typeface="Open Sans"/>
                        <a:ea typeface="Open Sans"/>
                        <a:cs typeface="Open Sans"/>
                        <a:sym typeface="Open Sans"/>
                      </a:endParaRPr>
                    </a:p>
                  </a:txBody>
                  <a:tcPr marL="91425" marR="91425" marT="4570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0" marR="91425" marT="45700" marB="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r h="100000">
                <a:tc gridSpan="2">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Speaking Engagement - January</a:t>
                      </a:r>
                      <a:r>
                        <a:rPr lang="en" sz="500">
                          <a:solidFill>
                            <a:srgbClr val="999999"/>
                          </a:solidFill>
                          <a:latin typeface="Open Sans"/>
                          <a:ea typeface="Open Sans"/>
                          <a:cs typeface="Open Sans"/>
                          <a:sym typeface="Open Sans"/>
                        </a:rPr>
                        <a:t>         (Apr 3)</a:t>
                      </a:r>
                      <a:endParaRPr sz="500">
                        <a:solidFill>
                          <a:srgbClr val="999999"/>
                        </a:solidFill>
                        <a:latin typeface="Open Sans"/>
                        <a:ea typeface="Open Sans"/>
                        <a:cs typeface="Open Sans"/>
                        <a:sym typeface="Open Sans"/>
                      </a:endParaRPr>
                    </a:p>
                  </a:txBody>
                  <a:tcPr marL="91425" marR="91425" marT="0" marB="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hMerge="1">
                  <a:txBody>
                    <a:bodyPr/>
                    <a:lstStyle/>
                    <a:p>
                      <a:endParaRPr lang="en-US"/>
                    </a:p>
                  </a:txBody>
                  <a:tcPr/>
                </a:tc>
                <a:extLst>
                  <a:ext uri="{0D108BD9-81ED-4DB2-BD59-A6C34878D82A}">
                    <a16:rowId xmlns:a16="http://schemas.microsoft.com/office/drawing/2014/main" val="10001"/>
                  </a:ext>
                </a:extLst>
              </a:tr>
              <a:tr h="168775">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Service</a:t>
                      </a:r>
                      <a:endParaRPr sz="600" i="1" u="sng">
                        <a:solidFill>
                          <a:srgbClr val="737373"/>
                        </a:solidFill>
                        <a:latin typeface="Open Sans"/>
                        <a:ea typeface="Open Sans"/>
                        <a:cs typeface="Open Sans"/>
                        <a:sym typeface="Open Sans"/>
                      </a:endParaRPr>
                    </a:p>
                  </a:txBody>
                  <a:tcPr marL="91425" marR="91425" marT="0" marB="4570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  USD    500.00</a:t>
                      </a:r>
                      <a:endParaRPr sz="600" i="1">
                        <a:solidFill>
                          <a:srgbClr val="434343"/>
                        </a:solidFill>
                        <a:latin typeface="Open Sans"/>
                        <a:ea typeface="Open Sans"/>
                        <a:cs typeface="Open Sans"/>
                        <a:sym typeface="Open Sans"/>
                      </a:endParaRPr>
                    </a:p>
                  </a:txBody>
                  <a:tcPr marL="0" marR="91425" marT="0" marB="4570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2"/>
                  </a:ext>
                </a:extLst>
              </a:tr>
            </a:tbl>
          </a:graphicData>
        </a:graphic>
      </p:graphicFrame>
      <p:grpSp>
        <p:nvGrpSpPr>
          <p:cNvPr id="734" name="Google Shape;734;p65"/>
          <p:cNvGrpSpPr/>
          <p:nvPr/>
        </p:nvGrpSpPr>
        <p:grpSpPr>
          <a:xfrm>
            <a:off x="7925581" y="3637145"/>
            <a:ext cx="73502" cy="77180"/>
            <a:chOff x="4900800" y="4937975"/>
            <a:chExt cx="85200" cy="105900"/>
          </a:xfrm>
        </p:grpSpPr>
        <p:sp>
          <p:nvSpPr>
            <p:cNvPr id="735" name="Google Shape;735;p65"/>
            <p:cNvSpPr/>
            <p:nvPr/>
          </p:nvSpPr>
          <p:spPr>
            <a:xfrm>
              <a:off x="4900800" y="4937975"/>
              <a:ext cx="85200" cy="105900"/>
            </a:xfrm>
            <a:prstGeom prst="roundRect">
              <a:avLst>
                <a:gd name="adj" fmla="val 16667"/>
              </a:avLst>
            </a:prstGeom>
            <a:noFill/>
            <a:ln w="9525" cap="flat" cmpd="sng">
              <a:solidFill>
                <a:srgbClr val="66B2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6" name="Google Shape;736;p65"/>
            <p:cNvCxnSpPr/>
            <p:nvPr/>
          </p:nvCxnSpPr>
          <p:spPr>
            <a:xfrm>
              <a:off x="4919550" y="4968413"/>
              <a:ext cx="47700" cy="0"/>
            </a:xfrm>
            <a:prstGeom prst="straightConnector1">
              <a:avLst/>
            </a:prstGeom>
            <a:noFill/>
            <a:ln w="9525" cap="flat" cmpd="sng">
              <a:solidFill>
                <a:srgbClr val="66B2E1"/>
              </a:solidFill>
              <a:prstDash val="solid"/>
              <a:round/>
              <a:headEnd type="none" w="med" len="med"/>
              <a:tailEnd type="none" w="med" len="med"/>
            </a:ln>
          </p:spPr>
        </p:cxnSp>
        <p:cxnSp>
          <p:nvCxnSpPr>
            <p:cNvPr id="737" name="Google Shape;737;p65"/>
            <p:cNvCxnSpPr/>
            <p:nvPr/>
          </p:nvCxnSpPr>
          <p:spPr>
            <a:xfrm>
              <a:off x="4919550" y="4990925"/>
              <a:ext cx="47700" cy="0"/>
            </a:xfrm>
            <a:prstGeom prst="straightConnector1">
              <a:avLst/>
            </a:prstGeom>
            <a:noFill/>
            <a:ln w="9525" cap="flat" cmpd="sng">
              <a:solidFill>
                <a:srgbClr val="66B2E1"/>
              </a:solidFill>
              <a:prstDash val="solid"/>
              <a:round/>
              <a:headEnd type="none" w="med" len="med"/>
              <a:tailEnd type="none" w="med" len="med"/>
            </a:ln>
          </p:spPr>
        </p:cxnSp>
        <p:cxnSp>
          <p:nvCxnSpPr>
            <p:cNvPr id="738" name="Google Shape;738;p65"/>
            <p:cNvCxnSpPr/>
            <p:nvPr/>
          </p:nvCxnSpPr>
          <p:spPr>
            <a:xfrm>
              <a:off x="4919550" y="5013438"/>
              <a:ext cx="47700" cy="0"/>
            </a:xfrm>
            <a:prstGeom prst="straightConnector1">
              <a:avLst/>
            </a:prstGeom>
            <a:noFill/>
            <a:ln w="9525" cap="flat" cmpd="sng">
              <a:solidFill>
                <a:srgbClr val="66B2E1"/>
              </a:solidFill>
              <a:prstDash val="solid"/>
              <a:round/>
              <a:headEnd type="none" w="med" len="med"/>
              <a:tailEnd type="none" w="med" len="med"/>
            </a:ln>
          </p:spPr>
        </p:cxnSp>
      </p:grpSp>
      <p:cxnSp>
        <p:nvCxnSpPr>
          <p:cNvPr id="739" name="Google Shape;739;p65"/>
          <p:cNvCxnSpPr/>
          <p:nvPr/>
        </p:nvCxnSpPr>
        <p:spPr>
          <a:xfrm>
            <a:off x="8550055" y="2628391"/>
            <a:ext cx="438600" cy="0"/>
          </a:xfrm>
          <a:prstGeom prst="straightConnector1">
            <a:avLst/>
          </a:prstGeom>
          <a:noFill/>
          <a:ln w="9525" cap="flat" cmpd="sng">
            <a:solidFill>
              <a:srgbClr val="999999"/>
            </a:solidFill>
            <a:prstDash val="solid"/>
            <a:round/>
            <a:headEnd type="none" w="med" len="med"/>
            <a:tailEnd type="none" w="med" len="med"/>
          </a:ln>
        </p:spPr>
      </p:cxnSp>
      <p:graphicFrame>
        <p:nvGraphicFramePr>
          <p:cNvPr id="740" name="Google Shape;740;p65"/>
          <p:cNvGraphicFramePr/>
          <p:nvPr/>
        </p:nvGraphicFramePr>
        <p:xfrm>
          <a:off x="7281299" y="3151662"/>
          <a:ext cx="1788700" cy="411460"/>
        </p:xfrm>
        <a:graphic>
          <a:graphicData uri="http://schemas.openxmlformats.org/drawingml/2006/table">
            <a:tbl>
              <a:tblPr>
                <a:noFill/>
                <a:tableStyleId>{D10F3EFB-F9F8-417C-B3D0-7218658BB41F}</a:tableStyleId>
              </a:tblPr>
              <a:tblGrid>
                <a:gridCol w="894850">
                  <a:extLst>
                    <a:ext uri="{9D8B030D-6E8A-4147-A177-3AD203B41FA5}">
                      <a16:colId xmlns:a16="http://schemas.microsoft.com/office/drawing/2014/main" val="20000"/>
                    </a:ext>
                  </a:extLst>
                </a:gridCol>
                <a:gridCol w="893850">
                  <a:extLst>
                    <a:ext uri="{9D8B030D-6E8A-4147-A177-3AD203B41FA5}">
                      <a16:colId xmlns:a16="http://schemas.microsoft.com/office/drawing/2014/main" val="20001"/>
                    </a:ext>
                  </a:extLst>
                </a:gridCol>
              </a:tblGrid>
              <a:tr h="153000">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Invoice Date</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Payment Terms</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Paid to Candex</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Paid to Seller</a:t>
                      </a:r>
                      <a:endParaRPr sz="600">
                        <a:solidFill>
                          <a:srgbClr val="434343"/>
                        </a:solidFill>
                        <a:latin typeface="Open Sans"/>
                        <a:ea typeface="Open Sans"/>
                        <a:cs typeface="Open Sans"/>
                        <a:sym typeface="Open Sans"/>
                      </a:endParaRPr>
                    </a:p>
                  </a:txBody>
                  <a:tcPr marL="91425" marR="0" marT="45700" marB="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Apr 5</a:t>
                      </a:r>
                      <a:endParaRPr sz="60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a:solidFill>
                            <a:srgbClr val="63B3DF"/>
                          </a:solidFill>
                          <a:highlight>
                            <a:srgbClr val="FF00FF"/>
                          </a:highlight>
                          <a:latin typeface="Open Sans SemiBold"/>
                          <a:ea typeface="Open Sans SemiBold"/>
                          <a:cs typeface="Open Sans SemiBold"/>
                          <a:sym typeface="Open Sans SemiBold"/>
                        </a:rPr>
                        <a:t>XX</a:t>
                      </a:r>
                      <a:r>
                        <a:rPr lang="en" sz="600">
                          <a:solidFill>
                            <a:srgbClr val="63B3DF"/>
                          </a:solidFill>
                          <a:latin typeface="Open Sans SemiBold"/>
                          <a:ea typeface="Open Sans SemiBold"/>
                          <a:cs typeface="Open Sans SemiBold"/>
                          <a:sym typeface="Open Sans SemiBold"/>
                        </a:rPr>
                        <a:t> days</a:t>
                      </a:r>
                      <a:endParaRPr sz="60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a:solidFill>
                            <a:srgbClr val="434343"/>
                          </a:solidFill>
                          <a:latin typeface="Open Sans"/>
                          <a:ea typeface="Open Sans"/>
                          <a:cs typeface="Open Sans"/>
                          <a:sym typeface="Open Sans"/>
                        </a:rPr>
                        <a:t>Apr 12</a:t>
                      </a:r>
                      <a:endParaRPr sz="60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a:solidFill>
                            <a:srgbClr val="434343"/>
                          </a:solidFill>
                          <a:latin typeface="Open Sans"/>
                          <a:ea typeface="Open Sans"/>
                          <a:cs typeface="Open Sans"/>
                          <a:sym typeface="Open Sans"/>
                        </a:rPr>
                        <a:t>Apr 12</a:t>
                      </a:r>
                      <a:endParaRPr sz="600">
                        <a:solidFill>
                          <a:srgbClr val="434343"/>
                        </a:solidFill>
                        <a:latin typeface="Open Sans"/>
                        <a:ea typeface="Open Sans"/>
                        <a:cs typeface="Open Sans"/>
                        <a:sym typeface="Open Sans"/>
                      </a:endParaRPr>
                    </a:p>
                  </a:txBody>
                  <a:tcPr marL="0" marR="91425" marT="45700" marB="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741" name="Google Shape;741;p65"/>
          <p:cNvGraphicFramePr/>
          <p:nvPr/>
        </p:nvGraphicFramePr>
        <p:xfrm>
          <a:off x="7280743" y="446603"/>
          <a:ext cx="1788700" cy="263600"/>
        </p:xfrm>
        <a:graphic>
          <a:graphicData uri="http://schemas.openxmlformats.org/drawingml/2006/table">
            <a:tbl>
              <a:tblPr>
                <a:noFill/>
                <a:tableStyleId>{D10F3EFB-F9F8-417C-B3D0-7218658BB41F}</a:tableStyleId>
              </a:tblPr>
              <a:tblGrid>
                <a:gridCol w="1454150">
                  <a:extLst>
                    <a:ext uri="{9D8B030D-6E8A-4147-A177-3AD203B41FA5}">
                      <a16:colId xmlns:a16="http://schemas.microsoft.com/office/drawing/2014/main" val="20000"/>
                    </a:ext>
                  </a:extLst>
                </a:gridCol>
                <a:gridCol w="334550">
                  <a:extLst>
                    <a:ext uri="{9D8B030D-6E8A-4147-A177-3AD203B41FA5}">
                      <a16:colId xmlns:a16="http://schemas.microsoft.com/office/drawing/2014/main" val="20001"/>
                    </a:ext>
                  </a:extLst>
                </a:gridCol>
              </a:tblGrid>
              <a:tr h="263600">
                <a:tc>
                  <a:txBody>
                    <a:bodyPr/>
                    <a:lstStyle/>
                    <a:p>
                      <a:pPr marL="142875" lvl="0" indent="0" algn="l" rtl="0">
                        <a:spcBef>
                          <a:spcPts val="0"/>
                        </a:spcBef>
                        <a:spcAft>
                          <a:spcPts val="0"/>
                        </a:spcAft>
                        <a:buNone/>
                      </a:pPr>
                      <a:r>
                        <a:rPr lang="en" sz="600" b="1">
                          <a:solidFill>
                            <a:srgbClr val="434343"/>
                          </a:solidFill>
                          <a:latin typeface="Open Sans"/>
                          <a:ea typeface="Open Sans"/>
                          <a:cs typeface="Open Sans"/>
                          <a:sym typeface="Open Sans"/>
                        </a:rPr>
                        <a:t>Payment Details  ▾</a:t>
                      </a:r>
                      <a:endParaRPr sz="600" b="1">
                        <a:solidFill>
                          <a:srgbClr val="434343"/>
                        </a:solidFill>
                        <a:latin typeface="Open Sans"/>
                        <a:ea typeface="Open Sans"/>
                        <a:cs typeface="Open Sans"/>
                        <a:sym typeface="Open Sans"/>
                      </a:endParaRPr>
                    </a:p>
                  </a:txBody>
                  <a:tcPr marL="91425" marR="0" marT="91425"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tc>
                  <a:txBody>
                    <a:bodyPr/>
                    <a:lstStyle/>
                    <a:p>
                      <a:pPr marL="0" marR="221545" lvl="0" indent="0" algn="r" rtl="0">
                        <a:spcBef>
                          <a:spcPts val="0"/>
                        </a:spcBef>
                        <a:spcAft>
                          <a:spcPts val="0"/>
                        </a:spcAft>
                        <a:buNone/>
                      </a:pPr>
                      <a:endParaRPr sz="600" b="1">
                        <a:solidFill>
                          <a:srgbClr val="63B3DF"/>
                        </a:solidFill>
                        <a:latin typeface="Open Sans"/>
                        <a:ea typeface="Open Sans"/>
                        <a:cs typeface="Open Sans"/>
                        <a:sym typeface="Open Sans"/>
                      </a:endParaRPr>
                    </a:p>
                  </a:txBody>
                  <a:tcPr marL="0" marR="0" marT="91425"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sp>
        <p:nvSpPr>
          <p:cNvPr id="742" name="Google Shape;742;p65"/>
          <p:cNvSpPr/>
          <p:nvPr/>
        </p:nvSpPr>
        <p:spPr>
          <a:xfrm>
            <a:off x="7412726" y="1915615"/>
            <a:ext cx="73500" cy="77100"/>
          </a:xfrm>
          <a:prstGeom prst="leftArrow">
            <a:avLst>
              <a:gd name="adj1" fmla="val 50000"/>
              <a:gd name="adj2"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43" name="Google Shape;743;p65"/>
          <p:cNvGraphicFramePr/>
          <p:nvPr/>
        </p:nvGraphicFramePr>
        <p:xfrm>
          <a:off x="7280743" y="714284"/>
          <a:ext cx="1788825" cy="646450"/>
        </p:xfrm>
        <a:graphic>
          <a:graphicData uri="http://schemas.openxmlformats.org/drawingml/2006/table">
            <a:tbl>
              <a:tblPr>
                <a:noFill/>
                <a:tableStyleId>{D10F3EFB-F9F8-417C-B3D0-7218658BB41F}</a:tableStyleId>
              </a:tblPr>
              <a:tblGrid>
                <a:gridCol w="345600">
                  <a:extLst>
                    <a:ext uri="{9D8B030D-6E8A-4147-A177-3AD203B41FA5}">
                      <a16:colId xmlns:a16="http://schemas.microsoft.com/office/drawing/2014/main" val="20000"/>
                    </a:ext>
                  </a:extLst>
                </a:gridCol>
                <a:gridCol w="1443225">
                  <a:extLst>
                    <a:ext uri="{9D8B030D-6E8A-4147-A177-3AD203B41FA5}">
                      <a16:colId xmlns:a16="http://schemas.microsoft.com/office/drawing/2014/main" val="20001"/>
                    </a:ext>
                  </a:extLst>
                </a:gridCol>
              </a:tblGrid>
              <a:tr h="646450">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0" marB="4570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600">
                        <a:solidFill>
                          <a:srgbClr val="434343"/>
                        </a:solidFill>
                        <a:latin typeface="Open Sans"/>
                        <a:ea typeface="Open Sans"/>
                        <a:cs typeface="Open Sans"/>
                        <a:sym typeface="Open Sans"/>
                      </a:endParaRPr>
                    </a:p>
                  </a:txBody>
                  <a:tcPr marL="0" marR="91425" marT="0" marB="4570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bl>
          </a:graphicData>
        </a:graphic>
      </p:graphicFrame>
      <p:grpSp>
        <p:nvGrpSpPr>
          <p:cNvPr id="744" name="Google Shape;744;p65"/>
          <p:cNvGrpSpPr/>
          <p:nvPr/>
        </p:nvGrpSpPr>
        <p:grpSpPr>
          <a:xfrm>
            <a:off x="7465577" y="857966"/>
            <a:ext cx="1442588" cy="114000"/>
            <a:chOff x="455475" y="5946559"/>
            <a:chExt cx="1442588" cy="114000"/>
          </a:xfrm>
        </p:grpSpPr>
        <p:cxnSp>
          <p:nvCxnSpPr>
            <p:cNvPr id="745" name="Google Shape;745;p65"/>
            <p:cNvCxnSpPr>
              <a:stCxn id="746" idx="6"/>
              <a:endCxn id="747" idx="2"/>
            </p:cNvCxnSpPr>
            <p:nvPr/>
          </p:nvCxnSpPr>
          <p:spPr>
            <a:xfrm>
              <a:off x="569475" y="6003559"/>
              <a:ext cx="336000" cy="0"/>
            </a:xfrm>
            <a:prstGeom prst="straightConnector1">
              <a:avLst/>
            </a:prstGeom>
            <a:noFill/>
            <a:ln w="38100" cap="flat" cmpd="sng">
              <a:solidFill>
                <a:srgbClr val="6AA84F"/>
              </a:solidFill>
              <a:prstDash val="solid"/>
              <a:round/>
              <a:headEnd type="none" w="med" len="med"/>
              <a:tailEnd type="none" w="med" len="med"/>
            </a:ln>
          </p:spPr>
        </p:cxnSp>
        <p:sp>
          <p:nvSpPr>
            <p:cNvPr id="746" name="Google Shape;746;p65"/>
            <p:cNvSpPr/>
            <p:nvPr/>
          </p:nvSpPr>
          <p:spPr>
            <a:xfrm>
              <a:off x="455475" y="5946559"/>
              <a:ext cx="114000" cy="114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5"/>
            <p:cNvSpPr/>
            <p:nvPr/>
          </p:nvSpPr>
          <p:spPr>
            <a:xfrm>
              <a:off x="905500" y="5946559"/>
              <a:ext cx="114000" cy="114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5"/>
            <p:cNvSpPr/>
            <p:nvPr/>
          </p:nvSpPr>
          <p:spPr>
            <a:xfrm>
              <a:off x="1318150" y="5946559"/>
              <a:ext cx="114000" cy="114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5"/>
            <p:cNvSpPr/>
            <p:nvPr/>
          </p:nvSpPr>
          <p:spPr>
            <a:xfrm>
              <a:off x="1784063" y="5946559"/>
              <a:ext cx="114000" cy="114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0" name="Google Shape;750;p65"/>
            <p:cNvCxnSpPr>
              <a:stCxn id="747" idx="6"/>
              <a:endCxn id="748" idx="2"/>
            </p:cNvCxnSpPr>
            <p:nvPr/>
          </p:nvCxnSpPr>
          <p:spPr>
            <a:xfrm>
              <a:off x="1019500" y="6003559"/>
              <a:ext cx="298800" cy="0"/>
            </a:xfrm>
            <a:prstGeom prst="straightConnector1">
              <a:avLst/>
            </a:prstGeom>
            <a:noFill/>
            <a:ln w="38100" cap="flat" cmpd="sng">
              <a:solidFill>
                <a:srgbClr val="D9D9D9"/>
              </a:solidFill>
              <a:prstDash val="solid"/>
              <a:round/>
              <a:headEnd type="none" w="med" len="med"/>
              <a:tailEnd type="none" w="med" len="med"/>
            </a:ln>
          </p:spPr>
        </p:cxnSp>
        <p:cxnSp>
          <p:nvCxnSpPr>
            <p:cNvPr id="751" name="Google Shape;751;p65"/>
            <p:cNvCxnSpPr>
              <a:stCxn id="748" idx="6"/>
              <a:endCxn id="749" idx="2"/>
            </p:cNvCxnSpPr>
            <p:nvPr/>
          </p:nvCxnSpPr>
          <p:spPr>
            <a:xfrm>
              <a:off x="1432150" y="6003559"/>
              <a:ext cx="351900" cy="0"/>
            </a:xfrm>
            <a:prstGeom prst="straightConnector1">
              <a:avLst/>
            </a:prstGeom>
            <a:noFill/>
            <a:ln w="38100" cap="flat" cmpd="sng">
              <a:solidFill>
                <a:srgbClr val="6AA84F"/>
              </a:solidFill>
              <a:prstDash val="solid"/>
              <a:round/>
              <a:headEnd type="none" w="med" len="med"/>
              <a:tailEnd type="none" w="med" len="med"/>
            </a:ln>
          </p:spPr>
        </p:cxnSp>
        <p:cxnSp>
          <p:nvCxnSpPr>
            <p:cNvPr id="752" name="Google Shape;752;p65"/>
            <p:cNvCxnSpPr>
              <a:stCxn id="748" idx="2"/>
              <a:endCxn id="747" idx="6"/>
            </p:cNvCxnSpPr>
            <p:nvPr/>
          </p:nvCxnSpPr>
          <p:spPr>
            <a:xfrm rot="10800000">
              <a:off x="1019650" y="6003559"/>
              <a:ext cx="298500" cy="0"/>
            </a:xfrm>
            <a:prstGeom prst="straightConnector1">
              <a:avLst/>
            </a:prstGeom>
            <a:noFill/>
            <a:ln w="38100" cap="flat" cmpd="sng">
              <a:solidFill>
                <a:srgbClr val="6AA84F"/>
              </a:solidFill>
              <a:prstDash val="solid"/>
              <a:round/>
              <a:headEnd type="none" w="med" len="med"/>
              <a:tailEnd type="none" w="med" len="med"/>
            </a:ln>
          </p:spPr>
        </p:cxnSp>
      </p:grpSp>
      <p:graphicFrame>
        <p:nvGraphicFramePr>
          <p:cNvPr id="753" name="Google Shape;753;p65"/>
          <p:cNvGraphicFramePr/>
          <p:nvPr/>
        </p:nvGraphicFramePr>
        <p:xfrm>
          <a:off x="7280743" y="1011028"/>
          <a:ext cx="1790800" cy="182880"/>
        </p:xfrm>
        <a:graphic>
          <a:graphicData uri="http://schemas.openxmlformats.org/drawingml/2006/table">
            <a:tbl>
              <a:tblPr>
                <a:noFill/>
                <a:tableStyleId>{D10F3EFB-F9F8-417C-B3D0-7218658BB41F}</a:tableStyleId>
              </a:tblPr>
              <a:tblGrid>
                <a:gridCol w="447700">
                  <a:extLst>
                    <a:ext uri="{9D8B030D-6E8A-4147-A177-3AD203B41FA5}">
                      <a16:colId xmlns:a16="http://schemas.microsoft.com/office/drawing/2014/main" val="20000"/>
                    </a:ext>
                  </a:extLst>
                </a:gridCol>
                <a:gridCol w="447700">
                  <a:extLst>
                    <a:ext uri="{9D8B030D-6E8A-4147-A177-3AD203B41FA5}">
                      <a16:colId xmlns:a16="http://schemas.microsoft.com/office/drawing/2014/main" val="20001"/>
                    </a:ext>
                  </a:extLst>
                </a:gridCol>
                <a:gridCol w="447700">
                  <a:extLst>
                    <a:ext uri="{9D8B030D-6E8A-4147-A177-3AD203B41FA5}">
                      <a16:colId xmlns:a16="http://schemas.microsoft.com/office/drawing/2014/main" val="20002"/>
                    </a:ext>
                  </a:extLst>
                </a:gridCol>
                <a:gridCol w="447700">
                  <a:extLst>
                    <a:ext uri="{9D8B030D-6E8A-4147-A177-3AD203B41FA5}">
                      <a16:colId xmlns:a16="http://schemas.microsoft.com/office/drawing/2014/main" val="20003"/>
                    </a:ext>
                  </a:extLst>
                </a:gridCol>
              </a:tblGrid>
              <a:tr h="182875">
                <a:tc>
                  <a:txBody>
                    <a:bodyPr/>
                    <a:lstStyle/>
                    <a:p>
                      <a:pPr marL="0" lvl="0" indent="0" algn="ctr" rtl="0">
                        <a:spcBef>
                          <a:spcPts val="0"/>
                        </a:spcBef>
                        <a:spcAft>
                          <a:spcPts val="0"/>
                        </a:spcAft>
                        <a:buNone/>
                      </a:pPr>
                      <a:r>
                        <a:rPr lang="en" sz="600">
                          <a:solidFill>
                            <a:srgbClr val="434343"/>
                          </a:solidFill>
                          <a:latin typeface="Open Sans"/>
                          <a:ea typeface="Open Sans"/>
                          <a:cs typeface="Open Sans"/>
                          <a:sym typeface="Open Sans"/>
                        </a:rPr>
                        <a:t>Seller Verified</a:t>
                      </a:r>
                      <a:endParaRPr sz="600">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600">
                          <a:solidFill>
                            <a:srgbClr val="434343"/>
                          </a:solidFill>
                          <a:latin typeface="Open Sans"/>
                          <a:ea typeface="Open Sans"/>
                          <a:cs typeface="Open Sans"/>
                          <a:sym typeface="Open Sans"/>
                        </a:rPr>
                        <a:t>Candex Invoice</a:t>
                      </a:r>
                      <a:endParaRPr sz="600">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600">
                          <a:solidFill>
                            <a:srgbClr val="434343"/>
                          </a:solidFill>
                          <a:latin typeface="Open Sans"/>
                          <a:ea typeface="Open Sans"/>
                          <a:cs typeface="Open Sans"/>
                          <a:sym typeface="Open Sans"/>
                        </a:rPr>
                        <a:t>Paid by Buyer</a:t>
                      </a:r>
                      <a:endParaRPr sz="600">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600">
                          <a:solidFill>
                            <a:srgbClr val="434343"/>
                          </a:solidFill>
                          <a:latin typeface="Open Sans"/>
                          <a:ea typeface="Open Sans"/>
                          <a:cs typeface="Open Sans"/>
                          <a:sym typeface="Open Sans"/>
                        </a:rPr>
                        <a:t>Paid to Seller</a:t>
                      </a:r>
                      <a:endParaRPr sz="600">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754" name="Google Shape;754;p65"/>
          <p:cNvGraphicFramePr/>
          <p:nvPr/>
        </p:nvGraphicFramePr>
        <p:xfrm>
          <a:off x="7280743" y="1360250"/>
          <a:ext cx="1788700" cy="480965"/>
        </p:xfrm>
        <a:graphic>
          <a:graphicData uri="http://schemas.openxmlformats.org/drawingml/2006/table">
            <a:tbl>
              <a:tblPr>
                <a:noFill/>
                <a:tableStyleId>{D10F3EFB-F9F8-417C-B3D0-7218658BB41F}</a:tableStyleId>
              </a:tblPr>
              <a:tblGrid>
                <a:gridCol w="351675">
                  <a:extLst>
                    <a:ext uri="{9D8B030D-6E8A-4147-A177-3AD203B41FA5}">
                      <a16:colId xmlns:a16="http://schemas.microsoft.com/office/drawing/2014/main" val="20000"/>
                    </a:ext>
                  </a:extLst>
                </a:gridCol>
                <a:gridCol w="1437025">
                  <a:extLst>
                    <a:ext uri="{9D8B030D-6E8A-4147-A177-3AD203B41FA5}">
                      <a16:colId xmlns:a16="http://schemas.microsoft.com/office/drawing/2014/main" val="20001"/>
                    </a:ext>
                  </a:extLst>
                </a:gridCol>
              </a:tblGrid>
              <a:tr h="100000">
                <a:tc gridSpan="2">
                  <a:txBody>
                    <a:bodyPr/>
                    <a:lstStyle/>
                    <a:p>
                      <a:pPr marL="0" lvl="0" indent="0" algn="l" rtl="0">
                        <a:lnSpc>
                          <a:spcPct val="50000"/>
                        </a:lnSpc>
                        <a:spcBef>
                          <a:spcPts val="0"/>
                        </a:spcBef>
                        <a:spcAft>
                          <a:spcPts val="0"/>
                        </a:spcAft>
                        <a:buNone/>
                      </a:pPr>
                      <a:r>
                        <a:rPr lang="en" sz="600" i="1">
                          <a:solidFill>
                            <a:srgbClr val="434343"/>
                          </a:solidFill>
                          <a:latin typeface="Open Sans"/>
                          <a:ea typeface="Open Sans"/>
                          <a:cs typeface="Open Sans"/>
                          <a:sym typeface="Open Sans"/>
                        </a:rPr>
                        <a:t>Seller:</a:t>
                      </a:r>
                      <a:endParaRPr sz="500">
                        <a:solidFill>
                          <a:srgbClr val="66B2E1"/>
                        </a:solidFill>
                        <a:latin typeface="Open Sans SemiBold"/>
                        <a:ea typeface="Open Sans SemiBold"/>
                        <a:cs typeface="Open Sans SemiBold"/>
                        <a:sym typeface="Open Sans SemiBold"/>
                      </a:endParaRPr>
                    </a:p>
                  </a:txBody>
                  <a:tcPr marL="91425" marR="0" marT="0" marB="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hMerge="1">
                  <a:txBody>
                    <a:bodyPr/>
                    <a:lstStyle/>
                    <a:p>
                      <a:endParaRPr lang="en-US"/>
                    </a:p>
                  </a:txBody>
                  <a:tcPr/>
                </a:tc>
                <a:extLst>
                  <a:ext uri="{0D108BD9-81ED-4DB2-BD59-A6C34878D82A}">
                    <a16:rowId xmlns:a16="http://schemas.microsoft.com/office/drawing/2014/main" val="10000"/>
                  </a:ext>
                </a:extLst>
              </a:tr>
              <a:tr h="184800">
                <a:tc>
                  <a:txBody>
                    <a:bodyPr/>
                    <a:lstStyle/>
                    <a:p>
                      <a:pPr marL="0" lvl="0" indent="0" algn="l" rtl="0">
                        <a:spcBef>
                          <a:spcPts val="0"/>
                        </a:spcBef>
                        <a:spcAft>
                          <a:spcPts val="0"/>
                        </a:spcAft>
                        <a:buClr>
                          <a:srgbClr val="4285F4"/>
                        </a:buClr>
                        <a:buSzPts val="1100"/>
                        <a:buFont typeface="Arial"/>
                        <a:buNone/>
                      </a:pPr>
                      <a:endParaRPr sz="500">
                        <a:solidFill>
                          <a:srgbClr val="66B2E1"/>
                        </a:solidFill>
                        <a:latin typeface="Open Sans SemiBold"/>
                        <a:ea typeface="Open Sans SemiBold"/>
                        <a:cs typeface="Open Sans SemiBold"/>
                        <a:sym typeface="Open Sans SemiBold"/>
                      </a:endParaRPr>
                    </a:p>
                  </a:txBody>
                  <a:tcPr marL="91425" marR="0" marT="45700"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Miller &amp; Sons</a:t>
                      </a:r>
                      <a:r>
                        <a:rPr lang="en" sz="600">
                          <a:solidFill>
                            <a:srgbClr val="434343"/>
                          </a:solidFill>
                          <a:latin typeface="Open Sans"/>
                          <a:ea typeface="Open Sans"/>
                          <a:cs typeface="Open Sans"/>
                          <a:sym typeface="Open Sans"/>
                        </a:rPr>
                        <a:t> </a:t>
                      </a:r>
                      <a:r>
                        <a:rPr lang="en" sz="600" b="1">
                          <a:solidFill>
                            <a:srgbClr val="434343"/>
                          </a:solidFill>
                          <a:latin typeface="Open Sans"/>
                          <a:ea typeface="Open Sans"/>
                          <a:cs typeface="Open Sans"/>
                          <a:sym typeface="Open Sans"/>
                        </a:rPr>
                        <a:t>▾</a:t>
                      </a:r>
                      <a:endParaRPr sz="6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500">
                          <a:solidFill>
                            <a:srgbClr val="434343"/>
                          </a:solidFill>
                          <a:latin typeface="Open Sans Medium"/>
                          <a:ea typeface="Open Sans Medium"/>
                          <a:cs typeface="Open Sans Medium"/>
                          <a:sym typeface="Open Sans Medium"/>
                        </a:rPr>
                        <a:t>By zack Miller</a:t>
                      </a:r>
                      <a:endParaRPr sz="600" b="1">
                        <a:solidFill>
                          <a:srgbClr val="434343"/>
                        </a:solidFill>
                        <a:latin typeface="Open Sans"/>
                        <a:ea typeface="Open Sans"/>
                        <a:cs typeface="Open Sans"/>
                        <a:sym typeface="Open Sans"/>
                      </a:endParaRPr>
                    </a:p>
                    <a:p>
                      <a:pPr marL="0" lvl="0" indent="0" algn="l" rtl="0">
                        <a:spcBef>
                          <a:spcPts val="0"/>
                        </a:spcBef>
                        <a:spcAft>
                          <a:spcPts val="0"/>
                        </a:spcAft>
                        <a:buNone/>
                      </a:pPr>
                      <a:endParaRPr sz="500">
                        <a:solidFill>
                          <a:srgbClr val="66B2E1"/>
                        </a:solidFill>
                        <a:latin typeface="Open Sans SemiBold"/>
                        <a:ea typeface="Open Sans SemiBold"/>
                        <a:cs typeface="Open Sans SemiBold"/>
                        <a:sym typeface="Open Sans SemiBold"/>
                      </a:endParaRPr>
                    </a:p>
                  </a:txBody>
                  <a:tcPr marL="0" marR="91425" marT="45700"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graphicFrame>
        <p:nvGraphicFramePr>
          <p:cNvPr id="755" name="Google Shape;755;p65"/>
          <p:cNvGraphicFramePr/>
          <p:nvPr/>
        </p:nvGraphicFramePr>
        <p:xfrm>
          <a:off x="7280743" y="1841435"/>
          <a:ext cx="1788700" cy="480965"/>
        </p:xfrm>
        <a:graphic>
          <a:graphicData uri="http://schemas.openxmlformats.org/drawingml/2006/table">
            <a:tbl>
              <a:tblPr>
                <a:noFill/>
                <a:tableStyleId>{D10F3EFB-F9F8-417C-B3D0-7218658BB41F}</a:tableStyleId>
              </a:tblPr>
              <a:tblGrid>
                <a:gridCol w="351675">
                  <a:extLst>
                    <a:ext uri="{9D8B030D-6E8A-4147-A177-3AD203B41FA5}">
                      <a16:colId xmlns:a16="http://schemas.microsoft.com/office/drawing/2014/main" val="20000"/>
                    </a:ext>
                  </a:extLst>
                </a:gridCol>
                <a:gridCol w="1437025">
                  <a:extLst>
                    <a:ext uri="{9D8B030D-6E8A-4147-A177-3AD203B41FA5}">
                      <a16:colId xmlns:a16="http://schemas.microsoft.com/office/drawing/2014/main" val="20001"/>
                    </a:ext>
                  </a:extLst>
                </a:gridCol>
              </a:tblGrid>
              <a:tr h="100000">
                <a:tc gridSpan="2">
                  <a:txBody>
                    <a:bodyPr/>
                    <a:lstStyle/>
                    <a:p>
                      <a:pPr marL="0" lvl="0" indent="0" algn="l" rtl="0">
                        <a:lnSpc>
                          <a:spcPct val="50000"/>
                        </a:lnSpc>
                        <a:spcBef>
                          <a:spcPts val="0"/>
                        </a:spcBef>
                        <a:spcAft>
                          <a:spcPts val="0"/>
                        </a:spcAft>
                        <a:buNone/>
                      </a:pPr>
                      <a:r>
                        <a:rPr lang="en" sz="600" i="1">
                          <a:solidFill>
                            <a:srgbClr val="434343"/>
                          </a:solidFill>
                          <a:latin typeface="Open Sans"/>
                          <a:ea typeface="Open Sans"/>
                          <a:cs typeface="Open Sans"/>
                          <a:sym typeface="Open Sans"/>
                        </a:rPr>
                        <a:t>Buyer:</a:t>
                      </a:r>
                      <a:endParaRPr sz="500">
                        <a:solidFill>
                          <a:srgbClr val="66B2E1"/>
                        </a:solidFill>
                        <a:latin typeface="Open Sans SemiBold"/>
                        <a:ea typeface="Open Sans SemiBold"/>
                        <a:cs typeface="Open Sans SemiBold"/>
                        <a:sym typeface="Open Sans SemiBold"/>
                      </a:endParaRPr>
                    </a:p>
                  </a:txBody>
                  <a:tcPr marL="91425" marR="0" marT="0" marB="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hMerge="1">
                  <a:txBody>
                    <a:bodyPr/>
                    <a:lstStyle/>
                    <a:p>
                      <a:endParaRPr lang="en-US"/>
                    </a:p>
                  </a:txBody>
                  <a:tcPr/>
                </a:tc>
                <a:extLst>
                  <a:ext uri="{0D108BD9-81ED-4DB2-BD59-A6C34878D82A}">
                    <a16:rowId xmlns:a16="http://schemas.microsoft.com/office/drawing/2014/main" val="10000"/>
                  </a:ext>
                </a:extLst>
              </a:tr>
              <a:tr h="184800">
                <a:tc>
                  <a:txBody>
                    <a:bodyPr/>
                    <a:lstStyle/>
                    <a:p>
                      <a:pPr marL="0" lvl="0" indent="0" algn="l" rtl="0">
                        <a:spcBef>
                          <a:spcPts val="0"/>
                        </a:spcBef>
                        <a:spcAft>
                          <a:spcPts val="0"/>
                        </a:spcAft>
                        <a:buClr>
                          <a:srgbClr val="4285F4"/>
                        </a:buClr>
                        <a:buSzPts val="1100"/>
                        <a:buFont typeface="Arial"/>
                        <a:buNone/>
                      </a:pPr>
                      <a:endParaRPr sz="500">
                        <a:solidFill>
                          <a:srgbClr val="66B2E1"/>
                        </a:solidFill>
                        <a:latin typeface="Open Sans SemiBold"/>
                        <a:ea typeface="Open Sans SemiBold"/>
                        <a:cs typeface="Open Sans SemiBold"/>
                        <a:sym typeface="Open Sans SemiBold"/>
                      </a:endParaRPr>
                    </a:p>
                  </a:txBody>
                  <a:tcPr marL="91425" marR="0" marT="45700"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VCU</a:t>
                      </a:r>
                      <a:r>
                        <a:rPr lang="en" sz="600">
                          <a:solidFill>
                            <a:srgbClr val="434343"/>
                          </a:solidFill>
                          <a:latin typeface="Open Sans"/>
                          <a:ea typeface="Open Sans"/>
                          <a:cs typeface="Open Sans"/>
                          <a:sym typeface="Open Sans"/>
                        </a:rPr>
                        <a:t> </a:t>
                      </a:r>
                      <a:r>
                        <a:rPr lang="en" sz="600" b="1">
                          <a:solidFill>
                            <a:srgbClr val="434343"/>
                          </a:solidFill>
                          <a:latin typeface="Open Sans"/>
                          <a:ea typeface="Open Sans"/>
                          <a:cs typeface="Open Sans"/>
                          <a:sym typeface="Open Sans"/>
                        </a:rPr>
                        <a:t>▾</a:t>
                      </a:r>
                      <a:endParaRPr sz="6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500">
                          <a:solidFill>
                            <a:srgbClr val="434343"/>
                          </a:solidFill>
                          <a:latin typeface="Open Sans Medium"/>
                          <a:ea typeface="Open Sans Medium"/>
                          <a:cs typeface="Open Sans Medium"/>
                          <a:sym typeface="Open Sans Medium"/>
                        </a:rPr>
                        <a:t>By Candex</a:t>
                      </a:r>
                      <a:endParaRPr sz="6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500">
                          <a:solidFill>
                            <a:srgbClr val="66B2E1"/>
                          </a:solidFill>
                          <a:latin typeface="Open Sans SemiBold"/>
                          <a:ea typeface="Open Sans SemiBold"/>
                          <a:cs typeface="Open Sans SemiBold"/>
                          <a:sym typeface="Open Sans SemiBold"/>
                        </a:rPr>
                        <a:t>#US74389010</a:t>
                      </a:r>
                      <a:endParaRPr sz="500">
                        <a:solidFill>
                          <a:srgbClr val="66B2E1"/>
                        </a:solidFill>
                        <a:latin typeface="Open Sans SemiBold"/>
                        <a:ea typeface="Open Sans SemiBold"/>
                        <a:cs typeface="Open Sans SemiBold"/>
                        <a:sym typeface="Open Sans SemiBold"/>
                      </a:endParaRPr>
                    </a:p>
                  </a:txBody>
                  <a:tcPr marL="0" marR="91425" marT="45700"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sp>
        <p:nvSpPr>
          <p:cNvPr id="756" name="Google Shape;756;p65"/>
          <p:cNvSpPr/>
          <p:nvPr/>
        </p:nvSpPr>
        <p:spPr>
          <a:xfrm>
            <a:off x="7376354" y="1509657"/>
            <a:ext cx="190500" cy="190500"/>
          </a:xfrm>
          <a:prstGeom prst="roundRect">
            <a:avLst>
              <a:gd name="adj" fmla="val 17591"/>
            </a:avLst>
          </a:prstGeom>
          <a:solidFill>
            <a:srgbClr val="6AA84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Open Sans SemiBold"/>
                <a:ea typeface="Open Sans SemiBold"/>
                <a:cs typeface="Open Sans SemiBold"/>
                <a:sym typeface="Open Sans SemiBold"/>
              </a:rPr>
              <a:t>✓</a:t>
            </a:r>
            <a:endParaRPr sz="800">
              <a:solidFill>
                <a:srgbClr val="FFFFFF"/>
              </a:solidFill>
              <a:latin typeface="Open Sans SemiBold"/>
              <a:ea typeface="Open Sans SemiBold"/>
              <a:cs typeface="Open Sans SemiBold"/>
              <a:sym typeface="Open Sans SemiBold"/>
            </a:endParaRPr>
          </a:p>
        </p:txBody>
      </p:sp>
      <p:sp>
        <p:nvSpPr>
          <p:cNvPr id="757" name="Google Shape;757;p65"/>
          <p:cNvSpPr/>
          <p:nvPr/>
        </p:nvSpPr>
        <p:spPr>
          <a:xfrm>
            <a:off x="7376354" y="1991816"/>
            <a:ext cx="190500" cy="190500"/>
          </a:xfrm>
          <a:prstGeom prst="roundRect">
            <a:avLst>
              <a:gd name="adj" fmla="val 17591"/>
            </a:avLst>
          </a:prstGeom>
          <a:solidFill>
            <a:srgbClr val="6AA84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Open Sans SemiBold"/>
                <a:ea typeface="Open Sans SemiBold"/>
                <a:cs typeface="Open Sans SemiBold"/>
                <a:sym typeface="Open Sans SemiBold"/>
              </a:rPr>
              <a:t>✓</a:t>
            </a:r>
            <a:endParaRPr sz="800">
              <a:solidFill>
                <a:srgbClr val="FFFFFF"/>
              </a:solidFill>
              <a:latin typeface="Open Sans SemiBold"/>
              <a:ea typeface="Open Sans SemiBold"/>
              <a:cs typeface="Open Sans SemiBold"/>
              <a:sym typeface="Open Sans SemiBold"/>
            </a:endParaRPr>
          </a:p>
        </p:txBody>
      </p:sp>
      <p:sp>
        <p:nvSpPr>
          <p:cNvPr id="758" name="Google Shape;758;p65"/>
          <p:cNvSpPr/>
          <p:nvPr/>
        </p:nvSpPr>
        <p:spPr>
          <a:xfrm>
            <a:off x="7390433" y="540421"/>
            <a:ext cx="73500" cy="77100"/>
          </a:xfrm>
          <a:prstGeom prst="leftArrow">
            <a:avLst>
              <a:gd name="adj1" fmla="val 50000"/>
              <a:gd name="adj2"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5"/>
          <p:cNvSpPr/>
          <p:nvPr/>
        </p:nvSpPr>
        <p:spPr>
          <a:xfrm rot="2700000">
            <a:off x="8943785" y="543368"/>
            <a:ext cx="85277" cy="85277"/>
          </a:xfrm>
          <a:prstGeom prst="ellipse">
            <a:avLst/>
          </a:prstGeom>
          <a:solidFill>
            <a:srgbClr val="43434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rgbClr val="FFFFFF"/>
                </a:solidFill>
                <a:latin typeface="Open Sans"/>
                <a:ea typeface="Open Sans"/>
                <a:cs typeface="Open Sans"/>
                <a:sym typeface="Open Sans"/>
              </a:rPr>
              <a:t>+</a:t>
            </a:r>
            <a:endParaRPr sz="800">
              <a:solidFill>
                <a:srgbClr val="FFFFFF"/>
              </a:solidFill>
              <a:latin typeface="Open Sans"/>
              <a:ea typeface="Open Sans"/>
              <a:cs typeface="Open Sans"/>
              <a:sym typeface="Open Sans"/>
            </a:endParaRPr>
          </a:p>
        </p:txBody>
      </p:sp>
      <p:pic>
        <p:nvPicPr>
          <p:cNvPr id="760" name="Google Shape;760;p65"/>
          <p:cNvPicPr preferRelativeResize="0"/>
          <p:nvPr/>
        </p:nvPicPr>
        <p:blipFill rotWithShape="1">
          <a:blip r:embed="rId13">
            <a:alphaModFix/>
          </a:blip>
          <a:srcRect t="22310" b="22315"/>
          <a:stretch/>
        </p:blipFill>
        <p:spPr>
          <a:xfrm>
            <a:off x="7380158" y="4080643"/>
            <a:ext cx="162000" cy="108000"/>
          </a:xfrm>
          <a:prstGeom prst="rect">
            <a:avLst/>
          </a:prstGeom>
          <a:noFill/>
          <a:ln w="9525" cap="flat" cmpd="sng">
            <a:solidFill>
              <a:srgbClr val="B3C1D6"/>
            </a:solidFill>
            <a:prstDash val="solid"/>
            <a:round/>
            <a:headEnd type="none" w="sm" len="sm"/>
            <a:tailEnd type="none" w="sm" len="sm"/>
          </a:ln>
        </p:spPr>
      </p:pic>
      <p:pic>
        <p:nvPicPr>
          <p:cNvPr id="761" name="Google Shape;761;p65"/>
          <p:cNvPicPr preferRelativeResize="0"/>
          <p:nvPr/>
        </p:nvPicPr>
        <p:blipFill rotWithShape="1">
          <a:blip r:embed="rId13">
            <a:alphaModFix/>
          </a:blip>
          <a:srcRect t="22310" b="22315"/>
          <a:stretch/>
        </p:blipFill>
        <p:spPr>
          <a:xfrm>
            <a:off x="7380158" y="4292215"/>
            <a:ext cx="162000" cy="108000"/>
          </a:xfrm>
          <a:prstGeom prst="rect">
            <a:avLst/>
          </a:prstGeom>
          <a:noFill/>
          <a:ln w="9525" cap="flat" cmpd="sng">
            <a:solidFill>
              <a:srgbClr val="B3C1D6"/>
            </a:solidFill>
            <a:prstDash val="solid"/>
            <a:round/>
            <a:headEnd type="none" w="sm" len="sm"/>
            <a:tailEnd type="none" w="sm" len="sm"/>
          </a:ln>
        </p:spPr>
      </p:pic>
      <p:pic>
        <p:nvPicPr>
          <p:cNvPr id="762" name="Google Shape;762;p65"/>
          <p:cNvPicPr preferRelativeResize="0"/>
          <p:nvPr/>
        </p:nvPicPr>
        <p:blipFill rotWithShape="1">
          <a:blip r:embed="rId13">
            <a:alphaModFix/>
          </a:blip>
          <a:srcRect t="22310" b="22315"/>
          <a:stretch/>
        </p:blipFill>
        <p:spPr>
          <a:xfrm>
            <a:off x="7380158" y="4509456"/>
            <a:ext cx="162000" cy="108000"/>
          </a:xfrm>
          <a:prstGeom prst="rect">
            <a:avLst/>
          </a:prstGeom>
          <a:noFill/>
          <a:ln w="9525" cap="flat" cmpd="sng">
            <a:solidFill>
              <a:srgbClr val="B3C1D6"/>
            </a:solidFill>
            <a:prstDash val="solid"/>
            <a:round/>
            <a:headEnd type="none" w="sm" len="sm"/>
            <a:tailEnd type="none" w="sm" len="sm"/>
          </a:ln>
        </p:spPr>
      </p:pic>
      <p:grpSp>
        <p:nvGrpSpPr>
          <p:cNvPr id="763" name="Google Shape;763;p65"/>
          <p:cNvGrpSpPr/>
          <p:nvPr/>
        </p:nvGrpSpPr>
        <p:grpSpPr>
          <a:xfrm>
            <a:off x="3965577" y="1412592"/>
            <a:ext cx="3199200" cy="170100"/>
            <a:chOff x="3965577" y="1564992"/>
            <a:chExt cx="3199200" cy="170100"/>
          </a:xfrm>
        </p:grpSpPr>
        <p:cxnSp>
          <p:nvCxnSpPr>
            <p:cNvPr id="764" name="Google Shape;764;p65"/>
            <p:cNvCxnSpPr/>
            <p:nvPr/>
          </p:nvCxnSpPr>
          <p:spPr>
            <a:xfrm>
              <a:off x="3965577" y="1650042"/>
              <a:ext cx="3199200" cy="0"/>
            </a:xfrm>
            <a:prstGeom prst="straightConnector1">
              <a:avLst/>
            </a:prstGeom>
            <a:noFill/>
            <a:ln w="9525" cap="flat" cmpd="sng">
              <a:solidFill>
                <a:srgbClr val="D9D9D9"/>
              </a:solidFill>
              <a:prstDash val="solid"/>
              <a:round/>
              <a:headEnd type="none" w="med" len="med"/>
              <a:tailEnd type="none" w="med" len="med"/>
            </a:ln>
          </p:spPr>
        </p:cxnSp>
        <p:sp>
          <p:nvSpPr>
            <p:cNvPr id="765" name="Google Shape;765;p65"/>
            <p:cNvSpPr/>
            <p:nvPr/>
          </p:nvSpPr>
          <p:spPr>
            <a:xfrm>
              <a:off x="5294452" y="1564992"/>
              <a:ext cx="541200" cy="170100"/>
            </a:xfrm>
            <a:prstGeom prst="roundRect">
              <a:avLst>
                <a:gd name="adj" fmla="val 17395"/>
              </a:avLst>
            </a:prstGeom>
            <a:solidFill>
              <a:srgbClr val="F7F8F9"/>
            </a:solidFill>
            <a:ln>
              <a:noFill/>
            </a:ln>
          </p:spPr>
          <p:txBody>
            <a:bodyPr spcFirstLastPara="1" wrap="square" lIns="45700" tIns="91425" rIns="45700" bIns="91425" anchor="ctr" anchorCtr="0">
              <a:noAutofit/>
            </a:bodyPr>
            <a:lstStyle/>
            <a:p>
              <a:pPr marL="0" lvl="0" indent="0" algn="ctr" rtl="0">
                <a:spcBef>
                  <a:spcPts val="0"/>
                </a:spcBef>
                <a:spcAft>
                  <a:spcPts val="0"/>
                </a:spcAft>
                <a:buNone/>
              </a:pPr>
              <a:r>
                <a:rPr lang="en" sz="550" b="1">
                  <a:solidFill>
                    <a:srgbClr val="434343"/>
                  </a:solidFill>
                  <a:latin typeface="Open Sans"/>
                  <a:ea typeface="Open Sans"/>
                  <a:cs typeface="Open Sans"/>
                  <a:sym typeface="Open Sans"/>
                </a:rPr>
                <a:t>April 3, 2024</a:t>
              </a:r>
              <a:endParaRPr sz="550" b="1">
                <a:solidFill>
                  <a:srgbClr val="434343"/>
                </a:solidFill>
                <a:latin typeface="Open Sans"/>
                <a:ea typeface="Open Sans"/>
                <a:cs typeface="Open Sans"/>
                <a:sym typeface="Open Sans"/>
              </a:endParaRPr>
            </a:p>
          </p:txBody>
        </p:sp>
      </p:grpSp>
      <p:graphicFrame>
        <p:nvGraphicFramePr>
          <p:cNvPr id="766" name="Google Shape;766;p65"/>
          <p:cNvGraphicFramePr/>
          <p:nvPr/>
        </p:nvGraphicFramePr>
        <p:xfrm>
          <a:off x="381008" y="624081"/>
          <a:ext cx="1853425" cy="3423870"/>
        </p:xfrm>
        <a:graphic>
          <a:graphicData uri="http://schemas.openxmlformats.org/drawingml/2006/table">
            <a:tbl>
              <a:tblPr>
                <a:noFill/>
                <a:tableStyleId>{D10F3EFB-F9F8-417C-B3D0-7218658BB41F}</a:tableStyleId>
              </a:tblPr>
              <a:tblGrid>
                <a:gridCol w="1853425">
                  <a:extLst>
                    <a:ext uri="{9D8B030D-6E8A-4147-A177-3AD203B41FA5}">
                      <a16:colId xmlns:a16="http://schemas.microsoft.com/office/drawing/2014/main" val="20000"/>
                    </a:ext>
                  </a:extLst>
                </a:gridCol>
              </a:tblGrid>
              <a:tr h="449275">
                <a:tc>
                  <a:txBody>
                    <a:bodyPr/>
                    <a:lstStyle/>
                    <a:p>
                      <a:pPr marL="0" lvl="0" indent="0" algn="l" rtl="0">
                        <a:spcBef>
                          <a:spcPts val="0"/>
                        </a:spcBef>
                        <a:spcAft>
                          <a:spcPts val="0"/>
                        </a:spcAft>
                        <a:buNone/>
                      </a:pPr>
                      <a:r>
                        <a:rPr lang="en" sz="2600">
                          <a:solidFill>
                            <a:schemeClr val="lt1"/>
                          </a:solidFill>
                          <a:latin typeface="Roboto"/>
                          <a:ea typeface="Roboto"/>
                          <a:cs typeface="Roboto"/>
                          <a:sym typeface="Roboto"/>
                        </a:rPr>
                        <a:t>Requisition Status Updates</a:t>
                      </a:r>
                      <a:endParaRPr sz="2600">
                        <a:solidFill>
                          <a:schemeClr val="lt1"/>
                        </a:solidFill>
                        <a:latin typeface="Roboto"/>
                        <a:ea typeface="Roboto"/>
                        <a:cs typeface="Roboto"/>
                        <a:sym typeface="Roboto"/>
                      </a:endParaRPr>
                    </a:p>
                  </a:txBody>
                  <a:tcPr marL="0" marR="0" marT="9142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solidFill>
                      <a:prstDash val="solid"/>
                      <a:round/>
                      <a:headEnd type="none" w="sm" len="sm"/>
                      <a:tailEnd type="none" w="sm" len="sm"/>
                    </a:lnB>
                  </a:tcPr>
                </a:tc>
                <a:extLst>
                  <a:ext uri="{0D108BD9-81ED-4DB2-BD59-A6C34878D82A}">
                    <a16:rowId xmlns:a16="http://schemas.microsoft.com/office/drawing/2014/main" val="10000"/>
                  </a:ext>
                </a:extLst>
              </a:tr>
              <a:tr h="449275">
                <a:tc>
                  <a:txBody>
                    <a:bodyPr/>
                    <a:lstStyle/>
                    <a:p>
                      <a:pPr marL="171450" marR="0" lvl="0" indent="-120650" algn="l" rtl="0">
                        <a:lnSpc>
                          <a:spcPct val="100000"/>
                        </a:lnSpc>
                        <a:spcBef>
                          <a:spcPts val="0"/>
                        </a:spcBef>
                        <a:spcAft>
                          <a:spcPts val="0"/>
                        </a:spcAft>
                        <a:buClr>
                          <a:srgbClr val="66B2E1"/>
                        </a:buClr>
                        <a:buSzPts val="1000"/>
                        <a:buFont typeface="Roboto"/>
                        <a:buChar char="⇢"/>
                      </a:pPr>
                      <a:r>
                        <a:rPr lang="en" sz="1000">
                          <a:solidFill>
                            <a:srgbClr val="FFFFFF"/>
                          </a:solidFill>
                          <a:latin typeface="Roboto"/>
                          <a:ea typeface="Roboto"/>
                          <a:cs typeface="Roboto"/>
                          <a:sym typeface="Roboto"/>
                        </a:rPr>
                        <a:t>A wall of history compiles on each order and important notifications are sent to Buyers’ and Payees’ emails.  </a:t>
                      </a:r>
                      <a:endParaRPr sz="1000">
                        <a:solidFill>
                          <a:srgbClr val="FFFFFF"/>
                        </a:solidFill>
                        <a:latin typeface="Roboto"/>
                        <a:ea typeface="Roboto"/>
                        <a:cs typeface="Roboto"/>
                        <a:sym typeface="Roboto"/>
                      </a:endParaRPr>
                    </a:p>
                    <a:p>
                      <a:pPr marL="171450" marR="0" lvl="0" indent="-120650" algn="l" rtl="0">
                        <a:lnSpc>
                          <a:spcPct val="100000"/>
                        </a:lnSpc>
                        <a:spcBef>
                          <a:spcPts val="1000"/>
                        </a:spcBef>
                        <a:spcAft>
                          <a:spcPts val="0"/>
                        </a:spcAft>
                        <a:buClr>
                          <a:srgbClr val="66B2E1"/>
                        </a:buClr>
                        <a:buSzPts val="1000"/>
                        <a:buFont typeface="Roboto"/>
                        <a:buChar char="⇢"/>
                      </a:pPr>
                      <a:r>
                        <a:rPr lang="en" sz="1000">
                          <a:solidFill>
                            <a:srgbClr val="FFFFFF"/>
                          </a:solidFill>
                          <a:latin typeface="Roboto"/>
                          <a:ea typeface="Roboto"/>
                          <a:cs typeface="Roboto"/>
                          <a:sym typeface="Roboto"/>
                        </a:rPr>
                        <a:t>Candex reminds vigorously for the required actions of the Payees</a:t>
                      </a:r>
                      <a:endParaRPr sz="1000">
                        <a:solidFill>
                          <a:srgbClr val="FFFFFF"/>
                        </a:solidFill>
                        <a:latin typeface="Roboto"/>
                        <a:ea typeface="Roboto"/>
                        <a:cs typeface="Roboto"/>
                        <a:sym typeface="Roboto"/>
                      </a:endParaRPr>
                    </a:p>
                    <a:p>
                      <a:pPr marL="171450" marR="0" lvl="0" indent="-120650" algn="l" rtl="0">
                        <a:lnSpc>
                          <a:spcPct val="100000"/>
                        </a:lnSpc>
                        <a:spcBef>
                          <a:spcPts val="1000"/>
                        </a:spcBef>
                        <a:spcAft>
                          <a:spcPts val="1000"/>
                        </a:spcAft>
                        <a:buClr>
                          <a:srgbClr val="66B2E1"/>
                        </a:buClr>
                        <a:buSzPts val="1000"/>
                        <a:buFont typeface="Roboto"/>
                        <a:buChar char="⇢"/>
                      </a:pPr>
                      <a:r>
                        <a:rPr lang="en" sz="1000">
                          <a:solidFill>
                            <a:srgbClr val="FFFFFF"/>
                          </a:solidFill>
                          <a:latin typeface="Roboto"/>
                          <a:ea typeface="Roboto"/>
                          <a:cs typeface="Roboto"/>
                          <a:sym typeface="Roboto"/>
                        </a:rPr>
                        <a:t>Candex proactively notifies Buyers if order acceptance has not occurred in 10 days</a:t>
                      </a:r>
                      <a:endParaRPr sz="1000">
                        <a:solidFill>
                          <a:srgbClr val="FFFFFF"/>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67" name="Google Shape;767;p65"/>
          <p:cNvSpPr txBox="1"/>
          <p:nvPr/>
        </p:nvSpPr>
        <p:spPr>
          <a:xfrm>
            <a:off x="8700950" y="4749900"/>
            <a:ext cx="371100" cy="393600"/>
          </a:xfrm>
          <a:prstGeom prst="rect">
            <a:avLst/>
          </a:prstGeom>
          <a:solidFill>
            <a:srgbClr val="444B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000">
                <a:solidFill>
                  <a:srgbClr val="FFFFFF"/>
                </a:solidFill>
                <a:latin typeface="Roboto"/>
                <a:ea typeface="Roboto"/>
                <a:cs typeface="Roboto"/>
                <a:sym typeface="Roboto"/>
              </a:rPr>
              <a:t>10</a:t>
            </a:fld>
            <a:endParaRPr sz="1000">
              <a:solidFill>
                <a:srgbClr val="FFFFFF"/>
              </a:solidFill>
              <a:latin typeface="Roboto"/>
              <a:ea typeface="Roboto"/>
              <a:cs typeface="Roboto"/>
              <a:sym typeface="Roboto"/>
            </a:endParaRPr>
          </a:p>
        </p:txBody>
      </p:sp>
      <p:grpSp>
        <p:nvGrpSpPr>
          <p:cNvPr id="768" name="Google Shape;768;p65"/>
          <p:cNvGrpSpPr/>
          <p:nvPr/>
        </p:nvGrpSpPr>
        <p:grpSpPr>
          <a:xfrm>
            <a:off x="3965577" y="2892192"/>
            <a:ext cx="3199200" cy="170100"/>
            <a:chOff x="3965577" y="1564992"/>
            <a:chExt cx="3199200" cy="170100"/>
          </a:xfrm>
        </p:grpSpPr>
        <p:cxnSp>
          <p:nvCxnSpPr>
            <p:cNvPr id="769" name="Google Shape;769;p65"/>
            <p:cNvCxnSpPr/>
            <p:nvPr/>
          </p:nvCxnSpPr>
          <p:spPr>
            <a:xfrm>
              <a:off x="3965577" y="1650042"/>
              <a:ext cx="3199200" cy="0"/>
            </a:xfrm>
            <a:prstGeom prst="straightConnector1">
              <a:avLst/>
            </a:prstGeom>
            <a:noFill/>
            <a:ln w="9525" cap="flat" cmpd="sng">
              <a:solidFill>
                <a:srgbClr val="D9D9D9"/>
              </a:solidFill>
              <a:prstDash val="solid"/>
              <a:round/>
              <a:headEnd type="none" w="med" len="med"/>
              <a:tailEnd type="none" w="med" len="med"/>
            </a:ln>
          </p:spPr>
        </p:cxnSp>
        <p:sp>
          <p:nvSpPr>
            <p:cNvPr id="770" name="Google Shape;770;p65"/>
            <p:cNvSpPr/>
            <p:nvPr/>
          </p:nvSpPr>
          <p:spPr>
            <a:xfrm>
              <a:off x="5294452" y="1564992"/>
              <a:ext cx="541200" cy="170100"/>
            </a:xfrm>
            <a:prstGeom prst="roundRect">
              <a:avLst>
                <a:gd name="adj" fmla="val 17395"/>
              </a:avLst>
            </a:prstGeom>
            <a:solidFill>
              <a:srgbClr val="F7F8F9"/>
            </a:solidFill>
            <a:ln>
              <a:noFill/>
            </a:ln>
          </p:spPr>
          <p:txBody>
            <a:bodyPr spcFirstLastPara="1" wrap="square" lIns="45700" tIns="91425" rIns="45700" bIns="91425" anchor="ctr" anchorCtr="0">
              <a:noAutofit/>
            </a:bodyPr>
            <a:lstStyle/>
            <a:p>
              <a:pPr marL="0" lvl="0" indent="0" algn="ctr" rtl="0">
                <a:spcBef>
                  <a:spcPts val="0"/>
                </a:spcBef>
                <a:spcAft>
                  <a:spcPts val="0"/>
                </a:spcAft>
                <a:buNone/>
              </a:pPr>
              <a:r>
                <a:rPr lang="en" sz="550" b="1">
                  <a:solidFill>
                    <a:srgbClr val="434343"/>
                  </a:solidFill>
                  <a:latin typeface="Open Sans"/>
                  <a:ea typeface="Open Sans"/>
                  <a:cs typeface="Open Sans"/>
                  <a:sym typeface="Open Sans"/>
                </a:rPr>
                <a:t>April 5, 2024</a:t>
              </a:r>
              <a:endParaRPr sz="550" b="1">
                <a:solidFill>
                  <a:srgbClr val="434343"/>
                </a:solidFill>
                <a:latin typeface="Open Sans"/>
                <a:ea typeface="Open Sans"/>
                <a:cs typeface="Open Sans"/>
                <a:sym typeface="Open Sans"/>
              </a:endParaRPr>
            </a:p>
          </p:txBody>
        </p:sp>
      </p:grpSp>
      <p:grpSp>
        <p:nvGrpSpPr>
          <p:cNvPr id="771" name="Google Shape;771;p65"/>
          <p:cNvGrpSpPr/>
          <p:nvPr/>
        </p:nvGrpSpPr>
        <p:grpSpPr>
          <a:xfrm>
            <a:off x="3965577" y="3944879"/>
            <a:ext cx="3199200" cy="170100"/>
            <a:chOff x="3965577" y="1564992"/>
            <a:chExt cx="3199200" cy="170100"/>
          </a:xfrm>
        </p:grpSpPr>
        <p:cxnSp>
          <p:nvCxnSpPr>
            <p:cNvPr id="772" name="Google Shape;772;p65"/>
            <p:cNvCxnSpPr/>
            <p:nvPr/>
          </p:nvCxnSpPr>
          <p:spPr>
            <a:xfrm>
              <a:off x="3965577" y="1650042"/>
              <a:ext cx="3199200" cy="0"/>
            </a:xfrm>
            <a:prstGeom prst="straightConnector1">
              <a:avLst/>
            </a:prstGeom>
            <a:noFill/>
            <a:ln w="9525" cap="flat" cmpd="sng">
              <a:solidFill>
                <a:srgbClr val="D9D9D9"/>
              </a:solidFill>
              <a:prstDash val="solid"/>
              <a:round/>
              <a:headEnd type="none" w="med" len="med"/>
              <a:tailEnd type="none" w="med" len="med"/>
            </a:ln>
          </p:spPr>
        </p:cxnSp>
        <p:sp>
          <p:nvSpPr>
            <p:cNvPr id="773" name="Google Shape;773;p65"/>
            <p:cNvSpPr/>
            <p:nvPr/>
          </p:nvSpPr>
          <p:spPr>
            <a:xfrm>
              <a:off x="5294452" y="1564992"/>
              <a:ext cx="541200" cy="170100"/>
            </a:xfrm>
            <a:prstGeom prst="roundRect">
              <a:avLst>
                <a:gd name="adj" fmla="val 17395"/>
              </a:avLst>
            </a:prstGeom>
            <a:solidFill>
              <a:srgbClr val="F7F8F9"/>
            </a:solidFill>
            <a:ln>
              <a:noFill/>
            </a:ln>
          </p:spPr>
          <p:txBody>
            <a:bodyPr spcFirstLastPara="1" wrap="square" lIns="45700" tIns="91425" rIns="45700" bIns="91425" anchor="ctr" anchorCtr="0">
              <a:noAutofit/>
            </a:bodyPr>
            <a:lstStyle/>
            <a:p>
              <a:pPr marL="0" lvl="0" indent="0" algn="ctr" rtl="0">
                <a:spcBef>
                  <a:spcPts val="0"/>
                </a:spcBef>
                <a:spcAft>
                  <a:spcPts val="0"/>
                </a:spcAft>
                <a:buNone/>
              </a:pPr>
              <a:r>
                <a:rPr lang="en" sz="550" b="1">
                  <a:solidFill>
                    <a:srgbClr val="434343"/>
                  </a:solidFill>
                  <a:latin typeface="Open Sans"/>
                  <a:ea typeface="Open Sans"/>
                  <a:cs typeface="Open Sans"/>
                  <a:sym typeface="Open Sans"/>
                </a:rPr>
                <a:t>July 9, 2024</a:t>
              </a:r>
              <a:endParaRPr sz="550" b="1">
                <a:solidFill>
                  <a:srgbClr val="434343"/>
                </a:solidFill>
                <a:latin typeface="Open Sans"/>
                <a:ea typeface="Open Sans"/>
                <a:cs typeface="Open Sans"/>
                <a:sym typeface="Open Sans"/>
              </a:endParaRPr>
            </a:p>
          </p:txBody>
        </p:sp>
      </p:grpSp>
      <p:sp>
        <p:nvSpPr>
          <p:cNvPr id="774" name="Google Shape;774;p65"/>
          <p:cNvSpPr/>
          <p:nvPr/>
        </p:nvSpPr>
        <p:spPr>
          <a:xfrm>
            <a:off x="4354175" y="3563871"/>
            <a:ext cx="2423100" cy="381000"/>
          </a:xfrm>
          <a:prstGeom prst="wedgeRectCallout">
            <a:avLst>
              <a:gd name="adj1" fmla="val -51060"/>
              <a:gd name="adj2" fmla="val -25368"/>
            </a:avLst>
          </a:prstGeom>
          <a:solidFill>
            <a:srgbClr val="FFFFFF"/>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Re: </a:t>
            </a:r>
            <a:r>
              <a:rPr lang="en" sz="600" b="1">
                <a:solidFill>
                  <a:srgbClr val="66B2E1"/>
                </a:solidFill>
                <a:latin typeface="Open Sans"/>
                <a:ea typeface="Open Sans"/>
                <a:cs typeface="Open Sans"/>
                <a:sym typeface="Open Sans"/>
              </a:rPr>
              <a:t>Payment</a:t>
            </a:r>
            <a:endParaRPr sz="600">
              <a:solidFill>
                <a:srgbClr val="66B2E1"/>
              </a:solidFill>
              <a:latin typeface="Open Sans"/>
              <a:ea typeface="Open Sans"/>
              <a:cs typeface="Open Sans"/>
              <a:sym typeface="Open Sans"/>
            </a:endParaRPr>
          </a:p>
          <a:p>
            <a:pPr marL="0" lvl="0" indent="0" algn="l" rtl="0">
              <a:spcBef>
                <a:spcPts val="200"/>
              </a:spcBef>
              <a:spcAft>
                <a:spcPts val="200"/>
              </a:spcAft>
              <a:buNone/>
            </a:pPr>
            <a:r>
              <a:rPr lang="en" sz="600">
                <a:solidFill>
                  <a:srgbClr val="434343"/>
                </a:solidFill>
                <a:latin typeface="Open Sans"/>
                <a:ea typeface="Open Sans"/>
                <a:cs typeface="Open Sans"/>
                <a:sym typeface="Open Sans"/>
              </a:rPr>
              <a:t>VCU has paid Candex and the funds will be transferred to Zack Miller within 3 business days. </a:t>
            </a:r>
            <a:endParaRPr sz="600">
              <a:solidFill>
                <a:srgbClr val="434343"/>
              </a:solidFill>
              <a:latin typeface="Open Sans"/>
              <a:ea typeface="Open Sans"/>
              <a:cs typeface="Open Sans"/>
              <a:sym typeface="Open Sans"/>
            </a:endParaRPr>
          </a:p>
        </p:txBody>
      </p:sp>
      <p:sp>
        <p:nvSpPr>
          <p:cNvPr id="775" name="Google Shape;775;p65"/>
          <p:cNvSpPr/>
          <p:nvPr/>
        </p:nvSpPr>
        <p:spPr>
          <a:xfrm>
            <a:off x="6777175" y="3571371"/>
            <a:ext cx="394500" cy="170100"/>
          </a:xfrm>
          <a:prstGeom prst="roundRect">
            <a:avLst>
              <a:gd name="adj" fmla="val 0"/>
            </a:avLst>
          </a:prstGeom>
          <a:noFill/>
          <a:ln>
            <a:noFill/>
          </a:ln>
        </p:spPr>
        <p:txBody>
          <a:bodyPr spcFirstLastPara="1" wrap="square" lIns="45700" tIns="0" rIns="0" bIns="0" anchor="t"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11:23 AM</a:t>
            </a:r>
            <a:endParaRPr sz="550">
              <a:solidFill>
                <a:srgbClr val="434343"/>
              </a:solidFill>
              <a:latin typeface="Open Sans"/>
              <a:ea typeface="Open Sans"/>
              <a:cs typeface="Open Sans"/>
              <a:sym typeface="Open Sans"/>
            </a:endParaRPr>
          </a:p>
        </p:txBody>
      </p:sp>
      <p:sp>
        <p:nvSpPr>
          <p:cNvPr id="776" name="Google Shape;776;p65"/>
          <p:cNvSpPr/>
          <p:nvPr/>
        </p:nvSpPr>
        <p:spPr>
          <a:xfrm>
            <a:off x="4043507" y="3571382"/>
            <a:ext cx="194700" cy="194700"/>
          </a:xfrm>
          <a:prstGeom prst="ellipse">
            <a:avLst/>
          </a:prstGeom>
          <a:solidFill>
            <a:srgbClr val="FFFFFF"/>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Lato"/>
                <a:ea typeface="Lato"/>
                <a:cs typeface="Lato"/>
                <a:sym typeface="Lato"/>
              </a:rPr>
              <a:t>C</a:t>
            </a:r>
            <a:endParaRPr sz="1000">
              <a:latin typeface="Lato"/>
              <a:ea typeface="Lato"/>
              <a:cs typeface="Lato"/>
              <a:sym typeface="Lato"/>
            </a:endParaRPr>
          </a:p>
        </p:txBody>
      </p:sp>
      <p:grpSp>
        <p:nvGrpSpPr>
          <p:cNvPr id="777" name="Google Shape;777;p65"/>
          <p:cNvGrpSpPr/>
          <p:nvPr/>
        </p:nvGrpSpPr>
        <p:grpSpPr>
          <a:xfrm>
            <a:off x="284750" y="-10075"/>
            <a:ext cx="664500" cy="535175"/>
            <a:chOff x="284750" y="-10075"/>
            <a:chExt cx="664500" cy="535175"/>
          </a:xfrm>
        </p:grpSpPr>
        <p:sp>
          <p:nvSpPr>
            <p:cNvPr id="778" name="Google Shape;778;p65"/>
            <p:cNvSpPr/>
            <p:nvPr/>
          </p:nvSpPr>
          <p:spPr>
            <a:xfrm>
              <a:off x="284750" y="-10075"/>
              <a:ext cx="664500" cy="535175"/>
            </a:xfrm>
            <a:prstGeom prst="flowChartOffpageConnector">
              <a:avLst/>
            </a:prstGeom>
            <a:solidFill>
              <a:srgbClr val="FF9900"/>
            </a:solid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a:solidFill>
                    <a:srgbClr val="FFFFFF"/>
                  </a:solidFill>
                  <a:latin typeface="Roboto"/>
                  <a:ea typeface="Roboto"/>
                  <a:cs typeface="Roboto"/>
                  <a:sym typeface="Roboto"/>
                </a:rPr>
                <a:t>PAYEE</a:t>
              </a:r>
              <a:endParaRPr sz="800" b="1" i="0" u="none" strike="noStrike" cap="none">
                <a:solidFill>
                  <a:srgbClr val="FFFFFF"/>
                </a:solidFill>
                <a:latin typeface="Roboto"/>
                <a:ea typeface="Roboto"/>
                <a:cs typeface="Roboto"/>
                <a:sym typeface="Roboto"/>
              </a:endParaRPr>
            </a:p>
          </p:txBody>
        </p:sp>
        <p:pic>
          <p:nvPicPr>
            <p:cNvPr id="779" name="Google Shape;779;p65"/>
            <p:cNvPicPr preferRelativeResize="0"/>
            <p:nvPr/>
          </p:nvPicPr>
          <p:blipFill>
            <a:blip r:embed="rId14">
              <a:alphaModFix/>
            </a:blip>
            <a:stretch>
              <a:fillRect/>
            </a:stretch>
          </p:blipFill>
          <p:spPr>
            <a:xfrm>
              <a:off x="519704" y="47221"/>
              <a:ext cx="194625" cy="194625"/>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grpSp>
        <p:nvGrpSpPr>
          <p:cNvPr id="784" name="Google Shape;784;p66"/>
          <p:cNvGrpSpPr/>
          <p:nvPr/>
        </p:nvGrpSpPr>
        <p:grpSpPr>
          <a:xfrm>
            <a:off x="2457785" y="67025"/>
            <a:ext cx="6609260" cy="5076400"/>
            <a:chOff x="2729325" y="0"/>
            <a:chExt cx="6228687" cy="5076400"/>
          </a:xfrm>
        </p:grpSpPr>
        <p:grpSp>
          <p:nvGrpSpPr>
            <p:cNvPr id="785" name="Google Shape;785;p66"/>
            <p:cNvGrpSpPr/>
            <p:nvPr/>
          </p:nvGrpSpPr>
          <p:grpSpPr>
            <a:xfrm>
              <a:off x="2729325" y="0"/>
              <a:ext cx="6228687" cy="5076400"/>
              <a:chOff x="2729325" y="63675"/>
              <a:chExt cx="6228687" cy="5076400"/>
            </a:xfrm>
          </p:grpSpPr>
          <p:sp>
            <p:nvSpPr>
              <p:cNvPr id="786" name="Google Shape;786;p66"/>
              <p:cNvSpPr/>
              <p:nvPr/>
            </p:nvSpPr>
            <p:spPr>
              <a:xfrm>
                <a:off x="2735112" y="63775"/>
                <a:ext cx="6222900" cy="5076300"/>
              </a:xfrm>
              <a:prstGeom prst="roundRect">
                <a:avLst>
                  <a:gd name="adj" fmla="val 833"/>
                </a:avLst>
              </a:prstGeom>
              <a:solidFill>
                <a:srgbClr val="FFFFFF"/>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6"/>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6"/>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6"/>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6"/>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791;p66"/>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66"/>
          <p:cNvSpPr/>
          <p:nvPr/>
        </p:nvSpPr>
        <p:spPr>
          <a:xfrm>
            <a:off x="2467725" y="613100"/>
            <a:ext cx="1433100" cy="4205400"/>
          </a:xfrm>
          <a:prstGeom prst="rect">
            <a:avLst/>
          </a:prstGeom>
          <a:solidFill>
            <a:srgbClr val="222856"/>
          </a:solidFill>
          <a:ln w="9525" cap="flat" cmpd="sng">
            <a:solidFill>
              <a:srgbClr val="22285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B3C1D6"/>
              </a:solidFill>
              <a:latin typeface="Open Sans SemiBold"/>
              <a:ea typeface="Open Sans SemiBold"/>
              <a:cs typeface="Open Sans SemiBold"/>
              <a:sym typeface="Open Sans SemiBold"/>
            </a:endParaRPr>
          </a:p>
          <a:p>
            <a:pPr marL="57150" lvl="0" indent="0" algn="l" rtl="0">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300"/>
              </a:spcAft>
              <a:buNone/>
            </a:pPr>
            <a:endParaRPr sz="600">
              <a:solidFill>
                <a:srgbClr val="B3C1D6"/>
              </a:solidFill>
              <a:latin typeface="Open Sans"/>
              <a:ea typeface="Open Sans"/>
              <a:cs typeface="Open Sans"/>
              <a:sym typeface="Open Sans"/>
            </a:endParaRPr>
          </a:p>
        </p:txBody>
      </p:sp>
      <p:sp>
        <p:nvSpPr>
          <p:cNvPr id="793" name="Google Shape;793;p66"/>
          <p:cNvSpPr txBox="1"/>
          <p:nvPr/>
        </p:nvSpPr>
        <p:spPr>
          <a:xfrm>
            <a:off x="2470200" y="1590595"/>
            <a:ext cx="1433100" cy="1472700"/>
          </a:xfrm>
          <a:prstGeom prst="rect">
            <a:avLst/>
          </a:prstGeom>
          <a:noFill/>
          <a:ln>
            <a:noFill/>
          </a:ln>
        </p:spPr>
        <p:txBody>
          <a:bodyPr spcFirstLastPara="1" wrap="square" lIns="91425" tIns="137150" rIns="0" bIns="91425" anchor="t" anchorCtr="0">
            <a:noAutofit/>
          </a:bodyPr>
          <a:lstStyle/>
          <a:p>
            <a:pPr marL="0" lvl="0" indent="0" algn="l" rtl="0">
              <a:lnSpc>
                <a:spcPct val="115000"/>
              </a:lnSpc>
              <a:spcBef>
                <a:spcPts val="1500"/>
              </a:spcBef>
              <a:spcAft>
                <a:spcPts val="0"/>
              </a:spcAft>
              <a:buNone/>
            </a:pPr>
            <a:r>
              <a:rPr lang="en" sz="600">
                <a:solidFill>
                  <a:srgbClr val="B3C1D6"/>
                </a:solidFill>
                <a:latin typeface="Open Sans SemiBold"/>
                <a:ea typeface="Open Sans SemiBold"/>
                <a:cs typeface="Open Sans SemiBold"/>
                <a:sym typeface="Open Sans SemiBold"/>
              </a:rPr>
              <a:t>PERSONAL SETTINGS</a:t>
            </a:r>
            <a:br>
              <a:rPr lang="en" sz="600">
                <a:solidFill>
                  <a:srgbClr val="B3C1D6"/>
                </a:solidFill>
                <a:latin typeface="Open Sans SemiBold"/>
                <a:ea typeface="Open Sans SemiBold"/>
                <a:cs typeface="Open Sans SemiBold"/>
                <a:sym typeface="Open Sans SemiBold"/>
              </a:rPr>
            </a:br>
            <a:r>
              <a:rPr lang="en" sz="600">
                <a:solidFill>
                  <a:srgbClr val="B3C1D6"/>
                </a:solidFill>
                <a:latin typeface="Open Sans SemiBold"/>
                <a:ea typeface="Open Sans SemiBold"/>
                <a:cs typeface="Open Sans SemiBold"/>
                <a:sym typeface="Open Sans SemiBold"/>
              </a:rPr>
              <a:t>   </a:t>
            </a:r>
            <a:r>
              <a:rPr lang="en" sz="600">
                <a:solidFill>
                  <a:srgbClr val="B3C1D6"/>
                </a:solidFill>
                <a:latin typeface="Open Sans"/>
                <a:ea typeface="Open Sans"/>
                <a:cs typeface="Open Sans"/>
                <a:sym typeface="Open Sans"/>
              </a:rPr>
              <a:t>Preferences </a:t>
            </a:r>
            <a:endParaRPr sz="600">
              <a:solidFill>
                <a:srgbClr val="B3C1D6"/>
              </a:solidFill>
              <a:latin typeface="Open Sans"/>
              <a:ea typeface="Open Sans"/>
              <a:cs typeface="Open Sans"/>
              <a:sym typeface="Open Sans"/>
            </a:endParaRPr>
          </a:p>
          <a:p>
            <a:pPr marL="0" lvl="0" indent="0" algn="l" rtl="0">
              <a:spcBef>
                <a:spcPts val="200"/>
              </a:spcBef>
              <a:spcAft>
                <a:spcPts val="0"/>
              </a:spcAft>
              <a:buNone/>
            </a:pPr>
            <a:r>
              <a:rPr lang="en" sz="600">
                <a:solidFill>
                  <a:srgbClr val="B3C1D6"/>
                </a:solidFill>
                <a:latin typeface="Open Sans"/>
                <a:ea typeface="Open Sans"/>
                <a:cs typeface="Open Sans"/>
                <a:sym typeface="Open Sans"/>
              </a:rPr>
              <a:t>   Profile</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0"/>
              </a:spcAft>
              <a:buNone/>
            </a:pPr>
            <a:r>
              <a:rPr lang="en" sz="600">
                <a:solidFill>
                  <a:srgbClr val="B3C1D6"/>
                </a:solidFill>
                <a:latin typeface="Open Sans SemiBold"/>
                <a:ea typeface="Open Sans SemiBold"/>
                <a:cs typeface="Open Sans SemiBold"/>
                <a:sym typeface="Open Sans SemiBold"/>
              </a:rPr>
              <a:t>COMPANY SETTINGS</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   Setup</a:t>
            </a:r>
            <a:endParaRPr sz="60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Users &amp; Teams</a:t>
            </a:r>
            <a:endParaRPr sz="60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Entities</a:t>
            </a:r>
            <a:endParaRPr sz="60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300"/>
              </a:spcAft>
              <a:buNone/>
            </a:pPr>
            <a:endParaRPr sz="600">
              <a:solidFill>
                <a:srgbClr val="B3C1D6"/>
              </a:solidFill>
              <a:latin typeface="Open Sans SemiBold"/>
              <a:ea typeface="Open Sans SemiBold"/>
              <a:cs typeface="Open Sans SemiBold"/>
              <a:sym typeface="Open Sans SemiBold"/>
            </a:endParaRPr>
          </a:p>
        </p:txBody>
      </p:sp>
      <p:sp>
        <p:nvSpPr>
          <p:cNvPr id="794" name="Google Shape;794;p66"/>
          <p:cNvSpPr/>
          <p:nvPr/>
        </p:nvSpPr>
        <p:spPr>
          <a:xfrm>
            <a:off x="2467707" y="283500"/>
            <a:ext cx="1433100" cy="325500"/>
          </a:xfrm>
          <a:prstGeom prst="rect">
            <a:avLst/>
          </a:prstGeom>
          <a:solidFill>
            <a:srgbClr val="141B4D"/>
          </a:solidFill>
          <a:ln w="9525" cap="flat" cmpd="sng">
            <a:solidFill>
              <a:srgbClr val="141B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Open Sans"/>
                <a:ea typeface="Open Sans"/>
                <a:cs typeface="Open Sans"/>
                <a:sym typeface="Open Sans"/>
              </a:rPr>
              <a:t>Miller &amp; Sons</a:t>
            </a:r>
            <a:endParaRPr sz="900" b="1">
              <a:solidFill>
                <a:srgbClr val="FFFFFF"/>
              </a:solidFill>
              <a:latin typeface="Open Sans"/>
              <a:ea typeface="Open Sans"/>
              <a:cs typeface="Open Sans"/>
              <a:sym typeface="Open Sans"/>
            </a:endParaRPr>
          </a:p>
        </p:txBody>
      </p:sp>
      <p:graphicFrame>
        <p:nvGraphicFramePr>
          <p:cNvPr id="795" name="Google Shape;795;p66"/>
          <p:cNvGraphicFramePr/>
          <p:nvPr/>
        </p:nvGraphicFramePr>
        <p:xfrm>
          <a:off x="2467722" y="613110"/>
          <a:ext cx="1433100" cy="975985"/>
        </p:xfrm>
        <a:graphic>
          <a:graphicData uri="http://schemas.openxmlformats.org/drawingml/2006/table">
            <a:tbl>
              <a:tblPr>
                <a:noFill/>
                <a:tableStyleId>{D10F3EFB-F9F8-417C-B3D0-7218658BB41F}</a:tableStyleId>
              </a:tblPr>
              <a:tblGrid>
                <a:gridCol w="1433100">
                  <a:extLst>
                    <a:ext uri="{9D8B030D-6E8A-4147-A177-3AD203B41FA5}">
                      <a16:colId xmlns:a16="http://schemas.microsoft.com/office/drawing/2014/main" val="20000"/>
                    </a:ext>
                  </a:extLst>
                </a:gridCol>
              </a:tblGrid>
              <a:tr h="879325">
                <a:tc>
                  <a:txBody>
                    <a:bodyPr/>
                    <a:lstStyle/>
                    <a:p>
                      <a:pPr marL="171450" lvl="0" indent="0" algn="l" rtl="0">
                        <a:lnSpc>
                          <a:spcPct val="150000"/>
                        </a:lnSpc>
                        <a:spcBef>
                          <a:spcPts val="0"/>
                        </a:spcBef>
                        <a:spcAft>
                          <a:spcPts val="0"/>
                        </a:spcAft>
                        <a:buNone/>
                      </a:pPr>
                      <a:r>
                        <a:rPr lang="en" sz="600">
                          <a:solidFill>
                            <a:srgbClr val="B3C1D6"/>
                          </a:solidFill>
                          <a:latin typeface="Open Sans SemiBold"/>
                          <a:ea typeface="Open Sans SemiBold"/>
                          <a:cs typeface="Open Sans SemiBold"/>
                          <a:sym typeface="Open Sans SemiBold"/>
                        </a:rPr>
                        <a:t>My Activity</a:t>
                      </a:r>
                      <a:endParaRPr sz="600" b="1">
                        <a:solidFill>
                          <a:srgbClr val="FFFFFF"/>
                        </a:solidFill>
                        <a:latin typeface="Open Sans"/>
                        <a:ea typeface="Open Sans"/>
                        <a:cs typeface="Open Sans"/>
                        <a:sym typeface="Open Sans"/>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My Requests</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Order Feed</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200"/>
                        </a:spcAft>
                        <a:buNone/>
                      </a:pPr>
                      <a:r>
                        <a:rPr lang="en" sz="600">
                          <a:solidFill>
                            <a:srgbClr val="B3C1D6"/>
                          </a:solidFill>
                          <a:latin typeface="Open Sans SemiBold"/>
                          <a:ea typeface="Open Sans SemiBold"/>
                          <a:cs typeface="Open Sans SemiBold"/>
                          <a:sym typeface="Open Sans SemiBold"/>
                        </a:rPr>
                        <a:t>Settings</a:t>
                      </a:r>
                      <a:endParaRPr sz="600">
                        <a:solidFill>
                          <a:srgbClr val="B3C1D6"/>
                        </a:solidFill>
                        <a:latin typeface="Open Sans SemiBold"/>
                        <a:ea typeface="Open Sans SemiBold"/>
                        <a:cs typeface="Open Sans SemiBold"/>
                        <a:sym typeface="Open Sans SemiBold"/>
                      </a:endParaRPr>
                    </a:p>
                  </a:txBody>
                  <a:tcPr marL="91425" marR="91425" marT="182875" marB="1828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41B4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796" name="Google Shape;796;p66"/>
          <p:cNvPicPr preferRelativeResize="0"/>
          <p:nvPr/>
        </p:nvPicPr>
        <p:blipFill>
          <a:blip r:embed="rId3">
            <a:alphaModFix/>
          </a:blip>
          <a:stretch>
            <a:fillRect/>
          </a:stretch>
        </p:blipFill>
        <p:spPr>
          <a:xfrm>
            <a:off x="2581419" y="959792"/>
            <a:ext cx="85800" cy="85800"/>
          </a:xfrm>
          <a:prstGeom prst="rect">
            <a:avLst/>
          </a:prstGeom>
          <a:noFill/>
          <a:ln>
            <a:noFill/>
          </a:ln>
        </p:spPr>
      </p:pic>
      <p:pic>
        <p:nvPicPr>
          <p:cNvPr id="797" name="Google Shape;797;p66"/>
          <p:cNvPicPr preferRelativeResize="0"/>
          <p:nvPr/>
        </p:nvPicPr>
        <p:blipFill>
          <a:blip r:embed="rId4">
            <a:alphaModFix/>
          </a:blip>
          <a:stretch>
            <a:fillRect/>
          </a:stretch>
        </p:blipFill>
        <p:spPr>
          <a:xfrm>
            <a:off x="2582219" y="1296334"/>
            <a:ext cx="85800" cy="85800"/>
          </a:xfrm>
          <a:prstGeom prst="rect">
            <a:avLst/>
          </a:prstGeom>
          <a:noFill/>
          <a:ln>
            <a:noFill/>
          </a:ln>
        </p:spPr>
      </p:pic>
      <p:sp>
        <p:nvSpPr>
          <p:cNvPr id="798" name="Google Shape;798;p66"/>
          <p:cNvSpPr/>
          <p:nvPr/>
        </p:nvSpPr>
        <p:spPr>
          <a:xfrm>
            <a:off x="3687044" y="816975"/>
            <a:ext cx="140100" cy="109500"/>
          </a:xfrm>
          <a:prstGeom prst="roundRect">
            <a:avLst>
              <a:gd name="adj" fmla="val 50000"/>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141B4D"/>
                </a:solidFill>
                <a:latin typeface="Open Sans"/>
                <a:ea typeface="Open Sans"/>
                <a:cs typeface="Open Sans"/>
                <a:sym typeface="Open Sans"/>
              </a:rPr>
              <a:t>1</a:t>
            </a:r>
            <a:endParaRPr sz="600" b="1">
              <a:solidFill>
                <a:srgbClr val="141B4D"/>
              </a:solidFill>
              <a:latin typeface="Open Sans"/>
              <a:ea typeface="Open Sans"/>
              <a:cs typeface="Open Sans"/>
              <a:sym typeface="Open Sans"/>
            </a:endParaRPr>
          </a:p>
        </p:txBody>
      </p:sp>
      <p:pic>
        <p:nvPicPr>
          <p:cNvPr id="799" name="Google Shape;799;p66"/>
          <p:cNvPicPr preferRelativeResize="0"/>
          <p:nvPr/>
        </p:nvPicPr>
        <p:blipFill>
          <a:blip r:embed="rId5">
            <a:alphaModFix/>
          </a:blip>
          <a:stretch>
            <a:fillRect/>
          </a:stretch>
        </p:blipFill>
        <p:spPr>
          <a:xfrm>
            <a:off x="2581419" y="1123813"/>
            <a:ext cx="85800" cy="85800"/>
          </a:xfrm>
          <a:prstGeom prst="rect">
            <a:avLst/>
          </a:prstGeom>
          <a:noFill/>
          <a:ln>
            <a:noFill/>
          </a:ln>
        </p:spPr>
      </p:pic>
      <p:pic>
        <p:nvPicPr>
          <p:cNvPr id="800" name="Google Shape;800;p66"/>
          <p:cNvPicPr preferRelativeResize="0"/>
          <p:nvPr/>
        </p:nvPicPr>
        <p:blipFill>
          <a:blip r:embed="rId6">
            <a:alphaModFix/>
          </a:blip>
          <a:stretch>
            <a:fillRect/>
          </a:stretch>
        </p:blipFill>
        <p:spPr>
          <a:xfrm>
            <a:off x="3762044" y="406575"/>
            <a:ext cx="65100" cy="65100"/>
          </a:xfrm>
          <a:prstGeom prst="rect">
            <a:avLst/>
          </a:prstGeom>
          <a:noFill/>
          <a:ln>
            <a:noFill/>
          </a:ln>
        </p:spPr>
      </p:pic>
      <p:sp>
        <p:nvSpPr>
          <p:cNvPr id="801" name="Google Shape;801;p66"/>
          <p:cNvSpPr/>
          <p:nvPr/>
        </p:nvSpPr>
        <p:spPr>
          <a:xfrm>
            <a:off x="2462773" y="4794298"/>
            <a:ext cx="1516800" cy="342900"/>
          </a:xfrm>
          <a:prstGeom prst="round2DiagRect">
            <a:avLst>
              <a:gd name="adj1" fmla="val 0"/>
              <a:gd name="adj2" fmla="val 12832"/>
            </a:avLst>
          </a:prstGeom>
          <a:solidFill>
            <a:srgbClr val="141B4D"/>
          </a:solidFill>
          <a:ln>
            <a:noFill/>
          </a:ln>
        </p:spPr>
        <p:txBody>
          <a:bodyPr spcFirstLastPara="1" wrap="square" lIns="91425" tIns="91425" rIns="91425" bIns="91425" anchor="ctr" anchorCtr="0">
            <a:noAutofit/>
          </a:bodyPr>
          <a:lstStyle/>
          <a:p>
            <a:pPr marL="257175" lvl="0" indent="0" algn="l" rtl="0">
              <a:spcBef>
                <a:spcPts val="0"/>
              </a:spcBef>
              <a:spcAft>
                <a:spcPts val="0"/>
              </a:spcAft>
              <a:buNone/>
            </a:pPr>
            <a:r>
              <a:rPr lang="en" sz="600" b="1">
                <a:solidFill>
                  <a:srgbClr val="FFFFFF"/>
                </a:solidFill>
                <a:latin typeface="Open Sans"/>
                <a:ea typeface="Open Sans"/>
                <a:cs typeface="Open Sans"/>
                <a:sym typeface="Open Sans"/>
              </a:rPr>
              <a:t>Zack Miller</a:t>
            </a:r>
            <a:endParaRPr sz="600" b="1">
              <a:solidFill>
                <a:srgbClr val="FFFFFF"/>
              </a:solidFill>
              <a:latin typeface="Open Sans"/>
              <a:ea typeface="Open Sans"/>
              <a:cs typeface="Open Sans"/>
              <a:sym typeface="Open Sans"/>
            </a:endParaRPr>
          </a:p>
          <a:p>
            <a:pPr marL="257175" lvl="0" indent="0" algn="l" rtl="0">
              <a:spcBef>
                <a:spcPts val="0"/>
              </a:spcBef>
              <a:spcAft>
                <a:spcPts val="0"/>
              </a:spcAft>
              <a:buNone/>
            </a:pPr>
            <a:r>
              <a:rPr lang="en" sz="500">
                <a:solidFill>
                  <a:srgbClr val="FFFFFF"/>
                </a:solidFill>
                <a:latin typeface="Open Sans"/>
                <a:ea typeface="Open Sans"/>
                <a:cs typeface="Open Sans"/>
                <a:sym typeface="Open Sans"/>
              </a:rPr>
              <a:t>Online</a:t>
            </a:r>
            <a:endParaRPr/>
          </a:p>
        </p:txBody>
      </p:sp>
      <p:pic>
        <p:nvPicPr>
          <p:cNvPr id="802" name="Google Shape;802;p66"/>
          <p:cNvPicPr preferRelativeResize="0"/>
          <p:nvPr/>
        </p:nvPicPr>
        <p:blipFill>
          <a:blip r:embed="rId7">
            <a:alphaModFix/>
          </a:blip>
          <a:stretch>
            <a:fillRect/>
          </a:stretch>
        </p:blipFill>
        <p:spPr>
          <a:xfrm>
            <a:off x="2533261" y="4846503"/>
            <a:ext cx="194700" cy="194700"/>
          </a:xfrm>
          <a:prstGeom prst="rect">
            <a:avLst/>
          </a:prstGeom>
          <a:noFill/>
          <a:ln>
            <a:noFill/>
          </a:ln>
        </p:spPr>
      </p:pic>
      <p:sp>
        <p:nvSpPr>
          <p:cNvPr id="803" name="Google Shape;803;p66"/>
          <p:cNvSpPr/>
          <p:nvPr/>
        </p:nvSpPr>
        <p:spPr>
          <a:xfrm>
            <a:off x="3894175" y="283500"/>
            <a:ext cx="5178300" cy="4860000"/>
          </a:xfrm>
          <a:prstGeom prst="rect">
            <a:avLst/>
          </a:prstGeom>
          <a:solidFill>
            <a:srgbClr val="F7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04" name="Google Shape;804;p66"/>
          <p:cNvGraphicFramePr/>
          <p:nvPr/>
        </p:nvGraphicFramePr>
        <p:xfrm>
          <a:off x="304808" y="625181"/>
          <a:ext cx="1853425" cy="2113230"/>
        </p:xfrm>
        <a:graphic>
          <a:graphicData uri="http://schemas.openxmlformats.org/drawingml/2006/table">
            <a:tbl>
              <a:tblPr>
                <a:noFill/>
                <a:tableStyleId>{704A5922-DE2C-4826-B607-C842A63C0634}</a:tableStyleId>
              </a:tblPr>
              <a:tblGrid>
                <a:gridCol w="1853425">
                  <a:extLst>
                    <a:ext uri="{9D8B030D-6E8A-4147-A177-3AD203B41FA5}">
                      <a16:colId xmlns:a16="http://schemas.microsoft.com/office/drawing/2014/main" val="20000"/>
                    </a:ext>
                  </a:extLst>
                </a:gridCol>
              </a:tblGrid>
              <a:tr h="449275">
                <a:tc>
                  <a:txBody>
                    <a:bodyPr/>
                    <a:lstStyle/>
                    <a:p>
                      <a:pPr marL="0" marR="0" lvl="0" indent="0" algn="l" rtl="0">
                        <a:lnSpc>
                          <a:spcPct val="100000"/>
                        </a:lnSpc>
                        <a:spcBef>
                          <a:spcPts val="0"/>
                        </a:spcBef>
                        <a:spcAft>
                          <a:spcPts val="0"/>
                        </a:spcAft>
                        <a:buClr>
                          <a:srgbClr val="000000"/>
                        </a:buClr>
                        <a:buSzPts val="2600"/>
                        <a:buFont typeface="Arial"/>
                        <a:buNone/>
                      </a:pPr>
                      <a:r>
                        <a:rPr lang="en" sz="2600">
                          <a:solidFill>
                            <a:schemeClr val="lt1"/>
                          </a:solidFill>
                          <a:latin typeface="Roboto"/>
                          <a:ea typeface="Roboto"/>
                          <a:cs typeface="Roboto"/>
                          <a:sym typeface="Roboto"/>
                        </a:rPr>
                        <a:t>Edit Entity &amp; Bank Details</a:t>
                      </a:r>
                      <a:endParaRPr sz="2600" u="none" strike="noStrike" cap="none">
                        <a:solidFill>
                          <a:schemeClr val="lt1"/>
                        </a:solidFill>
                        <a:latin typeface="Roboto"/>
                        <a:ea typeface="Roboto"/>
                        <a:cs typeface="Roboto"/>
                        <a:sym typeface="Roboto"/>
                      </a:endParaRPr>
                    </a:p>
                  </a:txBody>
                  <a:tcPr marL="0" marR="0" marT="9142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solidFill>
                      <a:prstDash val="solid"/>
                      <a:round/>
                      <a:headEnd type="none" w="sm" len="sm"/>
                      <a:tailEnd type="none" w="sm" len="sm"/>
                    </a:lnB>
                  </a:tcPr>
                </a:tc>
                <a:extLst>
                  <a:ext uri="{0D108BD9-81ED-4DB2-BD59-A6C34878D82A}">
                    <a16:rowId xmlns:a16="http://schemas.microsoft.com/office/drawing/2014/main" val="10000"/>
                  </a:ext>
                </a:extLst>
              </a:tr>
              <a:tr h="449275">
                <a:tc>
                  <a:txBody>
                    <a:bodyPr/>
                    <a:lstStyle/>
                    <a:p>
                      <a:pPr marL="171450" lvl="0" indent="-120650" algn="l" rtl="0">
                        <a:spcBef>
                          <a:spcPts val="0"/>
                        </a:spcBef>
                        <a:spcAft>
                          <a:spcPts val="0"/>
                        </a:spcAft>
                        <a:buClr>
                          <a:srgbClr val="66B2E1"/>
                        </a:buClr>
                        <a:buSzPts val="1000"/>
                        <a:buFont typeface="Roboto"/>
                        <a:buChar char="⇢"/>
                      </a:pPr>
                      <a:r>
                        <a:rPr lang="en" sz="1000">
                          <a:solidFill>
                            <a:schemeClr val="lt1"/>
                          </a:solidFill>
                          <a:latin typeface="Roboto"/>
                          <a:ea typeface="Roboto"/>
                          <a:cs typeface="Roboto"/>
                          <a:sym typeface="Roboto"/>
                        </a:rPr>
                        <a:t>To update entity details, select Settings, select Entities</a:t>
                      </a:r>
                      <a:endParaRPr sz="1000">
                        <a:solidFill>
                          <a:schemeClr val="lt1"/>
                        </a:solidFill>
                        <a:latin typeface="Roboto"/>
                        <a:ea typeface="Roboto"/>
                        <a:cs typeface="Roboto"/>
                        <a:sym typeface="Roboto"/>
                      </a:endParaRPr>
                    </a:p>
                    <a:p>
                      <a:pPr marL="171450" lvl="0" indent="-120650" algn="l" rtl="0">
                        <a:spcBef>
                          <a:spcPts val="1000"/>
                        </a:spcBef>
                        <a:spcAft>
                          <a:spcPts val="0"/>
                        </a:spcAft>
                        <a:buClr>
                          <a:srgbClr val="66B2E1"/>
                        </a:buClr>
                        <a:buSzPts val="1000"/>
                        <a:buFont typeface="Roboto"/>
                        <a:buChar char="⇢"/>
                      </a:pPr>
                      <a:r>
                        <a:rPr lang="en" sz="1000">
                          <a:solidFill>
                            <a:schemeClr val="lt1"/>
                          </a:solidFill>
                          <a:latin typeface="Roboto"/>
                          <a:ea typeface="Roboto"/>
                          <a:cs typeface="Roboto"/>
                          <a:sym typeface="Roboto"/>
                        </a:rPr>
                        <a:t>Click Save</a:t>
                      </a:r>
                      <a:endParaRPr/>
                    </a:p>
                    <a:p>
                      <a:pPr marL="0" marR="0" lvl="0" indent="0" algn="l" rtl="0">
                        <a:lnSpc>
                          <a:spcPct val="100000"/>
                        </a:lnSpc>
                        <a:spcBef>
                          <a:spcPts val="1000"/>
                        </a:spcBef>
                        <a:spcAft>
                          <a:spcPts val="0"/>
                        </a:spcAft>
                        <a:buClr>
                          <a:srgbClr val="000000"/>
                        </a:buClr>
                        <a:buSzPts val="1000"/>
                        <a:buFont typeface="Arial"/>
                        <a:buNone/>
                      </a:pPr>
                      <a:endParaRPr sz="1000">
                        <a:solidFill>
                          <a:schemeClr val="lt1"/>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805" name="Google Shape;805;p66"/>
          <p:cNvGraphicFramePr/>
          <p:nvPr/>
        </p:nvGraphicFramePr>
        <p:xfrm>
          <a:off x="4046634" y="392687"/>
          <a:ext cx="2846700" cy="121920"/>
        </p:xfrm>
        <a:graphic>
          <a:graphicData uri="http://schemas.openxmlformats.org/drawingml/2006/table">
            <a:tbl>
              <a:tblPr>
                <a:noFill/>
                <a:tableStyleId>{704A5922-DE2C-4826-B607-C842A63C0634}</a:tableStyleId>
              </a:tblPr>
              <a:tblGrid>
                <a:gridCol w="2846700">
                  <a:extLst>
                    <a:ext uri="{9D8B030D-6E8A-4147-A177-3AD203B41FA5}">
                      <a16:colId xmlns:a16="http://schemas.microsoft.com/office/drawing/2014/main" val="20000"/>
                    </a:ext>
                  </a:extLst>
                </a:gridCol>
              </a:tblGrid>
              <a:tr h="110500">
                <a:tc>
                  <a:txBody>
                    <a:bodyPr/>
                    <a:lstStyle/>
                    <a:p>
                      <a:pPr marL="0" marR="0" lvl="0" indent="0" algn="l" rtl="0">
                        <a:lnSpc>
                          <a:spcPct val="100000"/>
                        </a:lnSpc>
                        <a:spcBef>
                          <a:spcPts val="0"/>
                        </a:spcBef>
                        <a:spcAft>
                          <a:spcPts val="0"/>
                        </a:spcAft>
                        <a:buClr>
                          <a:srgbClr val="000000"/>
                        </a:buClr>
                        <a:buSzPts val="800"/>
                        <a:buFont typeface="Arial"/>
                        <a:buNone/>
                      </a:pPr>
                      <a:r>
                        <a:rPr lang="en" sz="800">
                          <a:solidFill>
                            <a:srgbClr val="434343"/>
                          </a:solidFill>
                          <a:latin typeface="Open Sans SemiBold"/>
                          <a:ea typeface="Open Sans SemiBold"/>
                          <a:cs typeface="Open Sans SemiBold"/>
                          <a:sym typeface="Open Sans SemiBold"/>
                        </a:rPr>
                        <a:t>Payment Entities </a:t>
                      </a:r>
                      <a:endParaRPr sz="600" u="none" strike="noStrike" cap="none">
                        <a:solidFill>
                          <a:srgbClr val="999999"/>
                        </a:solidFill>
                        <a:latin typeface="Open Sans SemiBold"/>
                        <a:ea typeface="Open Sans SemiBold"/>
                        <a:cs typeface="Open Sans SemiBold"/>
                        <a:sym typeface="Open Sans SemiBold"/>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806" name="Google Shape;806;p66"/>
          <p:cNvGrpSpPr/>
          <p:nvPr/>
        </p:nvGrpSpPr>
        <p:grpSpPr>
          <a:xfrm>
            <a:off x="7077275" y="276375"/>
            <a:ext cx="1894200" cy="325500"/>
            <a:chOff x="4960650" y="395375"/>
            <a:chExt cx="1894200" cy="325500"/>
          </a:xfrm>
        </p:grpSpPr>
        <p:sp>
          <p:nvSpPr>
            <p:cNvPr id="807" name="Google Shape;807;p66"/>
            <p:cNvSpPr/>
            <p:nvPr/>
          </p:nvSpPr>
          <p:spPr>
            <a:xfrm>
              <a:off x="5915550" y="395375"/>
              <a:ext cx="939300" cy="325500"/>
            </a:xfrm>
            <a:prstGeom prst="rect">
              <a:avLst/>
            </a:prstGeom>
            <a:noFill/>
            <a:ln>
              <a:noFill/>
            </a:ln>
          </p:spPr>
          <p:txBody>
            <a:bodyPr spcFirstLastPara="1" wrap="square" lIns="91425" tIns="91425" rIns="91425" bIns="91425" anchor="ctr" anchorCtr="0">
              <a:noAutofit/>
            </a:bodyPr>
            <a:lstStyle/>
            <a:p>
              <a:pPr marL="0" marR="47781" lvl="0" indent="0" algn="r" rtl="0">
                <a:spcBef>
                  <a:spcPts val="0"/>
                </a:spcBef>
                <a:spcAft>
                  <a:spcPts val="0"/>
                </a:spcAft>
                <a:buNone/>
              </a:pPr>
              <a:r>
                <a:rPr lang="en" sz="600" b="1">
                  <a:solidFill>
                    <a:srgbClr val="666666"/>
                  </a:solidFill>
                  <a:latin typeface="Open Sans"/>
                  <a:ea typeface="Open Sans"/>
                  <a:cs typeface="Open Sans"/>
                  <a:sym typeface="Open Sans"/>
                </a:rPr>
                <a:t>    ?     Sign out</a:t>
              </a:r>
              <a:endParaRPr sz="600">
                <a:solidFill>
                  <a:srgbClr val="666666"/>
                </a:solidFill>
              </a:endParaRPr>
            </a:p>
          </p:txBody>
        </p:sp>
        <p:sp>
          <p:nvSpPr>
            <p:cNvPr id="808" name="Google Shape;808;p66"/>
            <p:cNvSpPr/>
            <p:nvPr/>
          </p:nvSpPr>
          <p:spPr>
            <a:xfrm>
              <a:off x="4960650" y="476275"/>
              <a:ext cx="1183500" cy="149400"/>
            </a:xfrm>
            <a:prstGeom prst="roundRect">
              <a:avLst>
                <a:gd name="adj"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45700" tIns="0" rIns="45700" bIns="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search</a:t>
              </a:r>
              <a:endParaRPr sz="600">
                <a:solidFill>
                  <a:srgbClr val="999999"/>
                </a:solidFill>
                <a:latin typeface="Open Sans"/>
                <a:ea typeface="Open Sans"/>
                <a:cs typeface="Open Sans"/>
                <a:sym typeface="Open Sans"/>
              </a:endParaRPr>
            </a:p>
          </p:txBody>
        </p:sp>
        <p:sp>
          <p:nvSpPr>
            <p:cNvPr id="809" name="Google Shape;809;p66"/>
            <p:cNvSpPr/>
            <p:nvPr/>
          </p:nvSpPr>
          <p:spPr>
            <a:xfrm>
              <a:off x="6246883" y="5155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pic>
        <p:nvPicPr>
          <p:cNvPr id="810" name="Google Shape;810;p66"/>
          <p:cNvPicPr preferRelativeResize="0"/>
          <p:nvPr/>
        </p:nvPicPr>
        <p:blipFill>
          <a:blip r:embed="rId8">
            <a:alphaModFix/>
          </a:blip>
          <a:stretch>
            <a:fillRect/>
          </a:stretch>
        </p:blipFill>
        <p:spPr>
          <a:xfrm flipH="1">
            <a:off x="2581423" y="795787"/>
            <a:ext cx="85800" cy="85800"/>
          </a:xfrm>
          <a:prstGeom prst="rect">
            <a:avLst/>
          </a:prstGeom>
          <a:noFill/>
          <a:ln>
            <a:noFill/>
          </a:ln>
        </p:spPr>
      </p:pic>
      <p:sp>
        <p:nvSpPr>
          <p:cNvPr id="811" name="Google Shape;811;p66"/>
          <p:cNvSpPr/>
          <p:nvPr/>
        </p:nvSpPr>
        <p:spPr>
          <a:xfrm>
            <a:off x="4910584" y="406091"/>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600" b="1">
                <a:solidFill>
                  <a:srgbClr val="FFFFFF"/>
                </a:solidFill>
                <a:latin typeface="Open Sans"/>
                <a:ea typeface="Open Sans"/>
                <a:cs typeface="Open Sans"/>
                <a:sym typeface="Open Sans"/>
              </a:rPr>
              <a:t>+</a:t>
            </a:r>
            <a:endParaRPr sz="600" b="1">
              <a:solidFill>
                <a:schemeClr val="lt1"/>
              </a:solidFill>
              <a:latin typeface="Open Sans"/>
              <a:ea typeface="Open Sans"/>
              <a:cs typeface="Open Sans"/>
              <a:sym typeface="Open Sans"/>
            </a:endParaRPr>
          </a:p>
        </p:txBody>
      </p:sp>
      <p:graphicFrame>
        <p:nvGraphicFramePr>
          <p:cNvPr id="812" name="Google Shape;812;p66"/>
          <p:cNvGraphicFramePr/>
          <p:nvPr/>
        </p:nvGraphicFramePr>
        <p:xfrm>
          <a:off x="7293848" y="1631648"/>
          <a:ext cx="1771200" cy="3511850"/>
        </p:xfrm>
        <a:graphic>
          <a:graphicData uri="http://schemas.openxmlformats.org/drawingml/2006/table">
            <a:tbl>
              <a:tblPr>
                <a:noFill/>
                <a:tableStyleId>{D10F3EFB-F9F8-417C-B3D0-7218658BB41F}</a:tableStyleId>
              </a:tblPr>
              <a:tblGrid>
                <a:gridCol w="1388325">
                  <a:extLst>
                    <a:ext uri="{9D8B030D-6E8A-4147-A177-3AD203B41FA5}">
                      <a16:colId xmlns:a16="http://schemas.microsoft.com/office/drawing/2014/main" val="20000"/>
                    </a:ext>
                  </a:extLst>
                </a:gridCol>
                <a:gridCol w="382875">
                  <a:extLst>
                    <a:ext uri="{9D8B030D-6E8A-4147-A177-3AD203B41FA5}">
                      <a16:colId xmlns:a16="http://schemas.microsoft.com/office/drawing/2014/main" val="20001"/>
                    </a:ext>
                  </a:extLst>
                </a:gridCol>
              </a:tblGrid>
              <a:tr h="3511850">
                <a:tc gridSpan="2">
                  <a:txBody>
                    <a:bodyPr/>
                    <a:lstStyle/>
                    <a:p>
                      <a:pPr marL="0" lvl="0" indent="0" algn="l" rtl="0">
                        <a:lnSpc>
                          <a:spcPct val="100000"/>
                        </a:lnSpc>
                        <a:spcBef>
                          <a:spcPts val="0"/>
                        </a:spcBef>
                        <a:spcAft>
                          <a:spcPts val="0"/>
                        </a:spcAft>
                        <a:buNone/>
                      </a:pPr>
                      <a:endParaRPr sz="600" b="1">
                        <a:solidFill>
                          <a:srgbClr val="434343"/>
                        </a:solidFill>
                        <a:latin typeface="Open Sans"/>
                        <a:ea typeface="Open Sans"/>
                        <a:cs typeface="Open Sans"/>
                        <a:sym typeface="Open Sans"/>
                      </a:endParaRPr>
                    </a:p>
                  </a:txBody>
                  <a:tcPr marL="91425" marR="91425" marT="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813" name="Google Shape;813;p66"/>
          <p:cNvGraphicFramePr/>
          <p:nvPr/>
        </p:nvGraphicFramePr>
        <p:xfrm>
          <a:off x="7297438" y="888583"/>
          <a:ext cx="1767250" cy="719420"/>
        </p:xfrm>
        <a:graphic>
          <a:graphicData uri="http://schemas.openxmlformats.org/drawingml/2006/table">
            <a:tbl>
              <a:tblPr>
                <a:noFill/>
                <a:tableStyleId>{D10F3EFB-F9F8-417C-B3D0-7218658BB41F}</a:tableStyleId>
              </a:tblPr>
              <a:tblGrid>
                <a:gridCol w="1144500">
                  <a:extLst>
                    <a:ext uri="{9D8B030D-6E8A-4147-A177-3AD203B41FA5}">
                      <a16:colId xmlns:a16="http://schemas.microsoft.com/office/drawing/2014/main" val="20000"/>
                    </a:ext>
                  </a:extLst>
                </a:gridCol>
                <a:gridCol w="6227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Clr>
                          <a:srgbClr val="000000"/>
                        </a:buClr>
                        <a:buSzPts val="1100"/>
                        <a:buFont typeface="Arial"/>
                        <a:buNone/>
                      </a:pPr>
                      <a:r>
                        <a:rPr lang="en" sz="800">
                          <a:solidFill>
                            <a:srgbClr val="434343"/>
                          </a:solidFill>
                          <a:latin typeface="Open Sans"/>
                          <a:ea typeface="Open Sans"/>
                          <a:cs typeface="Open Sans"/>
                          <a:sym typeface="Open Sans"/>
                        </a:rPr>
                        <a:t>Miller &amp; Sons, LLC</a:t>
                      </a:r>
                      <a:br>
                        <a:rPr lang="en" sz="600">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1234 Main St. </a:t>
                      </a:r>
                      <a:br>
                        <a:rPr lang="en" sz="600">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St. Louis, MO 28372 </a:t>
                      </a:r>
                      <a:br>
                        <a:rPr lang="en" sz="600">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United States</a:t>
                      </a:r>
                      <a:endParaRPr sz="600">
                        <a:solidFill>
                          <a:srgbClr val="434343"/>
                        </a:solidFill>
                        <a:latin typeface="Open Sans"/>
                        <a:ea typeface="Open Sans"/>
                        <a:cs typeface="Open Sans"/>
                        <a:sym typeface="Open Sans"/>
                      </a:endParaRPr>
                    </a:p>
                    <a:p>
                      <a:pPr marL="0" lvl="0" indent="0" algn="l" rtl="0">
                        <a:lnSpc>
                          <a:spcPct val="150000"/>
                        </a:lnSpc>
                        <a:spcBef>
                          <a:spcPts val="50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Tax ID: 438439428</a:t>
                      </a:r>
                      <a:endParaRPr sz="600" b="1">
                        <a:solidFill>
                          <a:srgbClr val="434343"/>
                        </a:solidFill>
                        <a:latin typeface="Open Sans"/>
                        <a:ea typeface="Open Sans"/>
                        <a:cs typeface="Open Sans"/>
                        <a:sym typeface="Open Sans"/>
                      </a:endParaRPr>
                    </a:p>
                  </a:txBody>
                  <a:tcPr marL="91425" marR="0" marT="91425" marB="45700" anchor="ctr">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tc>
                  <a:txBody>
                    <a:bodyPr/>
                    <a:lstStyle/>
                    <a:p>
                      <a:pPr marL="0" lvl="0" indent="0" algn="r" rtl="0">
                        <a:spcBef>
                          <a:spcPts val="0"/>
                        </a:spcBef>
                        <a:spcAft>
                          <a:spcPts val="0"/>
                        </a:spcAft>
                        <a:buClr>
                          <a:srgbClr val="000000"/>
                        </a:buClr>
                        <a:buSzPts val="1100"/>
                        <a:buFont typeface="Arial"/>
                        <a:buNone/>
                      </a:pPr>
                      <a:r>
                        <a:rPr lang="en" sz="600" b="1">
                          <a:solidFill>
                            <a:srgbClr val="66B2E1"/>
                          </a:solidFill>
                          <a:latin typeface="Open Sans"/>
                          <a:ea typeface="Open Sans"/>
                          <a:cs typeface="Open Sans"/>
                          <a:sym typeface="Open Sans"/>
                        </a:rPr>
                        <a:t>edit</a:t>
                      </a:r>
                      <a:endParaRPr sz="600">
                        <a:latin typeface="Open Sans"/>
                        <a:ea typeface="Open Sans"/>
                        <a:cs typeface="Open Sans"/>
                        <a:sym typeface="Open Sans"/>
                      </a:endParaRPr>
                    </a:p>
                  </a:txBody>
                  <a:tcPr marL="91425" marR="91425" marT="91425"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graphicFrame>
        <p:nvGraphicFramePr>
          <p:cNvPr id="814" name="Google Shape;814;p66"/>
          <p:cNvGraphicFramePr/>
          <p:nvPr/>
        </p:nvGraphicFramePr>
        <p:xfrm>
          <a:off x="7293838" y="615628"/>
          <a:ext cx="1773975" cy="265750"/>
        </p:xfrm>
        <a:graphic>
          <a:graphicData uri="http://schemas.openxmlformats.org/drawingml/2006/table">
            <a:tbl>
              <a:tblPr>
                <a:noFill/>
                <a:tableStyleId>{D10F3EFB-F9F8-417C-B3D0-7218658BB41F}</a:tableStyleId>
              </a:tblPr>
              <a:tblGrid>
                <a:gridCol w="1391125">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tblGrid>
              <a:tr h="265750">
                <a:tc>
                  <a:txBody>
                    <a:bodyPr/>
                    <a:lstStyle/>
                    <a:p>
                      <a:pPr marL="171450" lvl="0" indent="0" algn="l" rtl="0">
                        <a:spcBef>
                          <a:spcPts val="0"/>
                        </a:spcBef>
                        <a:spcAft>
                          <a:spcPts val="0"/>
                        </a:spcAft>
                        <a:buNone/>
                      </a:pPr>
                      <a:r>
                        <a:rPr lang="en" sz="600">
                          <a:solidFill>
                            <a:srgbClr val="434343"/>
                          </a:solidFill>
                          <a:latin typeface="Open Sans"/>
                          <a:ea typeface="Open Sans"/>
                          <a:cs typeface="Open Sans"/>
                          <a:sym typeface="Open Sans"/>
                        </a:rPr>
                        <a:t>Back</a:t>
                      </a:r>
                      <a:endParaRPr sz="600">
                        <a:solidFill>
                          <a:srgbClr val="434343"/>
                        </a:solidFill>
                        <a:latin typeface="Open Sans"/>
                        <a:ea typeface="Open Sans"/>
                        <a:cs typeface="Open Sans"/>
                        <a:sym typeface="Open Sans"/>
                      </a:endParaRPr>
                    </a:p>
                  </a:txBody>
                  <a:tcPr marL="91425" marR="91425" marT="0" marB="0" anchor="ctr">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endParaRPr sz="600" b="1">
                        <a:solidFill>
                          <a:srgbClr val="434343"/>
                        </a:solidFill>
                        <a:latin typeface="Open Sans"/>
                        <a:ea typeface="Open Sans"/>
                        <a:cs typeface="Open Sans"/>
                        <a:sym typeface="Open Sans"/>
                      </a:endParaRPr>
                    </a:p>
                  </a:txBody>
                  <a:tcPr marL="91425"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815" name="Google Shape;815;p66"/>
          <p:cNvSpPr/>
          <p:nvPr/>
        </p:nvSpPr>
        <p:spPr>
          <a:xfrm rot="2700000">
            <a:off x="8908329" y="712611"/>
            <a:ext cx="85277" cy="85277"/>
          </a:xfrm>
          <a:prstGeom prst="ellipse">
            <a:avLst/>
          </a:prstGeom>
          <a:solidFill>
            <a:srgbClr val="43434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rgbClr val="FFFFFF"/>
                </a:solidFill>
                <a:latin typeface="Open Sans"/>
                <a:ea typeface="Open Sans"/>
                <a:cs typeface="Open Sans"/>
                <a:sym typeface="Open Sans"/>
              </a:rPr>
              <a:t>+</a:t>
            </a:r>
            <a:endParaRPr sz="800">
              <a:solidFill>
                <a:srgbClr val="FFFFFF"/>
              </a:solidFill>
              <a:latin typeface="Open Sans"/>
              <a:ea typeface="Open Sans"/>
              <a:cs typeface="Open Sans"/>
              <a:sym typeface="Open Sans"/>
            </a:endParaRPr>
          </a:p>
        </p:txBody>
      </p:sp>
      <p:sp>
        <p:nvSpPr>
          <p:cNvPr id="816" name="Google Shape;816;p66"/>
          <p:cNvSpPr txBox="1"/>
          <p:nvPr/>
        </p:nvSpPr>
        <p:spPr>
          <a:xfrm>
            <a:off x="8700950" y="4749900"/>
            <a:ext cx="371100" cy="393600"/>
          </a:xfrm>
          <a:prstGeom prst="rect">
            <a:avLst/>
          </a:prstGeom>
          <a:solidFill>
            <a:srgbClr val="444B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000">
                <a:solidFill>
                  <a:srgbClr val="FFFFFF"/>
                </a:solidFill>
                <a:latin typeface="Roboto"/>
                <a:ea typeface="Roboto"/>
                <a:cs typeface="Roboto"/>
                <a:sym typeface="Roboto"/>
              </a:rPr>
              <a:t>11</a:t>
            </a:fld>
            <a:endParaRPr sz="1000">
              <a:solidFill>
                <a:srgbClr val="FFFFFF"/>
              </a:solidFill>
              <a:latin typeface="Roboto"/>
              <a:ea typeface="Roboto"/>
              <a:cs typeface="Roboto"/>
              <a:sym typeface="Roboto"/>
            </a:endParaRPr>
          </a:p>
        </p:txBody>
      </p:sp>
      <p:sp>
        <p:nvSpPr>
          <p:cNvPr id="817" name="Google Shape;817;p66"/>
          <p:cNvSpPr/>
          <p:nvPr/>
        </p:nvSpPr>
        <p:spPr>
          <a:xfrm>
            <a:off x="7397075" y="704061"/>
            <a:ext cx="85800" cy="85200"/>
          </a:xfrm>
          <a:prstGeom prst="leftArrow">
            <a:avLst>
              <a:gd name="adj1" fmla="val 50000"/>
              <a:gd name="adj2"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8" name="Google Shape;818;p66"/>
          <p:cNvCxnSpPr/>
          <p:nvPr/>
        </p:nvCxnSpPr>
        <p:spPr>
          <a:xfrm>
            <a:off x="3899500" y="617940"/>
            <a:ext cx="3392400" cy="0"/>
          </a:xfrm>
          <a:prstGeom prst="straightConnector1">
            <a:avLst/>
          </a:prstGeom>
          <a:noFill/>
          <a:ln w="9525" cap="flat" cmpd="sng">
            <a:solidFill>
              <a:srgbClr val="D9D9D9"/>
            </a:solidFill>
            <a:prstDash val="solid"/>
            <a:round/>
            <a:headEnd type="none" w="med" len="med"/>
            <a:tailEnd type="none" w="med" len="med"/>
          </a:ln>
        </p:spPr>
      </p:cxnSp>
      <p:sp>
        <p:nvSpPr>
          <p:cNvPr id="819" name="Google Shape;819;p66"/>
          <p:cNvSpPr/>
          <p:nvPr/>
        </p:nvSpPr>
        <p:spPr>
          <a:xfrm>
            <a:off x="3906313" y="4141330"/>
            <a:ext cx="3330900" cy="576000"/>
          </a:xfrm>
          <a:prstGeom prst="rect">
            <a:avLst/>
          </a:prstGeom>
          <a:solidFill>
            <a:srgbClr val="EEF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6"/>
          <p:cNvSpPr/>
          <p:nvPr/>
        </p:nvSpPr>
        <p:spPr>
          <a:xfrm>
            <a:off x="5166875" y="1002650"/>
            <a:ext cx="15297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Miller &amp; Sons LTDA</a:t>
            </a:r>
            <a:endParaRPr sz="600">
              <a:solidFill>
                <a:srgbClr val="434343"/>
              </a:solidFill>
              <a:latin typeface="Open Sans"/>
              <a:ea typeface="Open Sans"/>
              <a:cs typeface="Open Sans"/>
              <a:sym typeface="Open Sans"/>
            </a:endParaRPr>
          </a:p>
        </p:txBody>
      </p:sp>
      <p:sp>
        <p:nvSpPr>
          <p:cNvPr id="821" name="Google Shape;821;p66"/>
          <p:cNvSpPr/>
          <p:nvPr/>
        </p:nvSpPr>
        <p:spPr>
          <a:xfrm>
            <a:off x="5166875" y="1313943"/>
            <a:ext cx="15297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1234 Main St.</a:t>
            </a:r>
            <a:endParaRPr sz="600">
              <a:solidFill>
                <a:srgbClr val="434343"/>
              </a:solidFill>
              <a:latin typeface="Open Sans"/>
              <a:ea typeface="Open Sans"/>
              <a:cs typeface="Open Sans"/>
              <a:sym typeface="Open Sans"/>
            </a:endParaRPr>
          </a:p>
        </p:txBody>
      </p:sp>
      <p:sp>
        <p:nvSpPr>
          <p:cNvPr id="822" name="Google Shape;822;p66"/>
          <p:cNvSpPr/>
          <p:nvPr/>
        </p:nvSpPr>
        <p:spPr>
          <a:xfrm>
            <a:off x="5166912" y="1988380"/>
            <a:ext cx="1163700" cy="194700"/>
          </a:xfrm>
          <a:prstGeom prst="roundRect">
            <a:avLst>
              <a:gd name="adj" fmla="val 7579"/>
            </a:avLst>
          </a:prstGeom>
          <a:noFill/>
          <a:ln>
            <a:noFill/>
          </a:ln>
        </p:spPr>
        <p:txBody>
          <a:bodyPr spcFirstLastPara="1" wrap="square" lIns="0" tIns="45700" rIns="0" bIns="45700" anchor="ctr" anchorCtr="0">
            <a:noAutofit/>
          </a:bodyPr>
          <a:lstStyle/>
          <a:p>
            <a:pPr marL="114300" lvl="0" indent="0" algn="l" rtl="0">
              <a:spcBef>
                <a:spcPts val="0"/>
              </a:spcBef>
              <a:spcAft>
                <a:spcPts val="0"/>
              </a:spcAft>
              <a:buNone/>
            </a:pPr>
            <a:r>
              <a:rPr lang="en" sz="600">
                <a:solidFill>
                  <a:srgbClr val="66B2E1"/>
                </a:solidFill>
                <a:latin typeface="Open Sans SemiBold"/>
                <a:ea typeface="Open Sans SemiBold"/>
                <a:cs typeface="Open Sans SemiBold"/>
                <a:sym typeface="Open Sans SemiBold"/>
              </a:rPr>
              <a:t>Add File</a:t>
            </a:r>
            <a:endParaRPr sz="600">
              <a:solidFill>
                <a:srgbClr val="66B2E1"/>
              </a:solidFill>
              <a:latin typeface="Open Sans SemiBold"/>
              <a:ea typeface="Open Sans SemiBold"/>
              <a:cs typeface="Open Sans SemiBold"/>
              <a:sym typeface="Open Sans SemiBold"/>
            </a:endParaRPr>
          </a:p>
        </p:txBody>
      </p:sp>
      <p:sp>
        <p:nvSpPr>
          <p:cNvPr id="823" name="Google Shape;823;p66"/>
          <p:cNvSpPr/>
          <p:nvPr/>
        </p:nvSpPr>
        <p:spPr>
          <a:xfrm>
            <a:off x="5166875" y="1630480"/>
            <a:ext cx="7980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28372</a:t>
            </a:r>
            <a:endParaRPr sz="600">
              <a:solidFill>
                <a:srgbClr val="434343"/>
              </a:solidFill>
              <a:latin typeface="Open Sans"/>
              <a:ea typeface="Open Sans"/>
              <a:cs typeface="Open Sans"/>
              <a:sym typeface="Open Sans"/>
            </a:endParaRPr>
          </a:p>
        </p:txBody>
      </p:sp>
      <p:sp>
        <p:nvSpPr>
          <p:cNvPr id="824" name="Google Shape;824;p66"/>
          <p:cNvSpPr txBox="1"/>
          <p:nvPr/>
        </p:nvSpPr>
        <p:spPr>
          <a:xfrm>
            <a:off x="4182963" y="1009404"/>
            <a:ext cx="750600" cy="136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Name</a:t>
            </a:r>
            <a:endParaRPr sz="700">
              <a:solidFill>
                <a:srgbClr val="434343"/>
              </a:solidFill>
              <a:latin typeface="Open Sans"/>
              <a:ea typeface="Open Sans"/>
              <a:cs typeface="Open Sans"/>
              <a:sym typeface="Open Sans"/>
            </a:endParaRPr>
          </a:p>
        </p:txBody>
      </p:sp>
      <p:sp>
        <p:nvSpPr>
          <p:cNvPr id="825" name="Google Shape;825;p66"/>
          <p:cNvSpPr txBox="1"/>
          <p:nvPr/>
        </p:nvSpPr>
        <p:spPr>
          <a:xfrm>
            <a:off x="4182963" y="1156203"/>
            <a:ext cx="7506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Country</a:t>
            </a:r>
            <a:endParaRPr sz="600">
              <a:solidFill>
                <a:srgbClr val="434343"/>
              </a:solidFill>
              <a:latin typeface="Open Sans"/>
              <a:ea typeface="Open Sans"/>
              <a:cs typeface="Open Sans"/>
              <a:sym typeface="Open Sans"/>
            </a:endParaRPr>
          </a:p>
        </p:txBody>
      </p:sp>
      <p:sp>
        <p:nvSpPr>
          <p:cNvPr id="826" name="Google Shape;826;p66"/>
          <p:cNvSpPr txBox="1"/>
          <p:nvPr/>
        </p:nvSpPr>
        <p:spPr>
          <a:xfrm>
            <a:off x="4182963" y="1313666"/>
            <a:ext cx="7506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Address</a:t>
            </a:r>
            <a:endParaRPr sz="600">
              <a:solidFill>
                <a:srgbClr val="434343"/>
              </a:solidFill>
              <a:latin typeface="Open Sans"/>
              <a:ea typeface="Open Sans"/>
              <a:cs typeface="Open Sans"/>
              <a:sym typeface="Open Sans"/>
            </a:endParaRPr>
          </a:p>
        </p:txBody>
      </p:sp>
      <p:sp>
        <p:nvSpPr>
          <p:cNvPr id="827" name="Google Shape;827;p66"/>
          <p:cNvSpPr txBox="1"/>
          <p:nvPr/>
        </p:nvSpPr>
        <p:spPr>
          <a:xfrm>
            <a:off x="4182963" y="1629810"/>
            <a:ext cx="7506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Zip code</a:t>
            </a:r>
            <a:endParaRPr sz="600">
              <a:solidFill>
                <a:srgbClr val="434343"/>
              </a:solidFill>
              <a:latin typeface="Open Sans"/>
              <a:ea typeface="Open Sans"/>
              <a:cs typeface="Open Sans"/>
              <a:sym typeface="Open Sans"/>
            </a:endParaRPr>
          </a:p>
        </p:txBody>
      </p:sp>
      <p:sp>
        <p:nvSpPr>
          <p:cNvPr id="828" name="Google Shape;828;p66"/>
          <p:cNvSpPr txBox="1"/>
          <p:nvPr/>
        </p:nvSpPr>
        <p:spPr>
          <a:xfrm>
            <a:off x="4182963" y="2016279"/>
            <a:ext cx="7506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W9</a:t>
            </a:r>
            <a:endParaRPr sz="600">
              <a:solidFill>
                <a:srgbClr val="434343"/>
              </a:solidFill>
              <a:latin typeface="Open Sans"/>
              <a:ea typeface="Open Sans"/>
              <a:cs typeface="Open Sans"/>
              <a:sym typeface="Open Sans"/>
            </a:endParaRPr>
          </a:p>
        </p:txBody>
      </p:sp>
      <p:sp>
        <p:nvSpPr>
          <p:cNvPr id="829" name="Google Shape;829;p66"/>
          <p:cNvSpPr txBox="1"/>
          <p:nvPr/>
        </p:nvSpPr>
        <p:spPr>
          <a:xfrm>
            <a:off x="4409479" y="762875"/>
            <a:ext cx="12507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700" b="1">
                <a:solidFill>
                  <a:srgbClr val="434343"/>
                </a:solidFill>
                <a:latin typeface="Open Sans"/>
                <a:ea typeface="Open Sans"/>
                <a:cs typeface="Open Sans"/>
                <a:sym typeface="Open Sans"/>
              </a:rPr>
              <a:t>Entity</a:t>
            </a:r>
            <a:endParaRPr sz="700" b="1">
              <a:solidFill>
                <a:srgbClr val="434343"/>
              </a:solidFill>
              <a:latin typeface="Open Sans"/>
              <a:ea typeface="Open Sans"/>
              <a:cs typeface="Open Sans"/>
              <a:sym typeface="Open Sans"/>
            </a:endParaRPr>
          </a:p>
        </p:txBody>
      </p:sp>
      <p:sp>
        <p:nvSpPr>
          <p:cNvPr id="830" name="Google Shape;830;p66"/>
          <p:cNvSpPr/>
          <p:nvPr/>
        </p:nvSpPr>
        <p:spPr>
          <a:xfrm>
            <a:off x="5166875" y="1159255"/>
            <a:ext cx="9339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United States              ▾</a:t>
            </a:r>
            <a:endParaRPr sz="600">
              <a:solidFill>
                <a:srgbClr val="434343"/>
              </a:solidFill>
              <a:latin typeface="Open Sans"/>
              <a:ea typeface="Open Sans"/>
              <a:cs typeface="Open Sans"/>
              <a:sym typeface="Open Sans"/>
            </a:endParaRPr>
          </a:p>
        </p:txBody>
      </p:sp>
      <p:sp>
        <p:nvSpPr>
          <p:cNvPr id="831" name="Google Shape;831;p66"/>
          <p:cNvSpPr txBox="1"/>
          <p:nvPr/>
        </p:nvSpPr>
        <p:spPr>
          <a:xfrm>
            <a:off x="4182863" y="1782730"/>
            <a:ext cx="7980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Tax ID #</a:t>
            </a:r>
            <a:endParaRPr sz="600">
              <a:solidFill>
                <a:srgbClr val="434343"/>
              </a:solidFill>
              <a:latin typeface="Open Sans"/>
              <a:ea typeface="Open Sans"/>
              <a:cs typeface="Open Sans"/>
              <a:sym typeface="Open Sans"/>
            </a:endParaRPr>
          </a:p>
        </p:txBody>
      </p:sp>
      <p:sp>
        <p:nvSpPr>
          <p:cNvPr id="832" name="Google Shape;832;p66"/>
          <p:cNvSpPr/>
          <p:nvPr/>
        </p:nvSpPr>
        <p:spPr>
          <a:xfrm>
            <a:off x="5164175" y="2960005"/>
            <a:ext cx="9339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United States              ▾</a:t>
            </a:r>
            <a:endParaRPr sz="600">
              <a:solidFill>
                <a:srgbClr val="434343"/>
              </a:solidFill>
              <a:latin typeface="Open Sans"/>
              <a:ea typeface="Open Sans"/>
              <a:cs typeface="Open Sans"/>
              <a:sym typeface="Open Sans"/>
            </a:endParaRPr>
          </a:p>
        </p:txBody>
      </p:sp>
      <p:sp>
        <p:nvSpPr>
          <p:cNvPr id="833" name="Google Shape;833;p66"/>
          <p:cNvSpPr/>
          <p:nvPr/>
        </p:nvSpPr>
        <p:spPr>
          <a:xfrm>
            <a:off x="5164175" y="3119753"/>
            <a:ext cx="3255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USD  ▾</a:t>
            </a:r>
            <a:endParaRPr sz="600">
              <a:solidFill>
                <a:srgbClr val="434343"/>
              </a:solidFill>
              <a:latin typeface="Open Sans"/>
              <a:ea typeface="Open Sans"/>
              <a:cs typeface="Open Sans"/>
              <a:sym typeface="Open Sans"/>
            </a:endParaRPr>
          </a:p>
        </p:txBody>
      </p:sp>
      <p:sp>
        <p:nvSpPr>
          <p:cNvPr id="834" name="Google Shape;834;p66"/>
          <p:cNvSpPr/>
          <p:nvPr/>
        </p:nvSpPr>
        <p:spPr>
          <a:xfrm>
            <a:off x="5169125" y="3430418"/>
            <a:ext cx="15297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Miller &amp; Sons, LLC</a:t>
            </a:r>
            <a:endParaRPr sz="600">
              <a:solidFill>
                <a:srgbClr val="434343"/>
              </a:solidFill>
              <a:latin typeface="Open Sans"/>
              <a:ea typeface="Open Sans"/>
              <a:cs typeface="Open Sans"/>
              <a:sym typeface="Open Sans"/>
            </a:endParaRPr>
          </a:p>
        </p:txBody>
      </p:sp>
      <p:sp>
        <p:nvSpPr>
          <p:cNvPr id="835" name="Google Shape;835;p66"/>
          <p:cNvSpPr/>
          <p:nvPr/>
        </p:nvSpPr>
        <p:spPr>
          <a:xfrm>
            <a:off x="5169125" y="3588668"/>
            <a:ext cx="15297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9382930291</a:t>
            </a:r>
            <a:endParaRPr sz="600">
              <a:solidFill>
                <a:srgbClr val="434343"/>
              </a:solidFill>
              <a:latin typeface="Open Sans"/>
              <a:ea typeface="Open Sans"/>
              <a:cs typeface="Open Sans"/>
              <a:sym typeface="Open Sans"/>
            </a:endParaRPr>
          </a:p>
        </p:txBody>
      </p:sp>
      <p:sp>
        <p:nvSpPr>
          <p:cNvPr id="836" name="Google Shape;836;p66"/>
          <p:cNvSpPr/>
          <p:nvPr/>
        </p:nvSpPr>
        <p:spPr>
          <a:xfrm>
            <a:off x="5169125" y="3746930"/>
            <a:ext cx="15297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AAAA-BB-CC-123</a:t>
            </a:r>
            <a:endParaRPr sz="600">
              <a:solidFill>
                <a:srgbClr val="434343"/>
              </a:solidFill>
              <a:latin typeface="Open Sans"/>
              <a:ea typeface="Open Sans"/>
              <a:cs typeface="Open Sans"/>
              <a:sym typeface="Open Sans"/>
            </a:endParaRPr>
          </a:p>
        </p:txBody>
      </p:sp>
      <p:sp>
        <p:nvSpPr>
          <p:cNvPr id="837" name="Google Shape;837;p66"/>
          <p:cNvSpPr txBox="1"/>
          <p:nvPr/>
        </p:nvSpPr>
        <p:spPr>
          <a:xfrm>
            <a:off x="4180876" y="2959924"/>
            <a:ext cx="6861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Bank Country</a:t>
            </a:r>
            <a:endParaRPr sz="600">
              <a:solidFill>
                <a:srgbClr val="434343"/>
              </a:solidFill>
              <a:latin typeface="Open Sans"/>
              <a:ea typeface="Open Sans"/>
              <a:cs typeface="Open Sans"/>
              <a:sym typeface="Open Sans"/>
            </a:endParaRPr>
          </a:p>
        </p:txBody>
      </p:sp>
      <p:sp>
        <p:nvSpPr>
          <p:cNvPr id="838" name="Google Shape;838;p66"/>
          <p:cNvSpPr txBox="1"/>
          <p:nvPr/>
        </p:nvSpPr>
        <p:spPr>
          <a:xfrm>
            <a:off x="4180876" y="3119281"/>
            <a:ext cx="6861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Currency</a:t>
            </a:r>
            <a:endParaRPr sz="600">
              <a:solidFill>
                <a:srgbClr val="434343"/>
              </a:solidFill>
              <a:latin typeface="Open Sans"/>
              <a:ea typeface="Open Sans"/>
              <a:cs typeface="Open Sans"/>
              <a:sym typeface="Open Sans"/>
            </a:endParaRPr>
          </a:p>
        </p:txBody>
      </p:sp>
      <p:sp>
        <p:nvSpPr>
          <p:cNvPr id="839" name="Google Shape;839;p66"/>
          <p:cNvSpPr txBox="1"/>
          <p:nvPr/>
        </p:nvSpPr>
        <p:spPr>
          <a:xfrm>
            <a:off x="4180888" y="3429157"/>
            <a:ext cx="8487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Account Name</a:t>
            </a:r>
            <a:endParaRPr sz="600">
              <a:solidFill>
                <a:srgbClr val="434343"/>
              </a:solidFill>
              <a:latin typeface="Open Sans"/>
              <a:ea typeface="Open Sans"/>
              <a:cs typeface="Open Sans"/>
              <a:sym typeface="Open Sans"/>
            </a:endParaRPr>
          </a:p>
        </p:txBody>
      </p:sp>
      <p:sp>
        <p:nvSpPr>
          <p:cNvPr id="840" name="Google Shape;840;p66"/>
          <p:cNvSpPr txBox="1"/>
          <p:nvPr/>
        </p:nvSpPr>
        <p:spPr>
          <a:xfrm>
            <a:off x="4180876" y="3587013"/>
            <a:ext cx="686100" cy="136800"/>
          </a:xfrm>
          <a:prstGeom prst="rect">
            <a:avLst/>
          </a:prstGeom>
          <a:noFill/>
          <a:ln>
            <a:noFill/>
          </a:ln>
        </p:spPr>
        <p:txBody>
          <a:bodyPr spcFirstLastPara="1" wrap="square" lIns="0" tIns="0" rIns="0" bIns="0" anchor="ctr" anchorCtr="0">
            <a:noAutofit/>
          </a:bodyPr>
          <a:lstStyle/>
          <a:p>
            <a:pPr marL="0" marR="45720" lvl="0" indent="0" algn="l" rtl="0">
              <a:spcBef>
                <a:spcPts val="0"/>
              </a:spcBef>
              <a:spcAft>
                <a:spcPts val="0"/>
              </a:spcAft>
              <a:buNone/>
            </a:pPr>
            <a:r>
              <a:rPr lang="en" sz="600">
                <a:solidFill>
                  <a:srgbClr val="434343"/>
                </a:solidFill>
                <a:latin typeface="Open Sans"/>
                <a:ea typeface="Open Sans"/>
                <a:cs typeface="Open Sans"/>
                <a:sym typeface="Open Sans"/>
              </a:rPr>
              <a:t>Account #</a:t>
            </a:r>
            <a:endParaRPr sz="600">
              <a:solidFill>
                <a:srgbClr val="434343"/>
              </a:solidFill>
              <a:latin typeface="Open Sans"/>
              <a:ea typeface="Open Sans"/>
              <a:cs typeface="Open Sans"/>
              <a:sym typeface="Open Sans"/>
            </a:endParaRPr>
          </a:p>
        </p:txBody>
      </p:sp>
      <p:sp>
        <p:nvSpPr>
          <p:cNvPr id="841" name="Google Shape;841;p66"/>
          <p:cNvSpPr txBox="1"/>
          <p:nvPr/>
        </p:nvSpPr>
        <p:spPr>
          <a:xfrm>
            <a:off x="4180876" y="3744894"/>
            <a:ext cx="6861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ACH Routing # </a:t>
            </a:r>
            <a:endParaRPr sz="600">
              <a:solidFill>
                <a:srgbClr val="434343"/>
              </a:solidFill>
              <a:latin typeface="Open Sans"/>
              <a:ea typeface="Open Sans"/>
              <a:cs typeface="Open Sans"/>
              <a:sym typeface="Open Sans"/>
            </a:endParaRPr>
          </a:p>
        </p:txBody>
      </p:sp>
      <p:grpSp>
        <p:nvGrpSpPr>
          <p:cNvPr id="842" name="Google Shape;842;p66"/>
          <p:cNvGrpSpPr/>
          <p:nvPr/>
        </p:nvGrpSpPr>
        <p:grpSpPr>
          <a:xfrm>
            <a:off x="3992788" y="2289605"/>
            <a:ext cx="3244500" cy="194700"/>
            <a:chOff x="1504925" y="2454800"/>
            <a:chExt cx="3244500" cy="194700"/>
          </a:xfrm>
        </p:grpSpPr>
        <p:sp>
          <p:nvSpPr>
            <p:cNvPr id="843" name="Google Shape;843;p66"/>
            <p:cNvSpPr/>
            <p:nvPr/>
          </p:nvSpPr>
          <p:spPr>
            <a:xfrm>
              <a:off x="1659425" y="2454800"/>
              <a:ext cx="944100" cy="194700"/>
            </a:xfrm>
            <a:prstGeom prst="round2SameRect">
              <a:avLst>
                <a:gd name="adj1" fmla="val 16667"/>
                <a:gd name="adj2" fmla="val 0"/>
              </a:avLst>
            </a:prstGeom>
            <a:solidFill>
              <a:srgbClr val="F7F8F9"/>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45720" lvl="0" indent="0" algn="ctr" rtl="0">
                <a:spcBef>
                  <a:spcPts val="0"/>
                </a:spcBef>
                <a:spcAft>
                  <a:spcPts val="0"/>
                </a:spcAft>
                <a:buNone/>
              </a:pPr>
              <a:r>
                <a:rPr lang="en" sz="600" b="1">
                  <a:solidFill>
                    <a:srgbClr val="434343"/>
                  </a:solidFill>
                  <a:latin typeface="Open Sans"/>
                  <a:ea typeface="Open Sans"/>
                  <a:cs typeface="Open Sans"/>
                  <a:sym typeface="Open Sans"/>
                </a:rPr>
                <a:t>Receiving Funds</a:t>
              </a:r>
              <a:endParaRPr>
                <a:solidFill>
                  <a:srgbClr val="434343"/>
                </a:solidFill>
              </a:endParaRPr>
            </a:p>
          </p:txBody>
        </p:sp>
        <p:cxnSp>
          <p:nvCxnSpPr>
            <p:cNvPr id="844" name="Google Shape;844;p66"/>
            <p:cNvCxnSpPr/>
            <p:nvPr/>
          </p:nvCxnSpPr>
          <p:spPr>
            <a:xfrm>
              <a:off x="1504925" y="2649375"/>
              <a:ext cx="3244500" cy="0"/>
            </a:xfrm>
            <a:prstGeom prst="straightConnector1">
              <a:avLst/>
            </a:prstGeom>
            <a:noFill/>
            <a:ln w="9525" cap="flat" cmpd="sng">
              <a:solidFill>
                <a:srgbClr val="B7B7B7"/>
              </a:solidFill>
              <a:prstDash val="solid"/>
              <a:round/>
              <a:headEnd type="none" w="med" len="med"/>
              <a:tailEnd type="none" w="med" len="med"/>
            </a:ln>
          </p:spPr>
        </p:cxnSp>
        <p:cxnSp>
          <p:nvCxnSpPr>
            <p:cNvPr id="845" name="Google Shape;845;p66"/>
            <p:cNvCxnSpPr/>
            <p:nvPr/>
          </p:nvCxnSpPr>
          <p:spPr>
            <a:xfrm>
              <a:off x="1663725" y="2649375"/>
              <a:ext cx="935700" cy="0"/>
            </a:xfrm>
            <a:prstGeom prst="straightConnector1">
              <a:avLst/>
            </a:prstGeom>
            <a:noFill/>
            <a:ln w="19050" cap="flat" cmpd="sng">
              <a:solidFill>
                <a:srgbClr val="F6F8F9"/>
              </a:solidFill>
              <a:prstDash val="solid"/>
              <a:round/>
              <a:headEnd type="none" w="med" len="med"/>
              <a:tailEnd type="none" w="med" len="med"/>
            </a:ln>
          </p:spPr>
        </p:cxnSp>
      </p:grpSp>
      <p:sp>
        <p:nvSpPr>
          <p:cNvPr id="846" name="Google Shape;846;p66"/>
          <p:cNvSpPr/>
          <p:nvPr/>
        </p:nvSpPr>
        <p:spPr>
          <a:xfrm>
            <a:off x="4746598" y="3458050"/>
            <a:ext cx="69600" cy="69600"/>
          </a:xfrm>
          <a:prstGeom prst="ellipse">
            <a:avLst/>
          </a:prstGeom>
          <a:solidFill>
            <a:srgbClr val="66B2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FFFFFF"/>
                </a:solidFill>
                <a:latin typeface="Roboto"/>
                <a:ea typeface="Roboto"/>
                <a:cs typeface="Roboto"/>
                <a:sym typeface="Roboto"/>
              </a:rPr>
              <a:t>?</a:t>
            </a:r>
            <a:endParaRPr sz="400" b="1">
              <a:solidFill>
                <a:srgbClr val="FFFFFF"/>
              </a:solidFill>
              <a:latin typeface="Roboto"/>
              <a:ea typeface="Roboto"/>
              <a:cs typeface="Roboto"/>
              <a:sym typeface="Roboto"/>
            </a:endParaRPr>
          </a:p>
        </p:txBody>
      </p:sp>
      <p:sp>
        <p:nvSpPr>
          <p:cNvPr id="847" name="Google Shape;847;p66"/>
          <p:cNvSpPr/>
          <p:nvPr/>
        </p:nvSpPr>
        <p:spPr>
          <a:xfrm>
            <a:off x="4728377" y="3778811"/>
            <a:ext cx="69600" cy="69600"/>
          </a:xfrm>
          <a:prstGeom prst="ellipse">
            <a:avLst/>
          </a:prstGeom>
          <a:solidFill>
            <a:srgbClr val="66B2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FFFFFF"/>
                </a:solidFill>
                <a:latin typeface="Roboto"/>
                <a:ea typeface="Roboto"/>
                <a:cs typeface="Roboto"/>
                <a:sym typeface="Roboto"/>
              </a:rPr>
              <a:t>?</a:t>
            </a:r>
            <a:endParaRPr sz="400" b="1">
              <a:solidFill>
                <a:srgbClr val="FFFFFF"/>
              </a:solidFill>
              <a:latin typeface="Roboto"/>
              <a:ea typeface="Roboto"/>
              <a:cs typeface="Roboto"/>
              <a:sym typeface="Roboto"/>
            </a:endParaRPr>
          </a:p>
        </p:txBody>
      </p:sp>
      <p:sp>
        <p:nvSpPr>
          <p:cNvPr id="848" name="Google Shape;848;p66"/>
          <p:cNvSpPr txBox="1"/>
          <p:nvPr/>
        </p:nvSpPr>
        <p:spPr>
          <a:xfrm>
            <a:off x="4180888" y="4224051"/>
            <a:ext cx="686100" cy="369000"/>
          </a:xfrm>
          <a:prstGeom prst="rect">
            <a:avLst/>
          </a:prstGeom>
          <a:noFill/>
          <a:ln>
            <a:noFill/>
          </a:ln>
        </p:spPr>
        <p:txBody>
          <a:bodyPr spcFirstLastPara="1" wrap="square" lIns="0" tIns="0" rIns="0" bIns="0" anchor="t"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Bank Verification </a:t>
            </a:r>
            <a:endParaRPr sz="600">
              <a:solidFill>
                <a:srgbClr val="434343"/>
              </a:solidFill>
              <a:latin typeface="Open Sans"/>
              <a:ea typeface="Open Sans"/>
              <a:cs typeface="Open Sans"/>
              <a:sym typeface="Open Sans"/>
            </a:endParaRPr>
          </a:p>
          <a:p>
            <a:pPr marL="0" lvl="0" indent="0" algn="l" rtl="0">
              <a:spcBef>
                <a:spcPts val="500"/>
              </a:spcBef>
              <a:spcAft>
                <a:spcPts val="0"/>
              </a:spcAft>
              <a:buNone/>
            </a:pPr>
            <a:r>
              <a:rPr lang="en" sz="500">
                <a:solidFill>
                  <a:srgbClr val="434343"/>
                </a:solidFill>
                <a:latin typeface="Open Sans"/>
                <a:ea typeface="Open Sans"/>
                <a:cs typeface="Open Sans"/>
                <a:sym typeface="Open Sans"/>
              </a:rPr>
              <a:t>Use bank statement </a:t>
            </a:r>
            <a:br>
              <a:rPr lang="en" sz="500">
                <a:solidFill>
                  <a:srgbClr val="434343"/>
                </a:solidFill>
                <a:latin typeface="Open Sans"/>
                <a:ea typeface="Open Sans"/>
                <a:cs typeface="Open Sans"/>
                <a:sym typeface="Open Sans"/>
              </a:rPr>
            </a:br>
            <a:r>
              <a:rPr lang="en" sz="500">
                <a:solidFill>
                  <a:srgbClr val="434343"/>
                </a:solidFill>
                <a:latin typeface="Open Sans"/>
                <a:ea typeface="Open Sans"/>
                <a:cs typeface="Open Sans"/>
                <a:sym typeface="Open Sans"/>
              </a:rPr>
              <a:t>or voided check</a:t>
            </a:r>
            <a:endParaRPr sz="700">
              <a:solidFill>
                <a:srgbClr val="434343"/>
              </a:solidFill>
              <a:latin typeface="Open Sans"/>
              <a:ea typeface="Open Sans"/>
              <a:cs typeface="Open Sans"/>
              <a:sym typeface="Open Sans"/>
            </a:endParaRPr>
          </a:p>
        </p:txBody>
      </p:sp>
      <p:sp>
        <p:nvSpPr>
          <p:cNvPr id="849" name="Google Shape;849;p66"/>
          <p:cNvSpPr/>
          <p:nvPr/>
        </p:nvSpPr>
        <p:spPr>
          <a:xfrm>
            <a:off x="4806916" y="4230279"/>
            <a:ext cx="69600" cy="69600"/>
          </a:xfrm>
          <a:prstGeom prst="ellipse">
            <a:avLst/>
          </a:prstGeom>
          <a:solidFill>
            <a:srgbClr val="66B2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FFFFFF"/>
                </a:solidFill>
                <a:latin typeface="Roboto"/>
                <a:ea typeface="Roboto"/>
                <a:cs typeface="Roboto"/>
                <a:sym typeface="Roboto"/>
              </a:rPr>
              <a:t>?</a:t>
            </a:r>
            <a:endParaRPr sz="400" b="1">
              <a:solidFill>
                <a:srgbClr val="FFFFFF"/>
              </a:solidFill>
              <a:latin typeface="Roboto"/>
              <a:ea typeface="Roboto"/>
              <a:cs typeface="Roboto"/>
              <a:sym typeface="Roboto"/>
            </a:endParaRPr>
          </a:p>
        </p:txBody>
      </p:sp>
      <p:sp>
        <p:nvSpPr>
          <p:cNvPr id="850" name="Google Shape;850;p66"/>
          <p:cNvSpPr/>
          <p:nvPr/>
        </p:nvSpPr>
        <p:spPr>
          <a:xfrm>
            <a:off x="4134428" y="4834807"/>
            <a:ext cx="456000" cy="133500"/>
          </a:xfrm>
          <a:prstGeom prst="roundRect">
            <a:avLst>
              <a:gd name="adj" fmla="val 50000"/>
            </a:avLst>
          </a:prstGeom>
          <a:solidFill>
            <a:srgbClr val="66B2E1"/>
          </a:solidFill>
          <a:ln>
            <a:noFill/>
          </a:ln>
        </p:spPr>
        <p:txBody>
          <a:bodyPr spcFirstLastPara="1" wrap="square" lIns="63700" tIns="63700" rIns="63700" bIns="63700" anchor="ctr" anchorCtr="0">
            <a:noAutofit/>
          </a:bodyPr>
          <a:lstStyle/>
          <a:p>
            <a:pPr marL="0" lvl="0" indent="0" algn="ctr" rtl="0">
              <a:spcBef>
                <a:spcPts val="0"/>
              </a:spcBef>
              <a:spcAft>
                <a:spcPts val="0"/>
              </a:spcAft>
              <a:buNone/>
            </a:pPr>
            <a:r>
              <a:rPr lang="en" sz="600" b="1">
                <a:solidFill>
                  <a:srgbClr val="FFFFFF"/>
                </a:solidFill>
                <a:latin typeface="Open Sans"/>
                <a:ea typeface="Open Sans"/>
                <a:cs typeface="Open Sans"/>
                <a:sym typeface="Open Sans"/>
              </a:rPr>
              <a:t>Save</a:t>
            </a:r>
            <a:endParaRPr sz="600" b="1">
              <a:solidFill>
                <a:srgbClr val="FFFFFF"/>
              </a:solidFill>
              <a:latin typeface="Open Sans"/>
              <a:ea typeface="Open Sans"/>
              <a:cs typeface="Open Sans"/>
              <a:sym typeface="Open Sans"/>
            </a:endParaRPr>
          </a:p>
        </p:txBody>
      </p:sp>
      <p:sp>
        <p:nvSpPr>
          <p:cNvPr id="851" name="Google Shape;851;p66"/>
          <p:cNvSpPr txBox="1"/>
          <p:nvPr/>
        </p:nvSpPr>
        <p:spPr>
          <a:xfrm>
            <a:off x="4409476" y="2672417"/>
            <a:ext cx="686100" cy="136800"/>
          </a:xfrm>
          <a:prstGeom prst="rect">
            <a:avLst/>
          </a:prstGeom>
          <a:noFill/>
          <a:ln>
            <a:noFill/>
          </a:ln>
        </p:spPr>
        <p:txBody>
          <a:bodyPr spcFirstLastPara="1" wrap="square" lIns="0" tIns="0" rIns="0" bIns="0" anchor="ctr" anchorCtr="0">
            <a:noAutofit/>
          </a:bodyPr>
          <a:lstStyle/>
          <a:p>
            <a:pPr marL="0" marR="45720" lvl="0" indent="0" algn="l" rtl="0">
              <a:spcBef>
                <a:spcPts val="0"/>
              </a:spcBef>
              <a:spcAft>
                <a:spcPts val="0"/>
              </a:spcAft>
              <a:buNone/>
            </a:pPr>
            <a:r>
              <a:rPr lang="en" sz="700">
                <a:solidFill>
                  <a:srgbClr val="434343"/>
                </a:solidFill>
                <a:latin typeface="Open Sans SemiBold"/>
                <a:ea typeface="Open Sans SemiBold"/>
                <a:cs typeface="Open Sans SemiBold"/>
                <a:sym typeface="Open Sans SemiBold"/>
              </a:rPr>
              <a:t>Bank Details</a:t>
            </a:r>
            <a:endParaRPr sz="700">
              <a:solidFill>
                <a:srgbClr val="434343"/>
              </a:solidFill>
              <a:latin typeface="Open Sans"/>
              <a:ea typeface="Open Sans"/>
              <a:cs typeface="Open Sans"/>
              <a:sym typeface="Open Sans"/>
            </a:endParaRPr>
          </a:p>
        </p:txBody>
      </p:sp>
      <p:pic>
        <p:nvPicPr>
          <p:cNvPr id="852" name="Google Shape;852;p66"/>
          <p:cNvPicPr preferRelativeResize="0"/>
          <p:nvPr/>
        </p:nvPicPr>
        <p:blipFill>
          <a:blip r:embed="rId9">
            <a:alphaModFix/>
          </a:blip>
          <a:stretch>
            <a:fillRect/>
          </a:stretch>
        </p:blipFill>
        <p:spPr>
          <a:xfrm>
            <a:off x="4182963" y="764541"/>
            <a:ext cx="136500" cy="136500"/>
          </a:xfrm>
          <a:prstGeom prst="rect">
            <a:avLst/>
          </a:prstGeom>
          <a:noFill/>
          <a:ln>
            <a:noFill/>
          </a:ln>
        </p:spPr>
      </p:pic>
      <p:pic>
        <p:nvPicPr>
          <p:cNvPr id="853" name="Google Shape;853;p66"/>
          <p:cNvPicPr preferRelativeResize="0"/>
          <p:nvPr/>
        </p:nvPicPr>
        <p:blipFill>
          <a:blip r:embed="rId10">
            <a:alphaModFix/>
          </a:blip>
          <a:stretch>
            <a:fillRect/>
          </a:stretch>
        </p:blipFill>
        <p:spPr>
          <a:xfrm>
            <a:off x="4182963" y="2671146"/>
            <a:ext cx="136500" cy="136500"/>
          </a:xfrm>
          <a:prstGeom prst="rect">
            <a:avLst/>
          </a:prstGeom>
          <a:noFill/>
          <a:ln>
            <a:noFill/>
          </a:ln>
        </p:spPr>
      </p:pic>
      <p:grpSp>
        <p:nvGrpSpPr>
          <p:cNvPr id="854" name="Google Shape;854;p66"/>
          <p:cNvGrpSpPr/>
          <p:nvPr/>
        </p:nvGrpSpPr>
        <p:grpSpPr>
          <a:xfrm>
            <a:off x="5168964" y="4207705"/>
            <a:ext cx="1529700" cy="422400"/>
            <a:chOff x="5213875" y="4731325"/>
            <a:chExt cx="1529700" cy="422400"/>
          </a:xfrm>
        </p:grpSpPr>
        <p:sp>
          <p:nvSpPr>
            <p:cNvPr id="855" name="Google Shape;855;p66"/>
            <p:cNvSpPr/>
            <p:nvPr/>
          </p:nvSpPr>
          <p:spPr>
            <a:xfrm>
              <a:off x="5213875" y="4731325"/>
              <a:ext cx="1529700" cy="422400"/>
            </a:xfrm>
            <a:prstGeom prst="roundRect">
              <a:avLst>
                <a:gd name="adj" fmla="val 5358"/>
              </a:avLst>
            </a:prstGeom>
            <a:noFill/>
            <a:ln w="9525" cap="flat" cmpd="sng">
              <a:solidFill>
                <a:srgbClr val="66B2E1"/>
              </a:solidFill>
              <a:prstDash val="dash"/>
              <a:round/>
              <a:headEnd type="none" w="sm" len="sm"/>
              <a:tailEnd type="none" w="sm" len="sm"/>
            </a:ln>
          </p:spPr>
          <p:txBody>
            <a:bodyPr spcFirstLastPara="1" wrap="square" lIns="91425" tIns="91425" rIns="91425" bIns="45700" anchor="b" anchorCtr="0">
              <a:noAutofit/>
            </a:bodyPr>
            <a:lstStyle/>
            <a:p>
              <a:pPr marL="0" lvl="0" indent="0" algn="ctr" rtl="0">
                <a:spcBef>
                  <a:spcPts val="0"/>
                </a:spcBef>
                <a:spcAft>
                  <a:spcPts val="0"/>
                </a:spcAft>
                <a:buNone/>
              </a:pPr>
              <a:r>
                <a:rPr lang="en" sz="500">
                  <a:solidFill>
                    <a:srgbClr val="434343"/>
                  </a:solidFill>
                  <a:latin typeface="Open Sans"/>
                  <a:ea typeface="Open Sans"/>
                  <a:cs typeface="Open Sans"/>
                  <a:sym typeface="Open Sans"/>
                </a:rPr>
                <a:t>Miller&amp;Sons_Citi.pdf</a:t>
              </a:r>
              <a:endParaRPr sz="500">
                <a:solidFill>
                  <a:srgbClr val="434343"/>
                </a:solidFill>
                <a:latin typeface="Open Sans"/>
                <a:ea typeface="Open Sans"/>
                <a:cs typeface="Open Sans"/>
                <a:sym typeface="Open Sans"/>
              </a:endParaRPr>
            </a:p>
            <a:p>
              <a:pPr marL="0" lvl="0" indent="0" algn="ctr" rtl="0">
                <a:spcBef>
                  <a:spcPts val="0"/>
                </a:spcBef>
                <a:spcAft>
                  <a:spcPts val="0"/>
                </a:spcAft>
                <a:buNone/>
              </a:pPr>
              <a:r>
                <a:rPr lang="en" sz="500" b="1">
                  <a:solidFill>
                    <a:srgbClr val="66B2E1"/>
                  </a:solidFill>
                  <a:latin typeface="Open Sans"/>
                  <a:ea typeface="Open Sans"/>
                  <a:cs typeface="Open Sans"/>
                  <a:sym typeface="Open Sans"/>
                </a:rPr>
                <a:t>replace</a:t>
              </a:r>
              <a:endParaRPr sz="500" b="1">
                <a:solidFill>
                  <a:srgbClr val="66B2E1"/>
                </a:solidFill>
                <a:latin typeface="Open Sans"/>
                <a:ea typeface="Open Sans"/>
                <a:cs typeface="Open Sans"/>
                <a:sym typeface="Open Sans"/>
              </a:endParaRPr>
            </a:p>
          </p:txBody>
        </p:sp>
        <p:pic>
          <p:nvPicPr>
            <p:cNvPr id="856" name="Google Shape;856;p66"/>
            <p:cNvPicPr preferRelativeResize="0"/>
            <p:nvPr/>
          </p:nvPicPr>
          <p:blipFill>
            <a:blip r:embed="rId11">
              <a:alphaModFix/>
            </a:blip>
            <a:stretch>
              <a:fillRect/>
            </a:stretch>
          </p:blipFill>
          <p:spPr>
            <a:xfrm>
              <a:off x="5946100" y="4813288"/>
              <a:ext cx="103775" cy="103775"/>
            </a:xfrm>
            <a:prstGeom prst="rect">
              <a:avLst/>
            </a:prstGeom>
            <a:noFill/>
            <a:ln>
              <a:noFill/>
            </a:ln>
          </p:spPr>
        </p:pic>
      </p:grpSp>
      <p:sp>
        <p:nvSpPr>
          <p:cNvPr id="857" name="Google Shape;857;p66"/>
          <p:cNvSpPr/>
          <p:nvPr/>
        </p:nvSpPr>
        <p:spPr>
          <a:xfrm>
            <a:off x="5166875" y="1469467"/>
            <a:ext cx="15297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St. Louis</a:t>
            </a:r>
            <a:endParaRPr sz="600">
              <a:solidFill>
                <a:srgbClr val="434343"/>
              </a:solidFill>
              <a:latin typeface="Open Sans"/>
              <a:ea typeface="Open Sans"/>
              <a:cs typeface="Open Sans"/>
              <a:sym typeface="Open Sans"/>
            </a:endParaRPr>
          </a:p>
        </p:txBody>
      </p:sp>
      <p:sp>
        <p:nvSpPr>
          <p:cNvPr id="858" name="Google Shape;858;p66"/>
          <p:cNvSpPr txBox="1"/>
          <p:nvPr/>
        </p:nvSpPr>
        <p:spPr>
          <a:xfrm>
            <a:off x="4182963" y="1469585"/>
            <a:ext cx="7506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City</a:t>
            </a:r>
            <a:endParaRPr sz="600">
              <a:solidFill>
                <a:srgbClr val="434343"/>
              </a:solidFill>
              <a:latin typeface="Open Sans"/>
              <a:ea typeface="Open Sans"/>
              <a:cs typeface="Open Sans"/>
              <a:sym typeface="Open Sans"/>
            </a:endParaRPr>
          </a:p>
        </p:txBody>
      </p:sp>
      <p:sp>
        <p:nvSpPr>
          <p:cNvPr id="859" name="Google Shape;859;p66"/>
          <p:cNvSpPr txBox="1"/>
          <p:nvPr/>
        </p:nvSpPr>
        <p:spPr>
          <a:xfrm>
            <a:off x="4182963" y="3969280"/>
            <a:ext cx="986100" cy="136800"/>
          </a:xfrm>
          <a:prstGeom prst="rect">
            <a:avLst/>
          </a:prstGeom>
          <a:noFill/>
          <a:ln>
            <a:noFill/>
          </a:ln>
        </p:spPr>
        <p:txBody>
          <a:bodyPr spcFirstLastPara="1" wrap="square" lIns="0" tIns="0" rIns="0" bIns="0" anchor="ctr" anchorCtr="0">
            <a:noAutofit/>
          </a:bodyPr>
          <a:lstStyle/>
          <a:p>
            <a:pPr marL="0" marR="45720" lvl="0" indent="0" algn="l" rtl="0">
              <a:spcBef>
                <a:spcPts val="0"/>
              </a:spcBef>
              <a:spcAft>
                <a:spcPts val="0"/>
              </a:spcAft>
              <a:buNone/>
            </a:pPr>
            <a:r>
              <a:rPr lang="en" sz="600">
                <a:solidFill>
                  <a:srgbClr val="66B2E1"/>
                </a:solidFill>
                <a:latin typeface="Open Sans SemiBold"/>
                <a:ea typeface="Open Sans SemiBold"/>
                <a:cs typeface="Open Sans SemiBold"/>
                <a:sym typeface="Open Sans SemiBold"/>
              </a:rPr>
              <a:t>+ add intermediary bank</a:t>
            </a:r>
            <a:endParaRPr sz="600">
              <a:solidFill>
                <a:srgbClr val="434343"/>
              </a:solidFill>
              <a:latin typeface="Open Sans"/>
              <a:ea typeface="Open Sans"/>
              <a:cs typeface="Open Sans"/>
              <a:sym typeface="Open Sans"/>
            </a:endParaRPr>
          </a:p>
        </p:txBody>
      </p:sp>
      <p:sp>
        <p:nvSpPr>
          <p:cNvPr id="860" name="Google Shape;860;p66"/>
          <p:cNvSpPr/>
          <p:nvPr/>
        </p:nvSpPr>
        <p:spPr>
          <a:xfrm>
            <a:off x="5131055" y="4002952"/>
            <a:ext cx="69600" cy="69600"/>
          </a:xfrm>
          <a:prstGeom prst="ellipse">
            <a:avLst/>
          </a:prstGeom>
          <a:solidFill>
            <a:srgbClr val="66B2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FFFFFF"/>
                </a:solidFill>
                <a:latin typeface="Roboto"/>
                <a:ea typeface="Roboto"/>
                <a:cs typeface="Roboto"/>
                <a:sym typeface="Roboto"/>
              </a:rPr>
              <a:t>?</a:t>
            </a:r>
            <a:endParaRPr sz="400" b="1">
              <a:solidFill>
                <a:srgbClr val="FFFFFF"/>
              </a:solidFill>
              <a:latin typeface="Roboto"/>
              <a:ea typeface="Roboto"/>
              <a:cs typeface="Roboto"/>
              <a:sym typeface="Roboto"/>
            </a:endParaRPr>
          </a:p>
        </p:txBody>
      </p:sp>
      <p:sp>
        <p:nvSpPr>
          <p:cNvPr id="861" name="Google Shape;861;p66"/>
          <p:cNvSpPr/>
          <p:nvPr/>
        </p:nvSpPr>
        <p:spPr>
          <a:xfrm>
            <a:off x="5166875" y="1788730"/>
            <a:ext cx="2943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US  ▾</a:t>
            </a:r>
            <a:endParaRPr sz="600">
              <a:solidFill>
                <a:srgbClr val="434343"/>
              </a:solidFill>
              <a:latin typeface="Open Sans"/>
              <a:ea typeface="Open Sans"/>
              <a:cs typeface="Open Sans"/>
              <a:sym typeface="Open Sans"/>
            </a:endParaRPr>
          </a:p>
        </p:txBody>
      </p:sp>
      <p:sp>
        <p:nvSpPr>
          <p:cNvPr id="862" name="Google Shape;862;p66"/>
          <p:cNvSpPr/>
          <p:nvPr/>
        </p:nvSpPr>
        <p:spPr>
          <a:xfrm>
            <a:off x="5532738" y="1788730"/>
            <a:ext cx="7980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438439428</a:t>
            </a:r>
            <a:endParaRPr sz="600">
              <a:solidFill>
                <a:srgbClr val="434343"/>
              </a:solidFill>
              <a:latin typeface="Open Sans"/>
              <a:ea typeface="Open Sans"/>
              <a:cs typeface="Open Sans"/>
              <a:sym typeface="Open Sans"/>
            </a:endParaRPr>
          </a:p>
        </p:txBody>
      </p:sp>
      <p:sp>
        <p:nvSpPr>
          <p:cNvPr id="863" name="Google Shape;863;p66"/>
          <p:cNvSpPr/>
          <p:nvPr/>
        </p:nvSpPr>
        <p:spPr>
          <a:xfrm>
            <a:off x="6402275" y="1788730"/>
            <a:ext cx="2943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MO  ▾</a:t>
            </a:r>
            <a:endParaRPr sz="600">
              <a:solidFill>
                <a:srgbClr val="434343"/>
              </a:solidFill>
              <a:latin typeface="Open Sans"/>
              <a:ea typeface="Open Sans"/>
              <a:cs typeface="Open Sans"/>
              <a:sym typeface="Open Sans"/>
            </a:endParaRPr>
          </a:p>
        </p:txBody>
      </p:sp>
      <p:sp>
        <p:nvSpPr>
          <p:cNvPr id="864" name="Google Shape;864;p66"/>
          <p:cNvSpPr/>
          <p:nvPr/>
        </p:nvSpPr>
        <p:spPr>
          <a:xfrm>
            <a:off x="5169125" y="3278393"/>
            <a:ext cx="15297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Citibank</a:t>
            </a:r>
            <a:endParaRPr sz="600">
              <a:solidFill>
                <a:srgbClr val="434343"/>
              </a:solidFill>
              <a:latin typeface="Open Sans"/>
              <a:ea typeface="Open Sans"/>
              <a:cs typeface="Open Sans"/>
              <a:sym typeface="Open Sans"/>
            </a:endParaRPr>
          </a:p>
        </p:txBody>
      </p:sp>
      <p:sp>
        <p:nvSpPr>
          <p:cNvPr id="865" name="Google Shape;865;p66"/>
          <p:cNvSpPr txBox="1"/>
          <p:nvPr/>
        </p:nvSpPr>
        <p:spPr>
          <a:xfrm>
            <a:off x="4180876" y="3277525"/>
            <a:ext cx="6861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Bank Name</a:t>
            </a:r>
            <a:endParaRPr sz="600">
              <a:solidFill>
                <a:srgbClr val="434343"/>
              </a:solidFill>
              <a:latin typeface="Open Sans"/>
              <a:ea typeface="Open Sans"/>
              <a:cs typeface="Open Sans"/>
              <a:sym typeface="Open Sans"/>
            </a:endParaRPr>
          </a:p>
        </p:txBody>
      </p:sp>
      <p:pic>
        <p:nvPicPr>
          <p:cNvPr id="866" name="Google Shape;866;p66"/>
          <p:cNvPicPr preferRelativeResize="0"/>
          <p:nvPr/>
        </p:nvPicPr>
        <p:blipFill>
          <a:blip r:embed="rId12">
            <a:alphaModFix/>
          </a:blip>
          <a:stretch>
            <a:fillRect/>
          </a:stretch>
        </p:blipFill>
        <p:spPr>
          <a:xfrm>
            <a:off x="4324288" y="2034592"/>
            <a:ext cx="85800" cy="85800"/>
          </a:xfrm>
          <a:prstGeom prst="rect">
            <a:avLst/>
          </a:prstGeom>
          <a:noFill/>
          <a:ln>
            <a:noFill/>
          </a:ln>
        </p:spPr>
      </p:pic>
      <p:pic>
        <p:nvPicPr>
          <p:cNvPr id="867" name="Google Shape;867;p66"/>
          <p:cNvPicPr preferRelativeResize="0"/>
          <p:nvPr/>
        </p:nvPicPr>
        <p:blipFill>
          <a:blip r:embed="rId13">
            <a:alphaModFix/>
          </a:blip>
          <a:stretch>
            <a:fillRect/>
          </a:stretch>
        </p:blipFill>
        <p:spPr>
          <a:xfrm>
            <a:off x="5166900" y="2038655"/>
            <a:ext cx="85800" cy="85800"/>
          </a:xfrm>
          <a:prstGeom prst="rect">
            <a:avLst/>
          </a:prstGeom>
          <a:noFill/>
          <a:ln>
            <a:noFill/>
          </a:ln>
        </p:spPr>
      </p:pic>
      <p:cxnSp>
        <p:nvCxnSpPr>
          <p:cNvPr id="868" name="Google Shape;868;p66"/>
          <p:cNvCxnSpPr/>
          <p:nvPr/>
        </p:nvCxnSpPr>
        <p:spPr>
          <a:xfrm>
            <a:off x="2302825" y="1339525"/>
            <a:ext cx="230400" cy="600"/>
          </a:xfrm>
          <a:prstGeom prst="bentConnector3">
            <a:avLst>
              <a:gd name="adj1" fmla="val 50000"/>
            </a:avLst>
          </a:prstGeom>
          <a:noFill/>
          <a:ln w="9525" cap="flat" cmpd="sng">
            <a:solidFill>
              <a:srgbClr val="FF00FF"/>
            </a:solidFill>
            <a:prstDash val="solid"/>
            <a:round/>
            <a:headEnd type="none" w="sm" len="sm"/>
            <a:tailEnd type="triangle" w="med" len="med"/>
          </a:ln>
        </p:spPr>
      </p:cxnSp>
      <p:cxnSp>
        <p:nvCxnSpPr>
          <p:cNvPr id="869" name="Google Shape;869;p66"/>
          <p:cNvCxnSpPr/>
          <p:nvPr/>
        </p:nvCxnSpPr>
        <p:spPr>
          <a:xfrm>
            <a:off x="2302825" y="2701350"/>
            <a:ext cx="230400" cy="600"/>
          </a:xfrm>
          <a:prstGeom prst="bentConnector3">
            <a:avLst>
              <a:gd name="adj1" fmla="val 50000"/>
            </a:avLst>
          </a:prstGeom>
          <a:noFill/>
          <a:ln w="9525" cap="flat" cmpd="sng">
            <a:solidFill>
              <a:srgbClr val="FF00FF"/>
            </a:solidFill>
            <a:prstDash val="solid"/>
            <a:round/>
            <a:headEnd type="none" w="sm" len="sm"/>
            <a:tailEnd type="triangle" w="med" len="med"/>
          </a:ln>
        </p:spPr>
      </p:cxnSp>
      <p:grpSp>
        <p:nvGrpSpPr>
          <p:cNvPr id="870" name="Google Shape;870;p66"/>
          <p:cNvGrpSpPr/>
          <p:nvPr/>
        </p:nvGrpSpPr>
        <p:grpSpPr>
          <a:xfrm>
            <a:off x="284750" y="-10075"/>
            <a:ext cx="664500" cy="535175"/>
            <a:chOff x="284750" y="-10075"/>
            <a:chExt cx="664500" cy="535175"/>
          </a:xfrm>
        </p:grpSpPr>
        <p:sp>
          <p:nvSpPr>
            <p:cNvPr id="871" name="Google Shape;871;p66"/>
            <p:cNvSpPr/>
            <p:nvPr/>
          </p:nvSpPr>
          <p:spPr>
            <a:xfrm>
              <a:off x="284750" y="-10075"/>
              <a:ext cx="664500" cy="535175"/>
            </a:xfrm>
            <a:prstGeom prst="flowChartOffpageConnector">
              <a:avLst/>
            </a:prstGeom>
            <a:solidFill>
              <a:srgbClr val="FF9900"/>
            </a:solid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a:solidFill>
                    <a:srgbClr val="FFFFFF"/>
                  </a:solidFill>
                  <a:latin typeface="Roboto"/>
                  <a:ea typeface="Roboto"/>
                  <a:cs typeface="Roboto"/>
                  <a:sym typeface="Roboto"/>
                </a:rPr>
                <a:t>PAYEE</a:t>
              </a:r>
              <a:endParaRPr sz="800" b="1" i="0" u="none" strike="noStrike" cap="none">
                <a:solidFill>
                  <a:srgbClr val="FFFFFF"/>
                </a:solidFill>
                <a:latin typeface="Roboto"/>
                <a:ea typeface="Roboto"/>
                <a:cs typeface="Roboto"/>
                <a:sym typeface="Roboto"/>
              </a:endParaRPr>
            </a:p>
          </p:txBody>
        </p:sp>
        <p:pic>
          <p:nvPicPr>
            <p:cNvPr id="872" name="Google Shape;872;p66"/>
            <p:cNvPicPr preferRelativeResize="0"/>
            <p:nvPr/>
          </p:nvPicPr>
          <p:blipFill>
            <a:blip r:embed="rId14">
              <a:alphaModFix/>
            </a:blip>
            <a:stretch>
              <a:fillRect/>
            </a:stretch>
          </p:blipFill>
          <p:spPr>
            <a:xfrm>
              <a:off x="519704" y="47221"/>
              <a:ext cx="194625" cy="19462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67"/>
          <p:cNvSpPr txBox="1"/>
          <p:nvPr/>
        </p:nvSpPr>
        <p:spPr>
          <a:xfrm>
            <a:off x="8700950" y="4749900"/>
            <a:ext cx="371100" cy="393600"/>
          </a:xfrm>
          <a:prstGeom prst="rect">
            <a:avLst/>
          </a:prstGeom>
          <a:solidFill>
            <a:srgbClr val="444B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000">
                <a:solidFill>
                  <a:srgbClr val="FFFFFF"/>
                </a:solidFill>
                <a:latin typeface="Roboto"/>
                <a:ea typeface="Roboto"/>
                <a:cs typeface="Roboto"/>
                <a:sym typeface="Roboto"/>
              </a:rPr>
              <a:t>12</a:t>
            </a:fld>
            <a:endParaRPr sz="1000">
              <a:solidFill>
                <a:srgbClr val="FFFFFF"/>
              </a:solidFill>
              <a:latin typeface="Roboto"/>
              <a:ea typeface="Roboto"/>
              <a:cs typeface="Roboto"/>
              <a:sym typeface="Roboto"/>
            </a:endParaRPr>
          </a:p>
        </p:txBody>
      </p:sp>
      <p:graphicFrame>
        <p:nvGraphicFramePr>
          <p:cNvPr id="878" name="Google Shape;878;p67"/>
          <p:cNvGraphicFramePr/>
          <p:nvPr/>
        </p:nvGraphicFramePr>
        <p:xfrm>
          <a:off x="284758" y="626631"/>
          <a:ext cx="1860950" cy="3800245"/>
        </p:xfrm>
        <a:graphic>
          <a:graphicData uri="http://schemas.openxmlformats.org/drawingml/2006/table">
            <a:tbl>
              <a:tblPr>
                <a:noFill/>
                <a:tableStyleId>{03CD4108-84AD-4A84-B2FC-F0C76DAC8F7A}</a:tableStyleId>
              </a:tblPr>
              <a:tblGrid>
                <a:gridCol w="1860950">
                  <a:extLst>
                    <a:ext uri="{9D8B030D-6E8A-4147-A177-3AD203B41FA5}">
                      <a16:colId xmlns:a16="http://schemas.microsoft.com/office/drawing/2014/main" val="20000"/>
                    </a:ext>
                  </a:extLst>
                </a:gridCol>
              </a:tblGrid>
              <a:tr h="841200">
                <a:tc>
                  <a:txBody>
                    <a:bodyPr/>
                    <a:lstStyle/>
                    <a:p>
                      <a:pPr marL="0" lvl="0" indent="0" algn="l" rtl="0">
                        <a:spcBef>
                          <a:spcPts val="0"/>
                        </a:spcBef>
                        <a:spcAft>
                          <a:spcPts val="0"/>
                        </a:spcAft>
                        <a:buNone/>
                      </a:pPr>
                      <a:r>
                        <a:rPr lang="en" sz="2600">
                          <a:solidFill>
                            <a:schemeClr val="lt1"/>
                          </a:solidFill>
                          <a:latin typeface="Roboto"/>
                          <a:ea typeface="Roboto"/>
                          <a:cs typeface="Roboto"/>
                          <a:sym typeface="Roboto"/>
                        </a:rPr>
                        <a:t>Mobile Payment Request</a:t>
                      </a:r>
                      <a:endParaRPr sz="2600">
                        <a:solidFill>
                          <a:schemeClr val="lt1"/>
                        </a:solidFill>
                        <a:latin typeface="Roboto"/>
                        <a:ea typeface="Roboto"/>
                        <a:cs typeface="Roboto"/>
                        <a:sym typeface="Roboto"/>
                      </a:endParaRPr>
                    </a:p>
                  </a:txBody>
                  <a:tcPr marL="0" marR="0" marT="9142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solidFill>
                      <a:prstDash val="solid"/>
                      <a:round/>
                      <a:headEnd type="none" w="sm" len="sm"/>
                      <a:tailEnd type="none" w="sm" len="sm"/>
                    </a:lnB>
                  </a:tcPr>
                </a:tc>
                <a:extLst>
                  <a:ext uri="{0D108BD9-81ED-4DB2-BD59-A6C34878D82A}">
                    <a16:rowId xmlns:a16="http://schemas.microsoft.com/office/drawing/2014/main" val="10000"/>
                  </a:ext>
                </a:extLst>
              </a:tr>
              <a:tr h="2428675">
                <a:tc>
                  <a:txBody>
                    <a:bodyPr/>
                    <a:lstStyle/>
                    <a:p>
                      <a:pPr marL="0" lvl="0" indent="0" algn="l" rtl="0">
                        <a:spcBef>
                          <a:spcPts val="0"/>
                        </a:spcBef>
                        <a:spcAft>
                          <a:spcPts val="1000"/>
                        </a:spcAft>
                        <a:buNone/>
                      </a:pPr>
                      <a:r>
                        <a:rPr lang="en" sz="1000">
                          <a:solidFill>
                            <a:srgbClr val="FFFFFF"/>
                          </a:solidFill>
                          <a:latin typeface="Roboto"/>
                          <a:ea typeface="Roboto"/>
                          <a:cs typeface="Roboto"/>
                          <a:sym typeface="Roboto"/>
                        </a:rPr>
                        <a:t>Submitting payment request in Candex is available via Mobile Browser</a:t>
                      </a:r>
                      <a:endParaRPr sz="1000">
                        <a:solidFill>
                          <a:srgbClr val="FFFFFF"/>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79" name="Google Shape;879;p67"/>
          <p:cNvSpPr/>
          <p:nvPr/>
        </p:nvSpPr>
        <p:spPr>
          <a:xfrm>
            <a:off x="3596964" y="793000"/>
            <a:ext cx="1737300" cy="3333900"/>
          </a:xfrm>
          <a:prstGeom prst="roundRect">
            <a:avLst>
              <a:gd name="adj" fmla="val 0"/>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880" name="Google Shape;880;p67"/>
          <p:cNvCxnSpPr/>
          <p:nvPr/>
        </p:nvCxnSpPr>
        <p:spPr>
          <a:xfrm>
            <a:off x="5411305" y="2303873"/>
            <a:ext cx="0" cy="0"/>
          </a:xfrm>
          <a:prstGeom prst="straightConnector1">
            <a:avLst/>
          </a:prstGeom>
          <a:noFill/>
          <a:ln w="9525" cap="flat" cmpd="sng">
            <a:solidFill>
              <a:srgbClr val="595959"/>
            </a:solidFill>
            <a:prstDash val="solid"/>
            <a:round/>
            <a:headEnd type="none" w="med" len="med"/>
            <a:tailEnd type="none" w="med" len="med"/>
          </a:ln>
        </p:spPr>
      </p:cxnSp>
      <p:cxnSp>
        <p:nvCxnSpPr>
          <p:cNvPr id="881" name="Google Shape;881;p67"/>
          <p:cNvCxnSpPr/>
          <p:nvPr/>
        </p:nvCxnSpPr>
        <p:spPr>
          <a:xfrm>
            <a:off x="5411305" y="2303873"/>
            <a:ext cx="0" cy="0"/>
          </a:xfrm>
          <a:prstGeom prst="straightConnector1">
            <a:avLst/>
          </a:prstGeom>
          <a:noFill/>
          <a:ln w="9525" cap="flat" cmpd="sng">
            <a:solidFill>
              <a:srgbClr val="595959"/>
            </a:solidFill>
            <a:prstDash val="solid"/>
            <a:round/>
            <a:headEnd type="none" w="med" len="med"/>
            <a:tailEnd type="none" w="med" len="med"/>
          </a:ln>
        </p:spPr>
      </p:cxnSp>
      <p:graphicFrame>
        <p:nvGraphicFramePr>
          <p:cNvPr id="882" name="Google Shape;882;p67"/>
          <p:cNvGraphicFramePr/>
          <p:nvPr/>
        </p:nvGraphicFramePr>
        <p:xfrm>
          <a:off x="3677178" y="2350922"/>
          <a:ext cx="1570925" cy="1201380"/>
        </p:xfrm>
        <a:graphic>
          <a:graphicData uri="http://schemas.openxmlformats.org/drawingml/2006/table">
            <a:tbl>
              <a:tblPr>
                <a:noFill/>
                <a:tableStyleId>{D10F3EFB-F9F8-417C-B3D0-7218658BB41F}</a:tableStyleId>
              </a:tblPr>
              <a:tblGrid>
                <a:gridCol w="788000">
                  <a:extLst>
                    <a:ext uri="{9D8B030D-6E8A-4147-A177-3AD203B41FA5}">
                      <a16:colId xmlns:a16="http://schemas.microsoft.com/office/drawing/2014/main" val="20000"/>
                    </a:ext>
                  </a:extLst>
                </a:gridCol>
                <a:gridCol w="782925">
                  <a:extLst>
                    <a:ext uri="{9D8B030D-6E8A-4147-A177-3AD203B41FA5}">
                      <a16:colId xmlns:a16="http://schemas.microsoft.com/office/drawing/2014/main" val="20001"/>
                    </a:ext>
                  </a:extLst>
                </a:gridCol>
              </a:tblGrid>
              <a:tr h="202125">
                <a:tc gridSpan="2">
                  <a:txBody>
                    <a:bodyPr/>
                    <a:lstStyle/>
                    <a:p>
                      <a:pPr marL="0" lvl="0" indent="0" algn="l" rtl="0">
                        <a:spcBef>
                          <a:spcPts val="0"/>
                        </a:spcBef>
                        <a:spcAft>
                          <a:spcPts val="0"/>
                        </a:spcAft>
                        <a:buNone/>
                      </a:pPr>
                      <a:r>
                        <a:rPr lang="en" sz="400">
                          <a:solidFill>
                            <a:srgbClr val="434343"/>
                          </a:solidFill>
                          <a:latin typeface="Open Sans"/>
                          <a:ea typeface="Open Sans"/>
                          <a:cs typeface="Open Sans"/>
                          <a:sym typeface="Open Sans"/>
                        </a:rPr>
                        <a:t>To: zach@miller.com</a:t>
                      </a:r>
                      <a:endParaRPr sz="400">
                        <a:solidFill>
                          <a:srgbClr val="66B2E1"/>
                        </a:solidFill>
                        <a:latin typeface="Open Sans"/>
                        <a:ea typeface="Open Sans"/>
                        <a:cs typeface="Open Sans"/>
                        <a:sym typeface="Open Sans"/>
                      </a:endParaRPr>
                    </a:p>
                    <a:p>
                      <a:pPr marL="0" lvl="0" indent="0" algn="l" rtl="0">
                        <a:spcBef>
                          <a:spcPts val="500"/>
                        </a:spcBef>
                        <a:spcAft>
                          <a:spcPts val="0"/>
                        </a:spcAft>
                        <a:buNone/>
                      </a:pPr>
                      <a:r>
                        <a:rPr lang="en" sz="400">
                          <a:solidFill>
                            <a:srgbClr val="434343"/>
                          </a:solidFill>
                          <a:latin typeface="Open Sans"/>
                          <a:ea typeface="Open Sans"/>
                          <a:cs typeface="Open Sans"/>
                          <a:sym typeface="Open Sans"/>
                        </a:rPr>
                        <a:t>A payment of 500 USD is authorized to you. </a:t>
                      </a:r>
                      <a:endParaRPr sz="400">
                        <a:solidFill>
                          <a:srgbClr val="434343"/>
                        </a:solidFill>
                        <a:latin typeface="Open Sans"/>
                        <a:ea typeface="Open Sans"/>
                        <a:cs typeface="Open Sans"/>
                        <a:sym typeface="Open Sans"/>
                      </a:endParaRPr>
                    </a:p>
                    <a:p>
                      <a:pPr marL="0" lvl="0" indent="0" algn="l" rtl="0">
                        <a:spcBef>
                          <a:spcPts val="500"/>
                        </a:spcBef>
                        <a:spcAft>
                          <a:spcPts val="0"/>
                        </a:spcAft>
                        <a:buNone/>
                      </a:pPr>
                      <a:r>
                        <a:rPr lang="en" sz="400">
                          <a:solidFill>
                            <a:srgbClr val="434343"/>
                          </a:solidFill>
                          <a:latin typeface="Open Sans"/>
                          <a:ea typeface="Open Sans"/>
                          <a:cs typeface="Open Sans"/>
                          <a:sym typeface="Open Sans"/>
                        </a:rPr>
                        <a:t>Items:</a:t>
                      </a:r>
                      <a:br>
                        <a:rPr lang="en" sz="400">
                          <a:solidFill>
                            <a:srgbClr val="434343"/>
                          </a:solidFill>
                          <a:latin typeface="Open Sans"/>
                          <a:ea typeface="Open Sans"/>
                          <a:cs typeface="Open Sans"/>
                          <a:sym typeface="Open Sans"/>
                        </a:rPr>
                      </a:br>
                      <a:r>
                        <a:rPr lang="en" sz="400">
                          <a:solidFill>
                            <a:srgbClr val="434343"/>
                          </a:solidFill>
                          <a:latin typeface="Open Sans"/>
                          <a:ea typeface="Open Sans"/>
                          <a:cs typeface="Open Sans"/>
                          <a:sym typeface="Open Sans"/>
                        </a:rPr>
                        <a:t>• Speaking Engagement - January</a:t>
                      </a:r>
                      <a:endParaRPr sz="400">
                        <a:solidFill>
                          <a:srgbClr val="434343"/>
                        </a:solidFill>
                        <a:latin typeface="Open Sans"/>
                        <a:ea typeface="Open Sans"/>
                        <a:cs typeface="Open Sans"/>
                        <a:sym typeface="Open Sans"/>
                      </a:endParaRPr>
                    </a:p>
                    <a:p>
                      <a:pPr marL="0" lvl="0" indent="0" algn="l" rtl="0">
                        <a:spcBef>
                          <a:spcPts val="500"/>
                        </a:spcBef>
                        <a:spcAft>
                          <a:spcPts val="0"/>
                        </a:spcAft>
                        <a:buNone/>
                      </a:pPr>
                      <a:r>
                        <a:rPr lang="en" sz="400">
                          <a:solidFill>
                            <a:srgbClr val="66B2E1"/>
                          </a:solidFill>
                          <a:latin typeface="Open Sans SemiBold"/>
                          <a:ea typeface="Open Sans SemiBold"/>
                          <a:cs typeface="Open Sans SemiBold"/>
                          <a:sym typeface="Open Sans SemiBold"/>
                        </a:rPr>
                        <a:t>Click here</a:t>
                      </a:r>
                      <a:r>
                        <a:rPr lang="en" sz="400">
                          <a:solidFill>
                            <a:srgbClr val="434343"/>
                          </a:solidFill>
                          <a:latin typeface="Open Sans"/>
                          <a:ea typeface="Open Sans"/>
                          <a:cs typeface="Open Sans"/>
                          <a:sym typeface="Open Sans"/>
                        </a:rPr>
                        <a:t> to get paid.</a:t>
                      </a:r>
                      <a:endParaRPr sz="400">
                        <a:solidFill>
                          <a:srgbClr val="434343"/>
                        </a:solidFill>
                        <a:latin typeface="Open Sans"/>
                        <a:ea typeface="Open Sans"/>
                        <a:cs typeface="Open Sans"/>
                        <a:sym typeface="Open Sans"/>
                      </a:endParaRPr>
                    </a:p>
                    <a:p>
                      <a:pPr marL="0" lvl="0" indent="0" algn="l" rtl="0">
                        <a:spcBef>
                          <a:spcPts val="500"/>
                        </a:spcBef>
                        <a:spcAft>
                          <a:spcPts val="500"/>
                        </a:spcAft>
                        <a:buNone/>
                      </a:pPr>
                      <a:r>
                        <a:rPr lang="en" sz="400">
                          <a:solidFill>
                            <a:srgbClr val="434343"/>
                          </a:solidFill>
                          <a:latin typeface="Open Sans"/>
                          <a:ea typeface="Open Sans"/>
                          <a:cs typeface="Open Sans"/>
                          <a:sym typeface="Open Sans"/>
                        </a:rPr>
                        <a:t>VCU Industries uses Candex to engage and pay its valued and trusted partners without going through a cumbersome setup process</a:t>
                      </a:r>
                      <a:endParaRPr sz="400">
                        <a:solidFill>
                          <a:srgbClr val="4C4C4C"/>
                        </a:solidFill>
                        <a:latin typeface="Open Sans"/>
                        <a:ea typeface="Open Sans"/>
                        <a:cs typeface="Open Sans"/>
                        <a:sym typeface="Open Sans"/>
                      </a:endParaRPr>
                    </a:p>
                  </a:txBody>
                  <a:tcPr marL="0" marR="0" marT="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02125">
                <a:tc gridSpan="2">
                  <a:txBody>
                    <a:bodyPr/>
                    <a:lstStyle/>
                    <a:p>
                      <a:pPr marL="0" lvl="0" indent="0" algn="l" rtl="0">
                        <a:spcBef>
                          <a:spcPts val="0"/>
                        </a:spcBef>
                        <a:spcAft>
                          <a:spcPts val="0"/>
                        </a:spcAft>
                        <a:buClr>
                          <a:srgbClr val="000000"/>
                        </a:buClr>
                        <a:buSzPts val="1100"/>
                        <a:buFont typeface="Arial"/>
                        <a:buNone/>
                      </a:pPr>
                      <a:r>
                        <a:rPr lang="en" sz="400">
                          <a:solidFill>
                            <a:srgbClr val="909090"/>
                          </a:solidFill>
                          <a:latin typeface="Open Sans"/>
                          <a:ea typeface="Open Sans"/>
                          <a:cs typeface="Open Sans"/>
                          <a:sym typeface="Open Sans"/>
                        </a:rPr>
                        <a:t>Candex allows businesses to engage and exchange payments in a compliant way without cumbersome setup in each other’s financial systems. </a:t>
                      </a:r>
                      <a:endParaRPr sz="400">
                        <a:solidFill>
                          <a:srgbClr val="909090"/>
                        </a:solidFill>
                        <a:latin typeface="Open Sans"/>
                        <a:ea typeface="Open Sans"/>
                        <a:cs typeface="Open Sans"/>
                        <a:sym typeface="Open Sans"/>
                      </a:endParaRPr>
                    </a:p>
                    <a:p>
                      <a:pPr marL="0" lvl="0" indent="0" algn="l" rtl="0">
                        <a:spcBef>
                          <a:spcPts val="500"/>
                        </a:spcBef>
                        <a:spcAft>
                          <a:spcPts val="500"/>
                        </a:spcAft>
                        <a:buClr>
                          <a:srgbClr val="000000"/>
                        </a:buClr>
                        <a:buSzPts val="1100"/>
                        <a:buFont typeface="Arial"/>
                        <a:buNone/>
                      </a:pPr>
                      <a:r>
                        <a:rPr lang="en" sz="400">
                          <a:solidFill>
                            <a:srgbClr val="909090"/>
                          </a:solidFill>
                          <a:latin typeface="Open Sans"/>
                          <a:ea typeface="Open Sans"/>
                          <a:cs typeface="Open Sans"/>
                          <a:sym typeface="Open Sans"/>
                        </a:rPr>
                        <a:t>View </a:t>
                      </a:r>
                      <a:r>
                        <a:rPr lang="en" sz="400">
                          <a:solidFill>
                            <a:srgbClr val="63B3DF"/>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FAQs</a:t>
                      </a:r>
                      <a:r>
                        <a:rPr lang="en" sz="400">
                          <a:solidFill>
                            <a:srgbClr val="909090"/>
                          </a:solidFill>
                          <a:latin typeface="Open Sans"/>
                          <a:ea typeface="Open Sans"/>
                          <a:cs typeface="Open Sans"/>
                          <a:sym typeface="Open Sans"/>
                        </a:rPr>
                        <a:t> </a:t>
                      </a:r>
                      <a:br>
                        <a:rPr lang="en" sz="400">
                          <a:solidFill>
                            <a:srgbClr val="909090"/>
                          </a:solidFill>
                          <a:latin typeface="Open Sans"/>
                          <a:ea typeface="Open Sans"/>
                          <a:cs typeface="Open Sans"/>
                          <a:sym typeface="Open Sans"/>
                        </a:rPr>
                      </a:br>
                      <a:r>
                        <a:rPr lang="en" sz="400">
                          <a:solidFill>
                            <a:srgbClr val="909090"/>
                          </a:solidFill>
                          <a:latin typeface="Open Sans"/>
                          <a:ea typeface="Open Sans"/>
                          <a:cs typeface="Open Sans"/>
                          <a:sym typeface="Open Sans"/>
                        </a:rPr>
                        <a:t>Support at </a:t>
                      </a:r>
                      <a:r>
                        <a:rPr lang="en" sz="400">
                          <a:solidFill>
                            <a:srgbClr val="63B3DF"/>
                          </a:solidFill>
                          <a:latin typeface="Open Sans"/>
                          <a:ea typeface="Open Sans"/>
                          <a:cs typeface="Open Sans"/>
                          <a:sym typeface="Open Sans"/>
                        </a:rPr>
                        <a:t>support@candex.com</a:t>
                      </a:r>
                      <a:endParaRPr sz="200">
                        <a:solidFill>
                          <a:srgbClr val="909090"/>
                        </a:solidFill>
                        <a:latin typeface="Open Sans"/>
                        <a:ea typeface="Open Sans"/>
                        <a:cs typeface="Open Sans"/>
                        <a:sym typeface="Open Sans"/>
                      </a:endParaRPr>
                    </a:p>
                  </a:txBody>
                  <a:tcPr marL="0" marR="0" marT="457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883" name="Google Shape;883;p67"/>
          <p:cNvSpPr/>
          <p:nvPr/>
        </p:nvSpPr>
        <p:spPr>
          <a:xfrm>
            <a:off x="3596950" y="1450902"/>
            <a:ext cx="1737300" cy="793500"/>
          </a:xfrm>
          <a:prstGeom prst="rect">
            <a:avLst/>
          </a:prstGeom>
          <a:solidFill>
            <a:srgbClr val="F3F3F3"/>
          </a:solidFill>
          <a:ln>
            <a:noFill/>
          </a:ln>
        </p:spPr>
        <p:txBody>
          <a:bodyPr spcFirstLastPara="1" wrap="square" lIns="91425" tIns="182875" rIns="0" bIns="182875" anchor="ctr" anchorCtr="0">
            <a:noAutofit/>
          </a:bodyPr>
          <a:lstStyle/>
          <a:p>
            <a:pPr marL="0" lvl="0" indent="0" algn="l" rtl="0">
              <a:lnSpc>
                <a:spcPct val="100000"/>
              </a:lnSpc>
              <a:spcBef>
                <a:spcPts val="0"/>
              </a:spcBef>
              <a:spcAft>
                <a:spcPts val="0"/>
              </a:spcAft>
              <a:buNone/>
            </a:pPr>
            <a:r>
              <a:rPr lang="en" sz="700" b="1">
                <a:solidFill>
                  <a:srgbClr val="434343"/>
                </a:solidFill>
                <a:latin typeface="Open Sans"/>
                <a:ea typeface="Open Sans"/>
                <a:cs typeface="Open Sans"/>
                <a:sym typeface="Open Sans"/>
              </a:rPr>
              <a:t>Speaking </a:t>
            </a:r>
            <a:br>
              <a:rPr lang="en" sz="700" b="1">
                <a:solidFill>
                  <a:srgbClr val="434343"/>
                </a:solidFill>
                <a:latin typeface="Open Sans"/>
                <a:ea typeface="Open Sans"/>
                <a:cs typeface="Open Sans"/>
                <a:sym typeface="Open Sans"/>
              </a:rPr>
            </a:br>
            <a:r>
              <a:rPr lang="en" sz="700" b="1">
                <a:solidFill>
                  <a:srgbClr val="434343"/>
                </a:solidFill>
                <a:latin typeface="Open Sans"/>
                <a:ea typeface="Open Sans"/>
                <a:cs typeface="Open Sans"/>
                <a:sym typeface="Open Sans"/>
              </a:rPr>
              <a:t>Engagement - January</a:t>
            </a:r>
            <a:endParaRPr sz="200">
              <a:solidFill>
                <a:srgbClr val="434343"/>
              </a:solidFill>
              <a:latin typeface="Open Sans"/>
              <a:ea typeface="Open Sans"/>
              <a:cs typeface="Open Sans"/>
              <a:sym typeface="Open Sans"/>
            </a:endParaRPr>
          </a:p>
          <a:p>
            <a:pPr marL="0" lvl="0" indent="0" algn="l" rtl="0">
              <a:spcBef>
                <a:spcPts val="500"/>
              </a:spcBef>
              <a:spcAft>
                <a:spcPts val="0"/>
              </a:spcAft>
              <a:buNone/>
            </a:pPr>
            <a:r>
              <a:rPr lang="en" sz="400">
                <a:solidFill>
                  <a:srgbClr val="434343"/>
                </a:solidFill>
                <a:latin typeface="Open Sans"/>
                <a:ea typeface="Open Sans"/>
                <a:cs typeface="Open Sans"/>
                <a:sym typeface="Open Sans"/>
              </a:rPr>
              <a:t>United States  |  PO#: CTPO1239045</a:t>
            </a:r>
            <a:endParaRPr sz="400">
              <a:solidFill>
                <a:srgbClr val="434343"/>
              </a:solidFill>
              <a:latin typeface="Open Sans"/>
              <a:ea typeface="Open Sans"/>
              <a:cs typeface="Open Sans"/>
              <a:sym typeface="Open Sans"/>
            </a:endParaRPr>
          </a:p>
          <a:p>
            <a:pPr marL="0" lvl="0" indent="0" algn="l" rtl="0">
              <a:spcBef>
                <a:spcPts val="0"/>
              </a:spcBef>
              <a:spcAft>
                <a:spcPts val="0"/>
              </a:spcAft>
              <a:buNone/>
            </a:pPr>
            <a:endParaRPr sz="500">
              <a:solidFill>
                <a:srgbClr val="434343"/>
              </a:solidFill>
              <a:latin typeface="Open Sans"/>
              <a:ea typeface="Open Sans"/>
              <a:cs typeface="Open Sans"/>
              <a:sym typeface="Open Sans"/>
            </a:endParaRPr>
          </a:p>
          <a:p>
            <a:pPr marL="0" lvl="0" indent="0" algn="l" rtl="0">
              <a:spcBef>
                <a:spcPts val="0"/>
              </a:spcBef>
              <a:spcAft>
                <a:spcPts val="0"/>
              </a:spcAft>
              <a:buNone/>
            </a:pPr>
            <a:r>
              <a:rPr lang="en" sz="400">
                <a:solidFill>
                  <a:srgbClr val="434343"/>
                </a:solidFill>
                <a:latin typeface="Open Sans"/>
                <a:ea typeface="Open Sans"/>
                <a:cs typeface="Open Sans"/>
                <a:sym typeface="Open Sans"/>
              </a:rPr>
              <a:t>From</a:t>
            </a:r>
            <a:endParaRPr sz="400">
              <a:solidFill>
                <a:srgbClr val="434343"/>
              </a:solidFill>
              <a:latin typeface="Open Sans"/>
              <a:ea typeface="Open Sans"/>
              <a:cs typeface="Open Sans"/>
              <a:sym typeface="Open Sans"/>
            </a:endParaRPr>
          </a:p>
          <a:p>
            <a:pPr marL="0" lvl="0" indent="0" algn="l" rtl="0">
              <a:spcBef>
                <a:spcPts val="0"/>
              </a:spcBef>
              <a:spcAft>
                <a:spcPts val="0"/>
              </a:spcAft>
              <a:buNone/>
            </a:pPr>
            <a:r>
              <a:rPr lang="en" sz="700" b="1">
                <a:solidFill>
                  <a:srgbClr val="434343"/>
                </a:solidFill>
                <a:latin typeface="Open Sans"/>
                <a:ea typeface="Open Sans"/>
                <a:cs typeface="Open Sans"/>
                <a:sym typeface="Open Sans"/>
              </a:rPr>
              <a:t>VCU</a:t>
            </a:r>
            <a:endParaRPr sz="700">
              <a:solidFill>
                <a:srgbClr val="434343"/>
              </a:solidFill>
              <a:latin typeface="Open Sans"/>
              <a:ea typeface="Open Sans"/>
              <a:cs typeface="Open Sans"/>
              <a:sym typeface="Open Sans"/>
            </a:endParaRPr>
          </a:p>
        </p:txBody>
      </p:sp>
      <p:sp>
        <p:nvSpPr>
          <p:cNvPr id="884" name="Google Shape;884;p67"/>
          <p:cNvSpPr/>
          <p:nvPr/>
        </p:nvSpPr>
        <p:spPr>
          <a:xfrm>
            <a:off x="4653638" y="2003407"/>
            <a:ext cx="560100" cy="132900"/>
          </a:xfrm>
          <a:prstGeom prst="roundRect">
            <a:avLst>
              <a:gd name="adj" fmla="val 50000"/>
            </a:avLst>
          </a:prstGeom>
          <a:solidFill>
            <a:srgbClr val="66B2E1"/>
          </a:solidFill>
          <a:ln>
            <a:noFill/>
          </a:ln>
        </p:spPr>
        <p:txBody>
          <a:bodyPr spcFirstLastPara="1" wrap="square" lIns="0" tIns="63700" rIns="0" bIns="63700" anchor="ctr" anchorCtr="0">
            <a:noAutofit/>
          </a:bodyPr>
          <a:lstStyle/>
          <a:p>
            <a:pPr marL="0" lvl="0" indent="0" algn="ctr" rtl="0">
              <a:spcBef>
                <a:spcPts val="0"/>
              </a:spcBef>
              <a:spcAft>
                <a:spcPts val="0"/>
              </a:spcAft>
              <a:buNone/>
            </a:pPr>
            <a:r>
              <a:rPr lang="en" sz="400" b="1">
                <a:solidFill>
                  <a:srgbClr val="FFFFFF"/>
                </a:solidFill>
                <a:latin typeface="Open Sans"/>
                <a:ea typeface="Open Sans"/>
                <a:cs typeface="Open Sans"/>
                <a:sym typeface="Open Sans"/>
              </a:rPr>
              <a:t>Request Payment</a:t>
            </a:r>
            <a:endParaRPr sz="400" b="1">
              <a:solidFill>
                <a:srgbClr val="FFFFFF"/>
              </a:solidFill>
              <a:latin typeface="Open Sans"/>
              <a:ea typeface="Open Sans"/>
              <a:cs typeface="Open Sans"/>
              <a:sym typeface="Open Sans"/>
            </a:endParaRPr>
          </a:p>
        </p:txBody>
      </p:sp>
      <p:graphicFrame>
        <p:nvGraphicFramePr>
          <p:cNvPr id="885" name="Google Shape;885;p67"/>
          <p:cNvGraphicFramePr/>
          <p:nvPr/>
        </p:nvGraphicFramePr>
        <p:xfrm>
          <a:off x="3596953" y="925155"/>
          <a:ext cx="1737300" cy="466284"/>
        </p:xfrm>
        <a:graphic>
          <a:graphicData uri="http://schemas.openxmlformats.org/drawingml/2006/table">
            <a:tbl>
              <a:tblPr>
                <a:noFill/>
                <a:tableStyleId>{D10F3EFB-F9F8-417C-B3D0-7218658BB41F}</a:tableStyleId>
              </a:tblPr>
              <a:tblGrid>
                <a:gridCol w="1737300">
                  <a:extLst>
                    <a:ext uri="{9D8B030D-6E8A-4147-A177-3AD203B41FA5}">
                      <a16:colId xmlns:a16="http://schemas.microsoft.com/office/drawing/2014/main" val="20000"/>
                    </a:ext>
                  </a:extLst>
                </a:gridCol>
              </a:tblGrid>
              <a:tr h="87700">
                <a:tc>
                  <a:txBody>
                    <a:bodyPr/>
                    <a:lstStyle/>
                    <a:p>
                      <a:pPr marL="323" lvl="0" indent="0" algn="l" rtl="0">
                        <a:lnSpc>
                          <a:spcPct val="100000"/>
                        </a:lnSpc>
                        <a:spcBef>
                          <a:spcPts val="0"/>
                        </a:spcBef>
                        <a:spcAft>
                          <a:spcPts val="0"/>
                        </a:spcAft>
                        <a:buNone/>
                      </a:pPr>
                      <a:r>
                        <a:rPr lang="en" sz="500">
                          <a:latin typeface="Open Sans"/>
                          <a:ea typeface="Open Sans"/>
                          <a:cs typeface="Open Sans"/>
                          <a:sym typeface="Open Sans"/>
                        </a:rPr>
                        <a:t>VCU (via Candex)</a:t>
                      </a:r>
                      <a:endParaRPr sz="500">
                        <a:latin typeface="Open Sans"/>
                        <a:ea typeface="Open Sans"/>
                        <a:cs typeface="Open Sans"/>
                        <a:sym typeface="Open Sans"/>
                      </a:endParaRPr>
                    </a:p>
                    <a:p>
                      <a:pPr marL="323" lvl="0" indent="0" algn="l" rtl="0">
                        <a:lnSpc>
                          <a:spcPct val="115000"/>
                        </a:lnSpc>
                        <a:spcBef>
                          <a:spcPts val="0"/>
                        </a:spcBef>
                        <a:spcAft>
                          <a:spcPts val="0"/>
                        </a:spcAft>
                        <a:buClr>
                          <a:srgbClr val="000000"/>
                        </a:buClr>
                        <a:buSzPts val="1100"/>
                        <a:buFont typeface="Arial"/>
                        <a:buNone/>
                      </a:pPr>
                      <a:r>
                        <a:rPr lang="en" sz="300">
                          <a:latin typeface="Open Sans"/>
                          <a:ea typeface="Open Sans"/>
                          <a:cs typeface="Open Sans"/>
                          <a:sym typeface="Open Sans"/>
                        </a:rPr>
                        <a:t>To:</a:t>
                      </a:r>
                      <a:r>
                        <a:rPr lang="en" sz="300">
                          <a:solidFill>
                            <a:srgbClr val="434343"/>
                          </a:solidFill>
                          <a:latin typeface="Open Sans"/>
                          <a:ea typeface="Open Sans"/>
                          <a:cs typeface="Open Sans"/>
                          <a:sym typeface="Open Sans"/>
                        </a:rPr>
                        <a:t> Zack Miller</a:t>
                      </a:r>
                      <a:endParaRPr sz="700" b="1">
                        <a:solidFill>
                          <a:srgbClr val="434343"/>
                        </a:solidFill>
                        <a:latin typeface="Open Sans"/>
                        <a:ea typeface="Open Sans"/>
                        <a:cs typeface="Open Sans"/>
                        <a:sym typeface="Open Sans"/>
                      </a:endParaRPr>
                    </a:p>
                  </a:txBody>
                  <a:tcPr marL="320025" marR="91425" marT="0" marB="4570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323" lvl="0" indent="0" algn="l" rtl="0">
                        <a:lnSpc>
                          <a:spcPct val="115000"/>
                        </a:lnSpc>
                        <a:spcBef>
                          <a:spcPts val="0"/>
                        </a:spcBef>
                        <a:spcAft>
                          <a:spcPts val="0"/>
                        </a:spcAft>
                        <a:buClr>
                          <a:srgbClr val="000000"/>
                        </a:buClr>
                        <a:buSzPts val="1100"/>
                        <a:buFont typeface="Arial"/>
                        <a:buNone/>
                      </a:pPr>
                      <a:r>
                        <a:rPr lang="en" sz="600" b="1">
                          <a:solidFill>
                            <a:srgbClr val="434343"/>
                          </a:solidFill>
                          <a:latin typeface="Open Sans"/>
                          <a:ea typeface="Open Sans"/>
                          <a:cs typeface="Open Sans"/>
                          <a:sym typeface="Open Sans"/>
                        </a:rPr>
                        <a:t>Action Required - Accept Payment 12345678</a:t>
                      </a:r>
                      <a:endParaRPr sz="600" b="1">
                        <a:solidFill>
                          <a:srgbClr val="434343"/>
                        </a:solidFill>
                        <a:latin typeface="Open Sans"/>
                        <a:ea typeface="Open Sans"/>
                        <a:cs typeface="Open Sans"/>
                        <a:sym typeface="Open Sans"/>
                      </a:endParaRPr>
                    </a:p>
                  </a:txBody>
                  <a:tcPr marL="91425" marR="91425" marT="45700" marB="4570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86" name="Google Shape;886;p67"/>
          <p:cNvSpPr/>
          <p:nvPr/>
        </p:nvSpPr>
        <p:spPr>
          <a:xfrm>
            <a:off x="3686090" y="891296"/>
            <a:ext cx="171600" cy="171600"/>
          </a:xfrm>
          <a:prstGeom prst="ellipse">
            <a:avLst/>
          </a:prstGeom>
          <a:solidFill>
            <a:srgbClr val="B7B7B7"/>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b="1">
                <a:solidFill>
                  <a:srgbClr val="FFFFFF"/>
                </a:solidFill>
                <a:latin typeface="Open Sans"/>
                <a:ea typeface="Open Sans"/>
                <a:cs typeface="Open Sans"/>
                <a:sym typeface="Open Sans"/>
              </a:rPr>
              <a:t>C</a:t>
            </a:r>
            <a:endParaRPr sz="800" b="1">
              <a:solidFill>
                <a:srgbClr val="FFFFFF"/>
              </a:solidFill>
              <a:latin typeface="Open Sans"/>
              <a:ea typeface="Open Sans"/>
              <a:cs typeface="Open Sans"/>
              <a:sym typeface="Open Sans"/>
            </a:endParaRPr>
          </a:p>
        </p:txBody>
      </p:sp>
      <p:grpSp>
        <p:nvGrpSpPr>
          <p:cNvPr id="887" name="Google Shape;887;p67"/>
          <p:cNvGrpSpPr/>
          <p:nvPr/>
        </p:nvGrpSpPr>
        <p:grpSpPr>
          <a:xfrm>
            <a:off x="5562775" y="585250"/>
            <a:ext cx="1737300" cy="3749400"/>
            <a:chOff x="4612350" y="778050"/>
            <a:chExt cx="1737300" cy="3749400"/>
          </a:xfrm>
        </p:grpSpPr>
        <p:sp>
          <p:nvSpPr>
            <p:cNvPr id="888" name="Google Shape;888;p67"/>
            <p:cNvSpPr/>
            <p:nvPr/>
          </p:nvSpPr>
          <p:spPr>
            <a:xfrm>
              <a:off x="4612350" y="778050"/>
              <a:ext cx="1737300" cy="3749400"/>
            </a:xfrm>
            <a:prstGeom prst="roundRect">
              <a:avLst>
                <a:gd name="adj" fmla="val 11642"/>
              </a:avLst>
            </a:prstGeom>
            <a:solidFill>
              <a:srgbClr val="FFFFFF"/>
            </a:solidFill>
            <a:ln w="9525" cap="flat" cmpd="sng">
              <a:solidFill>
                <a:srgbClr val="D9D9D9"/>
              </a:solidFill>
              <a:prstDash val="solid"/>
              <a:round/>
              <a:headEnd type="none" w="sm" len="sm"/>
              <a:tailEnd type="none" w="sm" len="sm"/>
            </a:ln>
            <a:effectLst>
              <a:outerShdw blurRad="342900" dist="66675" dir="4200000" algn="bl" rotWithShape="0">
                <a:srgbClr val="000000">
                  <a:alpha val="30000"/>
                </a:srgbClr>
              </a:outerShdw>
              <a:reflection stA="30000" endPos="8000" dist="38100" dir="5400000" fadeDir="5400012" sy="-100000" algn="bl" rotWithShape="0"/>
            </a:effectLst>
          </p:spPr>
          <p:txBody>
            <a:bodyPr spcFirstLastPara="1" wrap="square" lIns="91425" tIns="91425" rIns="91425" bIns="45700" anchor="b" anchorCtr="0">
              <a:noAutofit/>
            </a:bodyPr>
            <a:lstStyle/>
            <a:p>
              <a:pPr marL="0" lvl="0" indent="0" algn="ctr" rtl="0">
                <a:spcBef>
                  <a:spcPts val="0"/>
                </a:spcBef>
                <a:spcAft>
                  <a:spcPts val="0"/>
                </a:spcAft>
                <a:buNone/>
              </a:pPr>
              <a:r>
                <a:rPr lang="en" sz="500">
                  <a:solidFill>
                    <a:srgbClr val="434343"/>
                  </a:solidFill>
                  <a:latin typeface="Verdana"/>
                  <a:ea typeface="Verdana"/>
                  <a:cs typeface="Verdana"/>
                  <a:sym typeface="Verdana"/>
                </a:rPr>
                <a:t>candex.com</a:t>
              </a:r>
              <a:endParaRPr sz="500">
                <a:solidFill>
                  <a:srgbClr val="434343"/>
                </a:solidFill>
                <a:latin typeface="Verdana"/>
                <a:ea typeface="Verdana"/>
                <a:cs typeface="Verdana"/>
                <a:sym typeface="Verdana"/>
              </a:endParaRPr>
            </a:p>
          </p:txBody>
        </p:sp>
        <p:sp>
          <p:nvSpPr>
            <p:cNvPr id="889" name="Google Shape;889;p67"/>
            <p:cNvSpPr/>
            <p:nvPr/>
          </p:nvSpPr>
          <p:spPr>
            <a:xfrm>
              <a:off x="5248650" y="846570"/>
              <a:ext cx="464700" cy="1098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0" name="Google Shape;890;p67"/>
            <p:cNvSpPr/>
            <p:nvPr/>
          </p:nvSpPr>
          <p:spPr>
            <a:xfrm>
              <a:off x="5165775" y="4453270"/>
              <a:ext cx="630300" cy="291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cxnSp>
        <p:nvCxnSpPr>
          <p:cNvPr id="891" name="Google Shape;891;p67"/>
          <p:cNvCxnSpPr/>
          <p:nvPr/>
        </p:nvCxnSpPr>
        <p:spPr>
          <a:xfrm>
            <a:off x="7191563" y="2247973"/>
            <a:ext cx="0" cy="0"/>
          </a:xfrm>
          <a:prstGeom prst="straightConnector1">
            <a:avLst/>
          </a:prstGeom>
          <a:noFill/>
          <a:ln w="9525" cap="flat" cmpd="sng">
            <a:solidFill>
              <a:srgbClr val="595959"/>
            </a:solidFill>
            <a:prstDash val="solid"/>
            <a:round/>
            <a:headEnd type="none" w="med" len="med"/>
            <a:tailEnd type="none" w="med" len="med"/>
          </a:ln>
        </p:spPr>
      </p:cxnSp>
      <p:cxnSp>
        <p:nvCxnSpPr>
          <p:cNvPr id="892" name="Google Shape;892;p67"/>
          <p:cNvCxnSpPr/>
          <p:nvPr/>
        </p:nvCxnSpPr>
        <p:spPr>
          <a:xfrm>
            <a:off x="7191563" y="2247973"/>
            <a:ext cx="0" cy="0"/>
          </a:xfrm>
          <a:prstGeom prst="straightConnector1">
            <a:avLst/>
          </a:prstGeom>
          <a:noFill/>
          <a:ln w="9525" cap="flat" cmpd="sng">
            <a:solidFill>
              <a:srgbClr val="595959"/>
            </a:solidFill>
            <a:prstDash val="solid"/>
            <a:round/>
            <a:headEnd type="none" w="med" len="med"/>
            <a:tailEnd type="none" w="med" len="med"/>
          </a:ln>
        </p:spPr>
      </p:cxnSp>
      <p:sp>
        <p:nvSpPr>
          <p:cNvPr id="893" name="Google Shape;893;p67"/>
          <p:cNvSpPr/>
          <p:nvPr/>
        </p:nvSpPr>
        <p:spPr>
          <a:xfrm>
            <a:off x="5562149" y="793000"/>
            <a:ext cx="1737300" cy="3333900"/>
          </a:xfrm>
          <a:prstGeom prst="roundRect">
            <a:avLst>
              <a:gd name="adj" fmla="val 0"/>
            </a:avLst>
          </a:prstGeom>
          <a:solidFill>
            <a:srgbClr val="F7F8F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aphicFrame>
        <p:nvGraphicFramePr>
          <p:cNvPr id="894" name="Google Shape;894;p67"/>
          <p:cNvGraphicFramePr/>
          <p:nvPr/>
        </p:nvGraphicFramePr>
        <p:xfrm>
          <a:off x="5562159" y="793000"/>
          <a:ext cx="1738550" cy="3067489"/>
        </p:xfrm>
        <a:graphic>
          <a:graphicData uri="http://schemas.openxmlformats.org/drawingml/2006/table">
            <a:tbl>
              <a:tblPr>
                <a:noFill/>
                <a:tableStyleId>{D10F3EFB-F9F8-417C-B3D0-7218658BB41F}</a:tableStyleId>
              </a:tblPr>
              <a:tblGrid>
                <a:gridCol w="565725">
                  <a:extLst>
                    <a:ext uri="{9D8B030D-6E8A-4147-A177-3AD203B41FA5}">
                      <a16:colId xmlns:a16="http://schemas.microsoft.com/office/drawing/2014/main" val="20000"/>
                    </a:ext>
                  </a:extLst>
                </a:gridCol>
                <a:gridCol w="565725">
                  <a:extLst>
                    <a:ext uri="{9D8B030D-6E8A-4147-A177-3AD203B41FA5}">
                      <a16:colId xmlns:a16="http://schemas.microsoft.com/office/drawing/2014/main" val="20001"/>
                    </a:ext>
                  </a:extLst>
                </a:gridCol>
                <a:gridCol w="607100">
                  <a:extLst>
                    <a:ext uri="{9D8B030D-6E8A-4147-A177-3AD203B41FA5}">
                      <a16:colId xmlns:a16="http://schemas.microsoft.com/office/drawing/2014/main" val="20002"/>
                    </a:ext>
                  </a:extLst>
                </a:gridCol>
              </a:tblGrid>
              <a:tr h="203825">
                <a:tc gridSpan="3">
                  <a:txBody>
                    <a:bodyPr/>
                    <a:lstStyle/>
                    <a:p>
                      <a:pPr marL="688" lvl="0" indent="0" algn="l" rtl="0">
                        <a:spcBef>
                          <a:spcPts val="0"/>
                        </a:spcBef>
                        <a:spcAft>
                          <a:spcPts val="0"/>
                        </a:spcAft>
                        <a:buNone/>
                      </a:pPr>
                      <a:r>
                        <a:rPr lang="en" sz="500">
                          <a:solidFill>
                            <a:srgbClr val="434343"/>
                          </a:solidFill>
                          <a:latin typeface="Open Sans SemiBold"/>
                          <a:ea typeface="Open Sans SemiBold"/>
                          <a:cs typeface="Open Sans SemiBold"/>
                          <a:sym typeface="Open Sans SemiBold"/>
                        </a:rPr>
                        <a:t>Add Invoice</a:t>
                      </a:r>
                      <a:endParaRPr sz="900">
                        <a:solidFill>
                          <a:srgbClr val="434343"/>
                        </a:solidFill>
                        <a:latin typeface="Open Sans SemiBold"/>
                        <a:ea typeface="Open Sans SemiBold"/>
                        <a:cs typeface="Open Sans SemiBold"/>
                        <a:sym typeface="Open Sans SemiBold"/>
                      </a:endParaRPr>
                    </a:p>
                  </a:txBody>
                  <a:tcPr marL="274300" marR="91425" marT="64000" marB="64000">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1850">
                <a:tc gridSpan="3">
                  <a:txBody>
                    <a:bodyPr/>
                    <a:lstStyle/>
                    <a:p>
                      <a:pPr marL="0" lvl="0" indent="0" algn="l" rtl="0">
                        <a:lnSpc>
                          <a:spcPct val="100000"/>
                        </a:lnSpc>
                        <a:spcBef>
                          <a:spcPts val="0"/>
                        </a:spcBef>
                        <a:spcAft>
                          <a:spcPts val="0"/>
                        </a:spcAft>
                        <a:buNone/>
                      </a:pPr>
                      <a:r>
                        <a:rPr lang="en" sz="700">
                          <a:solidFill>
                            <a:srgbClr val="434343"/>
                          </a:solidFill>
                          <a:latin typeface="Open Sans SemiBold"/>
                          <a:ea typeface="Open Sans SemiBold"/>
                          <a:cs typeface="Open Sans SemiBold"/>
                          <a:sym typeface="Open Sans SemiBold"/>
                        </a:rPr>
                        <a:t>Speaking Engagement</a:t>
                      </a:r>
                      <a:br>
                        <a:rPr lang="en" sz="700">
                          <a:solidFill>
                            <a:srgbClr val="434343"/>
                          </a:solidFill>
                          <a:latin typeface="Open Sans SemiBold"/>
                          <a:ea typeface="Open Sans SemiBold"/>
                          <a:cs typeface="Open Sans SemiBold"/>
                          <a:sym typeface="Open Sans SemiBold"/>
                        </a:rPr>
                      </a:br>
                      <a:r>
                        <a:rPr lang="en" sz="700">
                          <a:solidFill>
                            <a:srgbClr val="434343"/>
                          </a:solidFill>
                          <a:latin typeface="Open Sans SemiBold"/>
                          <a:ea typeface="Open Sans SemiBold"/>
                          <a:cs typeface="Open Sans SemiBold"/>
                          <a:sym typeface="Open Sans SemiBold"/>
                        </a:rPr>
                        <a:t> - January</a:t>
                      </a:r>
                      <a:endParaRPr sz="700">
                        <a:solidFill>
                          <a:srgbClr val="434343"/>
                        </a:solidFill>
                        <a:latin typeface="Open Sans SemiBold"/>
                        <a:ea typeface="Open Sans SemiBold"/>
                        <a:cs typeface="Open Sans SemiBold"/>
                        <a:sym typeface="Open Sans SemiBold"/>
                      </a:endParaRPr>
                    </a:p>
                    <a:p>
                      <a:pPr marL="0" lvl="0" indent="0" algn="l" rtl="0">
                        <a:spcBef>
                          <a:spcPts val="300"/>
                        </a:spcBef>
                        <a:spcAft>
                          <a:spcPts val="0"/>
                        </a:spcAft>
                        <a:buNone/>
                      </a:pPr>
                      <a:r>
                        <a:rPr lang="en" sz="400">
                          <a:solidFill>
                            <a:srgbClr val="434343"/>
                          </a:solidFill>
                          <a:latin typeface="Open Sans"/>
                          <a:ea typeface="Open Sans"/>
                          <a:cs typeface="Open Sans"/>
                          <a:sym typeface="Open Sans"/>
                        </a:rPr>
                        <a:t>VCU  |  PO#: CTPO1239045</a:t>
                      </a:r>
                      <a:endParaRPr sz="400">
                        <a:solidFill>
                          <a:srgbClr val="434343"/>
                        </a:solidFill>
                        <a:latin typeface="Open Sans"/>
                        <a:ea typeface="Open Sans"/>
                        <a:cs typeface="Open Sans"/>
                        <a:sym typeface="Open Sans"/>
                      </a:endParaRPr>
                    </a:p>
                  </a:txBody>
                  <a:tcPr marL="91425" marR="91425" marT="45700" marB="45700">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6375">
                <a:tc gridSpan="3">
                  <a:txBody>
                    <a:bodyPr/>
                    <a:lstStyle/>
                    <a:p>
                      <a:pPr marL="0" lvl="0" indent="0" algn="l" rtl="0">
                        <a:spcBef>
                          <a:spcPts val="0"/>
                        </a:spcBef>
                        <a:spcAft>
                          <a:spcPts val="0"/>
                        </a:spcAft>
                        <a:buClr>
                          <a:srgbClr val="000000"/>
                        </a:buClr>
                        <a:buSzPts val="1100"/>
                        <a:buFont typeface="Arial"/>
                        <a:buNone/>
                      </a:pPr>
                      <a:r>
                        <a:rPr lang="en" sz="400" b="1">
                          <a:solidFill>
                            <a:srgbClr val="434343"/>
                          </a:solidFill>
                          <a:latin typeface="Open Sans"/>
                          <a:ea typeface="Open Sans"/>
                          <a:cs typeface="Open Sans"/>
                          <a:sym typeface="Open Sans"/>
                        </a:rPr>
                        <a:t>Pay To:</a:t>
                      </a:r>
                      <a:endParaRPr sz="400" b="1">
                        <a:solidFill>
                          <a:srgbClr val="434343"/>
                        </a:solidFill>
                        <a:latin typeface="Open Sans"/>
                        <a:ea typeface="Open Sans"/>
                        <a:cs typeface="Open Sans"/>
                        <a:sym typeface="Open Sans"/>
                      </a:endParaRPr>
                    </a:p>
                    <a:p>
                      <a:pPr marL="0" lvl="0" indent="0" algn="l" rtl="0">
                        <a:spcBef>
                          <a:spcPts val="0"/>
                        </a:spcBef>
                        <a:spcAft>
                          <a:spcPts val="0"/>
                        </a:spcAft>
                        <a:buClr>
                          <a:srgbClr val="000000"/>
                        </a:buClr>
                        <a:buSzPts val="1100"/>
                        <a:buFont typeface="Arial"/>
                        <a:buNone/>
                      </a:pPr>
                      <a:endParaRPr sz="400" b="1">
                        <a:solidFill>
                          <a:srgbClr val="434343"/>
                        </a:solidFill>
                        <a:latin typeface="Open Sans"/>
                        <a:ea typeface="Open Sans"/>
                        <a:cs typeface="Open Sans"/>
                        <a:sym typeface="Open Sans"/>
                      </a:endParaRPr>
                    </a:p>
                    <a:p>
                      <a:pPr marL="971550" lvl="0" indent="0" algn="l" rtl="0">
                        <a:spcBef>
                          <a:spcPts val="0"/>
                        </a:spcBef>
                        <a:spcAft>
                          <a:spcPts val="0"/>
                        </a:spcAft>
                        <a:buClr>
                          <a:srgbClr val="000000"/>
                        </a:buClr>
                        <a:buSzPts val="1100"/>
                        <a:buFont typeface="Arial"/>
                        <a:buNone/>
                      </a:pPr>
                      <a:r>
                        <a:rPr lang="en" sz="400">
                          <a:solidFill>
                            <a:srgbClr val="66B2E1"/>
                          </a:solidFill>
                          <a:latin typeface="Open Sans SemiBold"/>
                          <a:ea typeface="Open Sans SemiBold"/>
                          <a:cs typeface="Open Sans SemiBold"/>
                          <a:sym typeface="Open Sans SemiBold"/>
                        </a:rPr>
                        <a:t>edit</a:t>
                      </a:r>
                      <a:endParaRPr sz="400" b="1">
                        <a:solidFill>
                          <a:srgbClr val="434343"/>
                        </a:solidFill>
                        <a:latin typeface="Open Sans"/>
                        <a:ea typeface="Open Sans"/>
                        <a:cs typeface="Open Sans"/>
                        <a:sym typeface="Open Sans"/>
                      </a:endParaRPr>
                    </a:p>
                    <a:p>
                      <a:pPr marL="0" lvl="0" indent="0" algn="l" rtl="0">
                        <a:spcBef>
                          <a:spcPts val="0"/>
                        </a:spcBef>
                        <a:spcAft>
                          <a:spcPts val="0"/>
                        </a:spcAft>
                        <a:buClr>
                          <a:srgbClr val="000000"/>
                        </a:buClr>
                        <a:buSzPts val="1100"/>
                        <a:buFont typeface="Arial"/>
                        <a:buNone/>
                      </a:pPr>
                      <a:endParaRPr sz="400" b="1">
                        <a:solidFill>
                          <a:srgbClr val="434343"/>
                        </a:solidFill>
                        <a:latin typeface="Open Sans"/>
                        <a:ea typeface="Open Sans"/>
                        <a:cs typeface="Open Sans"/>
                        <a:sym typeface="Open Sans"/>
                      </a:endParaRPr>
                    </a:p>
                    <a:p>
                      <a:pPr marL="57150" lvl="0" indent="0" algn="l" rtl="0">
                        <a:lnSpc>
                          <a:spcPct val="115000"/>
                        </a:lnSpc>
                        <a:spcBef>
                          <a:spcPts val="0"/>
                        </a:spcBef>
                        <a:spcAft>
                          <a:spcPts val="0"/>
                        </a:spcAft>
                        <a:buClr>
                          <a:srgbClr val="000000"/>
                        </a:buClr>
                        <a:buSzPts val="1100"/>
                        <a:buFont typeface="Arial"/>
                        <a:buNone/>
                      </a:pPr>
                      <a:r>
                        <a:rPr lang="en" sz="400" i="1">
                          <a:solidFill>
                            <a:srgbClr val="666666"/>
                          </a:solidFill>
                          <a:latin typeface="Open Sans"/>
                          <a:ea typeface="Open Sans"/>
                          <a:cs typeface="Open Sans"/>
                          <a:sym typeface="Open Sans"/>
                        </a:rPr>
                        <a:t>Account:   </a:t>
                      </a:r>
                      <a:r>
                        <a:rPr lang="en" sz="400">
                          <a:solidFill>
                            <a:srgbClr val="434343"/>
                          </a:solidFill>
                          <a:latin typeface="Open Sans"/>
                          <a:ea typeface="Open Sans"/>
                          <a:cs typeface="Open Sans"/>
                          <a:sym typeface="Open Sans"/>
                        </a:rPr>
                        <a:t>Citibank   ********291</a:t>
                      </a:r>
                      <a:endParaRPr sz="400" b="1">
                        <a:solidFill>
                          <a:srgbClr val="434343"/>
                        </a:solidFill>
                        <a:latin typeface="Open Sans"/>
                        <a:ea typeface="Open Sans"/>
                        <a:cs typeface="Open Sans"/>
                        <a:sym typeface="Open Sans"/>
                      </a:endParaRPr>
                    </a:p>
                  </a:txBody>
                  <a:tcPr marL="91425" marR="91425" marT="45700" marB="45700">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30050">
                <a:tc gridSpan="3">
                  <a:txBody>
                    <a:bodyPr/>
                    <a:lstStyle/>
                    <a:p>
                      <a:pPr marL="0" lvl="0" indent="0" algn="l" rtl="0">
                        <a:lnSpc>
                          <a:spcPct val="115000"/>
                        </a:lnSpc>
                        <a:spcBef>
                          <a:spcPts val="0"/>
                        </a:spcBef>
                        <a:spcAft>
                          <a:spcPts val="0"/>
                        </a:spcAft>
                        <a:buClr>
                          <a:srgbClr val="000000"/>
                        </a:buClr>
                        <a:buSzPts val="1100"/>
                        <a:buFont typeface="Arial"/>
                        <a:buNone/>
                      </a:pPr>
                      <a:r>
                        <a:rPr lang="en" sz="400" b="1">
                          <a:solidFill>
                            <a:srgbClr val="434343"/>
                          </a:solidFill>
                          <a:latin typeface="Open Sans"/>
                          <a:ea typeface="Open Sans"/>
                          <a:cs typeface="Open Sans"/>
                          <a:sym typeface="Open Sans"/>
                        </a:rPr>
                        <a:t>Bill To:</a:t>
                      </a:r>
                      <a:endParaRPr sz="400" b="1">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400">
                          <a:solidFill>
                            <a:srgbClr val="434343"/>
                          </a:solidFill>
                          <a:latin typeface="Open Sans"/>
                          <a:ea typeface="Open Sans"/>
                          <a:cs typeface="Open Sans"/>
                          <a:sym typeface="Open Sans"/>
                        </a:rPr>
                        <a:t>Candex Solutions, Inc</a:t>
                      </a:r>
                      <a:endParaRPr sz="4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400">
                          <a:solidFill>
                            <a:srgbClr val="434343"/>
                          </a:solidFill>
                          <a:latin typeface="Open Sans"/>
                          <a:ea typeface="Open Sans"/>
                          <a:cs typeface="Open Sans"/>
                          <a:sym typeface="Open Sans"/>
                        </a:rPr>
                        <a:t>420 Lexington Ave</a:t>
                      </a:r>
                      <a:endParaRPr sz="4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400">
                          <a:solidFill>
                            <a:srgbClr val="434343"/>
                          </a:solidFill>
                          <a:latin typeface="Open Sans"/>
                          <a:ea typeface="Open Sans"/>
                          <a:cs typeface="Open Sans"/>
                          <a:sym typeface="Open Sans"/>
                        </a:rPr>
                        <a:t>New York, NY 10024  </a:t>
                      </a:r>
                      <a:endParaRPr sz="400" b="1">
                        <a:solidFill>
                          <a:srgbClr val="434343"/>
                        </a:solidFill>
                        <a:latin typeface="Open Sans"/>
                        <a:ea typeface="Open Sans"/>
                        <a:cs typeface="Open Sans"/>
                        <a:sym typeface="Open Sans"/>
                      </a:endParaRPr>
                    </a:p>
                  </a:txBody>
                  <a:tcPr marL="91425" marR="91425" marT="45700" marB="1827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30050">
                <a:tc gridSpan="3">
                  <a:txBody>
                    <a:bodyPr/>
                    <a:lstStyle/>
                    <a:p>
                      <a:pPr marL="0" lvl="0" indent="0" algn="l" rtl="0">
                        <a:lnSpc>
                          <a:spcPct val="115000"/>
                        </a:lnSpc>
                        <a:spcBef>
                          <a:spcPts val="0"/>
                        </a:spcBef>
                        <a:spcAft>
                          <a:spcPts val="0"/>
                        </a:spcAft>
                        <a:buClr>
                          <a:srgbClr val="000000"/>
                        </a:buClr>
                        <a:buSzPts val="1100"/>
                        <a:buFont typeface="Arial"/>
                        <a:buNone/>
                      </a:pPr>
                      <a:r>
                        <a:rPr lang="en" sz="400" b="1">
                          <a:solidFill>
                            <a:srgbClr val="434343"/>
                          </a:solidFill>
                          <a:latin typeface="Open Sans"/>
                          <a:ea typeface="Open Sans"/>
                          <a:cs typeface="Open Sans"/>
                          <a:sym typeface="Open Sans"/>
                        </a:rPr>
                        <a:t>Deliver To:</a:t>
                      </a:r>
                      <a:endParaRPr sz="400" b="1">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400">
                          <a:solidFill>
                            <a:srgbClr val="434343"/>
                          </a:solidFill>
                          <a:latin typeface="Open Sans"/>
                          <a:ea typeface="Open Sans"/>
                          <a:cs typeface="Open Sans"/>
                          <a:sym typeface="Open Sans"/>
                        </a:rPr>
                        <a:t>VCU </a:t>
                      </a:r>
                      <a:endParaRPr sz="4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400">
                          <a:solidFill>
                            <a:srgbClr val="434343"/>
                          </a:solidFill>
                          <a:latin typeface="Open Sans"/>
                          <a:ea typeface="Open Sans"/>
                          <a:cs typeface="Open Sans"/>
                          <a:sym typeface="Open Sans"/>
                        </a:rPr>
                        <a:t>123 Main St.</a:t>
                      </a:r>
                      <a:endParaRPr sz="4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r>
                        <a:rPr lang="en" sz="400">
                          <a:solidFill>
                            <a:srgbClr val="434343"/>
                          </a:solidFill>
                          <a:latin typeface="Open Sans"/>
                          <a:ea typeface="Open Sans"/>
                          <a:cs typeface="Open Sans"/>
                          <a:sym typeface="Open Sans"/>
                        </a:rPr>
                        <a:t>United States</a:t>
                      </a:r>
                      <a:endParaRPr sz="400" b="1">
                        <a:solidFill>
                          <a:srgbClr val="434343"/>
                        </a:solidFill>
                        <a:latin typeface="Open Sans"/>
                        <a:ea typeface="Open Sans"/>
                        <a:cs typeface="Open Sans"/>
                        <a:sym typeface="Open Sans"/>
                      </a:endParaRPr>
                    </a:p>
                  </a:txBody>
                  <a:tcPr marL="91425" marR="91425" marT="18275" marB="45700">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51350">
                <a:tc>
                  <a:txBody>
                    <a:bodyPr/>
                    <a:lstStyle/>
                    <a:p>
                      <a:pPr marL="0" marR="0" lvl="0" indent="0" algn="l" rtl="0">
                        <a:lnSpc>
                          <a:spcPct val="100000"/>
                        </a:lnSpc>
                        <a:spcBef>
                          <a:spcPts val="0"/>
                        </a:spcBef>
                        <a:spcAft>
                          <a:spcPts val="0"/>
                        </a:spcAft>
                        <a:buNone/>
                      </a:pPr>
                      <a:r>
                        <a:rPr lang="en" sz="400">
                          <a:solidFill>
                            <a:srgbClr val="434343"/>
                          </a:solidFill>
                          <a:latin typeface="Open Sans"/>
                          <a:ea typeface="Open Sans"/>
                          <a:cs typeface="Open Sans"/>
                          <a:sym typeface="Open Sans"/>
                        </a:rPr>
                        <a:t>Item(s)</a:t>
                      </a:r>
                      <a:endParaRPr sz="400">
                        <a:solidFill>
                          <a:srgbClr val="434343"/>
                        </a:solidFill>
                        <a:latin typeface="Open Sans"/>
                        <a:ea typeface="Open Sans"/>
                        <a:cs typeface="Open Sans"/>
                        <a:sym typeface="Open Sans"/>
                      </a:endParaRPr>
                    </a:p>
                  </a:txBody>
                  <a:tcPr marL="91425" marR="0" marT="91425" marB="1827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DDEFF9"/>
                    </a:solidFill>
                  </a:tcPr>
                </a:tc>
                <a:tc gridSpan="2">
                  <a:txBody>
                    <a:bodyPr/>
                    <a:lstStyle/>
                    <a:p>
                      <a:pPr marL="0" lvl="0" indent="0" algn="l" rtl="0">
                        <a:lnSpc>
                          <a:spcPct val="115000"/>
                        </a:lnSpc>
                        <a:spcBef>
                          <a:spcPts val="0"/>
                        </a:spcBef>
                        <a:spcAft>
                          <a:spcPts val="0"/>
                        </a:spcAft>
                        <a:buNone/>
                      </a:pPr>
                      <a:r>
                        <a:rPr lang="en" sz="400">
                          <a:solidFill>
                            <a:srgbClr val="434343"/>
                          </a:solidFill>
                          <a:latin typeface="Open Sans"/>
                          <a:ea typeface="Open Sans"/>
                          <a:cs typeface="Open Sans"/>
                          <a:sym typeface="Open Sans"/>
                        </a:rPr>
                        <a:t>Speaking Engagement - January</a:t>
                      </a:r>
                      <a:endParaRPr sz="4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r>
                        <a:rPr lang="en" sz="300">
                          <a:solidFill>
                            <a:srgbClr val="999999"/>
                          </a:solidFill>
                          <a:latin typeface="Open Sans"/>
                          <a:ea typeface="Open Sans"/>
                          <a:cs typeface="Open Sans"/>
                          <a:sym typeface="Open Sans"/>
                        </a:rPr>
                        <a:t>by Jan 5</a:t>
                      </a:r>
                      <a:endParaRPr sz="400">
                        <a:solidFill>
                          <a:srgbClr val="434343"/>
                        </a:solidFill>
                        <a:latin typeface="Open Sans"/>
                        <a:ea typeface="Open Sans"/>
                        <a:cs typeface="Open Sans"/>
                        <a:sym typeface="Open Sans"/>
                      </a:endParaRPr>
                    </a:p>
                  </a:txBody>
                  <a:tcPr marL="91425" marR="91425" marT="91425" marB="1827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DDEFF9"/>
                    </a:solidFill>
                  </a:tcPr>
                </a:tc>
                <a:tc hMerge="1">
                  <a:txBody>
                    <a:bodyPr/>
                    <a:lstStyle/>
                    <a:p>
                      <a:endParaRPr lang="en-US"/>
                    </a:p>
                  </a:txBody>
                  <a:tcPr/>
                </a:tc>
                <a:extLst>
                  <a:ext uri="{0D108BD9-81ED-4DB2-BD59-A6C34878D82A}">
                    <a16:rowId xmlns:a16="http://schemas.microsoft.com/office/drawing/2014/main" val="10005"/>
                  </a:ext>
                </a:extLst>
              </a:tr>
              <a:tr h="156450">
                <a:tc>
                  <a:txBody>
                    <a:bodyPr/>
                    <a:lstStyle/>
                    <a:p>
                      <a:pPr marL="0" marR="0" lvl="0" indent="0" algn="l" rtl="0">
                        <a:lnSpc>
                          <a:spcPct val="100000"/>
                        </a:lnSpc>
                        <a:spcBef>
                          <a:spcPts val="0"/>
                        </a:spcBef>
                        <a:spcAft>
                          <a:spcPts val="0"/>
                        </a:spcAft>
                        <a:buNone/>
                      </a:pPr>
                      <a:r>
                        <a:rPr lang="en" sz="400">
                          <a:solidFill>
                            <a:srgbClr val="434343"/>
                          </a:solidFill>
                          <a:latin typeface="Open Sans"/>
                          <a:ea typeface="Open Sans"/>
                          <a:cs typeface="Open Sans"/>
                          <a:sym typeface="Open Sans"/>
                        </a:rPr>
                        <a:t>Amount</a:t>
                      </a:r>
                      <a:endParaRPr sz="400">
                        <a:solidFill>
                          <a:srgbClr val="434343"/>
                        </a:solidFill>
                        <a:latin typeface="Open Sans"/>
                        <a:ea typeface="Open Sans"/>
                        <a:cs typeface="Open Sans"/>
                        <a:sym typeface="Open Sans"/>
                      </a:endParaRPr>
                    </a:p>
                  </a:txBody>
                  <a:tcPr marL="91425" marR="0" marT="36575" marB="3657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DDEFF9"/>
                    </a:solidFill>
                  </a:tcPr>
                </a:tc>
                <a:tc gridSpan="2">
                  <a:txBody>
                    <a:bodyPr/>
                    <a:lstStyle/>
                    <a:p>
                      <a:pPr marL="0" lvl="0" indent="0" algn="l" rtl="0">
                        <a:spcBef>
                          <a:spcPts val="0"/>
                        </a:spcBef>
                        <a:spcAft>
                          <a:spcPts val="0"/>
                        </a:spcAft>
                        <a:buNone/>
                      </a:pPr>
                      <a:endParaRPr sz="4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r>
                        <a:rPr lang="en" sz="300">
                          <a:solidFill>
                            <a:srgbClr val="999999"/>
                          </a:solidFill>
                          <a:latin typeface="Open Sans"/>
                          <a:ea typeface="Open Sans"/>
                          <a:cs typeface="Open Sans"/>
                          <a:sym typeface="Open Sans"/>
                        </a:rPr>
                        <a:t>up to 3,500</a:t>
                      </a:r>
                      <a:endParaRPr sz="400">
                        <a:solidFill>
                          <a:srgbClr val="434343"/>
                        </a:solidFill>
                        <a:latin typeface="Open Sans"/>
                        <a:ea typeface="Open Sans"/>
                        <a:cs typeface="Open Sans"/>
                        <a:sym typeface="Open Sans"/>
                      </a:endParaRPr>
                    </a:p>
                  </a:txBody>
                  <a:tcPr marL="91425" marR="91425" marT="0" marB="0" anchor="b">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DDEFF9"/>
                    </a:solidFill>
                  </a:tcPr>
                </a:tc>
                <a:tc hMerge="1">
                  <a:txBody>
                    <a:bodyPr/>
                    <a:lstStyle/>
                    <a:p>
                      <a:endParaRPr lang="en-US"/>
                    </a:p>
                  </a:txBody>
                  <a:tcPr/>
                </a:tc>
                <a:extLst>
                  <a:ext uri="{0D108BD9-81ED-4DB2-BD59-A6C34878D82A}">
                    <a16:rowId xmlns:a16="http://schemas.microsoft.com/office/drawing/2014/main" val="10006"/>
                  </a:ext>
                </a:extLst>
              </a:tr>
              <a:tr h="0">
                <a:tc>
                  <a:txBody>
                    <a:bodyPr/>
                    <a:lstStyle/>
                    <a:p>
                      <a:pPr marL="0" marR="0" lvl="0" indent="0" algn="l" rtl="0">
                        <a:lnSpc>
                          <a:spcPct val="100000"/>
                        </a:lnSpc>
                        <a:spcBef>
                          <a:spcPts val="0"/>
                        </a:spcBef>
                        <a:spcAft>
                          <a:spcPts val="0"/>
                        </a:spcAft>
                        <a:buNone/>
                      </a:pPr>
                      <a:r>
                        <a:rPr lang="en" sz="400">
                          <a:solidFill>
                            <a:srgbClr val="434343"/>
                          </a:solidFill>
                          <a:latin typeface="Open Sans"/>
                          <a:ea typeface="Open Sans"/>
                          <a:cs typeface="Open Sans"/>
                          <a:sym typeface="Open Sans"/>
                        </a:rPr>
                        <a:t>Tax</a:t>
                      </a:r>
                      <a:endParaRPr sz="400">
                        <a:solidFill>
                          <a:srgbClr val="434343"/>
                        </a:solidFill>
                        <a:latin typeface="Open Sans"/>
                        <a:ea typeface="Open Sans"/>
                        <a:cs typeface="Open Sans"/>
                        <a:sym typeface="Open Sans"/>
                      </a:endParaRPr>
                    </a:p>
                  </a:txBody>
                  <a:tcPr marL="91425" marR="0" marT="3657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19050" cap="flat" cmpd="sng">
                      <a:solidFill>
                        <a:srgbClr val="F7F8F9"/>
                      </a:solidFill>
                      <a:prstDash val="solid"/>
                      <a:round/>
                      <a:headEnd type="none" w="sm" len="sm"/>
                      <a:tailEnd type="none" w="sm" len="sm"/>
                    </a:lnB>
                    <a:solidFill>
                      <a:srgbClr val="DDEFF9"/>
                    </a:solidFill>
                  </a:tcPr>
                </a:tc>
                <a:tc gridSpan="2">
                  <a:txBody>
                    <a:bodyPr/>
                    <a:lstStyle/>
                    <a:p>
                      <a:pPr marL="0" lvl="0" indent="0" algn="l" rtl="0">
                        <a:lnSpc>
                          <a:spcPct val="115000"/>
                        </a:lnSpc>
                        <a:spcBef>
                          <a:spcPts val="0"/>
                        </a:spcBef>
                        <a:spcAft>
                          <a:spcPts val="0"/>
                        </a:spcAft>
                        <a:buNone/>
                      </a:pPr>
                      <a:r>
                        <a:rPr lang="en" sz="400">
                          <a:solidFill>
                            <a:srgbClr val="434343"/>
                          </a:solidFill>
                          <a:latin typeface="Open Sans"/>
                          <a:ea typeface="Open Sans"/>
                          <a:cs typeface="Open Sans"/>
                          <a:sym typeface="Open Sans"/>
                        </a:rPr>
                        <a:t>-</a:t>
                      </a:r>
                      <a:endParaRPr sz="400">
                        <a:solidFill>
                          <a:srgbClr val="434343"/>
                        </a:solidFill>
                        <a:latin typeface="Open Sans"/>
                        <a:ea typeface="Open Sans"/>
                        <a:cs typeface="Open Sans"/>
                        <a:sym typeface="Open Sans"/>
                      </a:endParaRPr>
                    </a:p>
                  </a:txBody>
                  <a:tcPr marL="91425" marR="91425" marT="3657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19050" cap="flat" cmpd="sng">
                      <a:solidFill>
                        <a:srgbClr val="F7F8F9"/>
                      </a:solidFill>
                      <a:prstDash val="solid"/>
                      <a:round/>
                      <a:headEnd type="none" w="sm" len="sm"/>
                      <a:tailEnd type="none" w="sm" len="sm"/>
                    </a:lnB>
                    <a:solidFill>
                      <a:srgbClr val="DDEFF9"/>
                    </a:solidFill>
                  </a:tcPr>
                </a:tc>
                <a:tc hMerge="1">
                  <a:txBody>
                    <a:bodyPr/>
                    <a:lstStyle/>
                    <a:p>
                      <a:endParaRPr lang="en-US"/>
                    </a:p>
                  </a:txBody>
                  <a:tcPr/>
                </a:tc>
                <a:extLst>
                  <a:ext uri="{0D108BD9-81ED-4DB2-BD59-A6C34878D82A}">
                    <a16:rowId xmlns:a16="http://schemas.microsoft.com/office/drawing/2014/main" val="10007"/>
                  </a:ext>
                </a:extLst>
              </a:tr>
              <a:tr h="166525">
                <a:tc gridSpan="2">
                  <a:txBody>
                    <a:bodyPr/>
                    <a:lstStyle/>
                    <a:p>
                      <a:pPr marL="0" lvl="0" indent="0" algn="l" rtl="0">
                        <a:spcBef>
                          <a:spcPts val="0"/>
                        </a:spcBef>
                        <a:spcAft>
                          <a:spcPts val="0"/>
                        </a:spcAft>
                        <a:buNone/>
                      </a:pPr>
                      <a:r>
                        <a:rPr lang="en" sz="400">
                          <a:solidFill>
                            <a:srgbClr val="434343"/>
                          </a:solidFill>
                          <a:latin typeface="Open Sans"/>
                          <a:ea typeface="Open Sans"/>
                          <a:cs typeface="Open Sans"/>
                          <a:sym typeface="Open Sans"/>
                        </a:rPr>
                        <a:t>Total Amount</a:t>
                      </a:r>
                      <a:endParaRPr sz="400">
                        <a:solidFill>
                          <a:srgbClr val="434343"/>
                        </a:solidFill>
                        <a:latin typeface="Open Sans"/>
                        <a:ea typeface="Open Sans"/>
                        <a:cs typeface="Open Sans"/>
                        <a:sym typeface="Open Sans"/>
                      </a:endParaRPr>
                    </a:p>
                  </a:txBody>
                  <a:tcPr marL="91425" marR="0" marT="45700"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F7F8F9"/>
                      </a:solidFill>
                      <a:prstDash val="solid"/>
                      <a:round/>
                      <a:headEnd type="none" w="sm" len="sm"/>
                      <a:tailEnd type="none" w="sm" len="sm"/>
                    </a:lnT>
                    <a:lnB w="9525" cap="flat" cmpd="sng">
                      <a:solidFill>
                        <a:srgbClr val="8BC5E6">
                          <a:alpha val="0"/>
                        </a:srgbClr>
                      </a:solidFill>
                      <a:prstDash val="dot"/>
                      <a:round/>
                      <a:headEnd type="none" w="sm" len="sm"/>
                      <a:tailEnd type="none" w="sm" len="sm"/>
                    </a:lnB>
                    <a:solidFill>
                      <a:srgbClr val="DDEFF9"/>
                    </a:solidFill>
                  </a:tcPr>
                </a:tc>
                <a:tc hMerge="1">
                  <a:txBody>
                    <a:bodyPr/>
                    <a:lstStyle/>
                    <a:p>
                      <a:endParaRPr lang="en-US"/>
                    </a:p>
                  </a:txBody>
                  <a:tcPr/>
                </a:tc>
                <a:tc>
                  <a:txBody>
                    <a:bodyPr/>
                    <a:lstStyle/>
                    <a:p>
                      <a:pPr marL="0" lvl="0" indent="0" algn="r" rtl="0">
                        <a:spcBef>
                          <a:spcPts val="0"/>
                        </a:spcBef>
                        <a:spcAft>
                          <a:spcPts val="0"/>
                        </a:spcAft>
                        <a:buNone/>
                      </a:pPr>
                      <a:r>
                        <a:rPr lang="en" sz="400">
                          <a:solidFill>
                            <a:srgbClr val="434343"/>
                          </a:solidFill>
                          <a:latin typeface="Open Sans"/>
                          <a:ea typeface="Open Sans"/>
                          <a:cs typeface="Open Sans"/>
                          <a:sym typeface="Open Sans"/>
                        </a:rPr>
                        <a:t>3,500</a:t>
                      </a:r>
                      <a:endParaRPr sz="400">
                        <a:solidFill>
                          <a:srgbClr val="434343"/>
                        </a:solidFill>
                        <a:latin typeface="Open Sans"/>
                        <a:ea typeface="Open Sans"/>
                        <a:cs typeface="Open Sans"/>
                        <a:sym typeface="Open Sans"/>
                      </a:endParaRPr>
                    </a:p>
                  </a:txBody>
                  <a:tcPr marL="91425" marR="274300" marT="45700"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F7F8F9"/>
                      </a:solidFill>
                      <a:prstDash val="solid"/>
                      <a:round/>
                      <a:headEnd type="none" w="sm" len="sm"/>
                      <a:tailEnd type="none" w="sm" len="sm"/>
                    </a:lnT>
                    <a:lnB w="9525" cap="flat" cmpd="sng">
                      <a:solidFill>
                        <a:srgbClr val="8BC5E6">
                          <a:alpha val="0"/>
                        </a:srgbClr>
                      </a:solidFill>
                      <a:prstDash val="dot"/>
                      <a:round/>
                      <a:headEnd type="none" w="sm" len="sm"/>
                      <a:tailEnd type="none" w="sm" len="sm"/>
                    </a:lnB>
                    <a:solidFill>
                      <a:srgbClr val="DDEFF9"/>
                    </a:solidFill>
                  </a:tcPr>
                </a:tc>
                <a:extLst>
                  <a:ext uri="{0D108BD9-81ED-4DB2-BD59-A6C34878D82A}">
                    <a16:rowId xmlns:a16="http://schemas.microsoft.com/office/drawing/2014/main" val="10008"/>
                  </a:ext>
                </a:extLst>
              </a:tr>
              <a:tr h="120900">
                <a:tc gridSpan="2">
                  <a:txBody>
                    <a:bodyPr/>
                    <a:lstStyle/>
                    <a:p>
                      <a:pPr marL="0" lvl="0" indent="0" algn="l" rtl="0">
                        <a:spcBef>
                          <a:spcPts val="0"/>
                        </a:spcBef>
                        <a:spcAft>
                          <a:spcPts val="0"/>
                        </a:spcAft>
                        <a:buNone/>
                      </a:pPr>
                      <a:r>
                        <a:rPr lang="en" sz="400">
                          <a:solidFill>
                            <a:srgbClr val="434343"/>
                          </a:solidFill>
                          <a:latin typeface="Open Sans"/>
                          <a:ea typeface="Open Sans"/>
                          <a:cs typeface="Open Sans"/>
                          <a:sym typeface="Open Sans"/>
                        </a:rPr>
                        <a:t>Tax</a:t>
                      </a:r>
                      <a:endParaRPr sz="400" b="1">
                        <a:solidFill>
                          <a:srgbClr val="434343"/>
                        </a:solidFill>
                        <a:latin typeface="Open Sans"/>
                        <a:ea typeface="Open Sans"/>
                        <a:cs typeface="Open Sans"/>
                        <a:sym typeface="Open Sans"/>
                      </a:endParaRPr>
                    </a:p>
                  </a:txBody>
                  <a:tcPr marL="91425" marR="0" marT="45700"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alpha val="0"/>
                        </a:srgbClr>
                      </a:solidFill>
                      <a:prstDash val="dot"/>
                      <a:round/>
                      <a:headEnd type="none" w="sm" len="sm"/>
                      <a:tailEnd type="none" w="sm" len="sm"/>
                    </a:lnT>
                    <a:lnB w="9525" cap="flat" cmpd="sng">
                      <a:solidFill>
                        <a:srgbClr val="8BC5E6">
                          <a:alpha val="0"/>
                        </a:srgbClr>
                      </a:solidFill>
                      <a:prstDash val="solid"/>
                      <a:round/>
                      <a:headEnd type="none" w="sm" len="sm"/>
                      <a:tailEnd type="none" w="sm" len="sm"/>
                    </a:lnB>
                    <a:solidFill>
                      <a:srgbClr val="DDEFF9"/>
                    </a:solidFill>
                  </a:tcPr>
                </a:tc>
                <a:tc hMerge="1">
                  <a:txBody>
                    <a:bodyPr/>
                    <a:lstStyle/>
                    <a:p>
                      <a:endParaRPr lang="en-US"/>
                    </a:p>
                  </a:txBody>
                  <a:tcPr/>
                </a:tc>
                <a:tc>
                  <a:txBody>
                    <a:bodyPr/>
                    <a:lstStyle/>
                    <a:p>
                      <a:pPr marL="0" lvl="0" indent="0" algn="r" rtl="0">
                        <a:spcBef>
                          <a:spcPts val="0"/>
                        </a:spcBef>
                        <a:spcAft>
                          <a:spcPts val="0"/>
                        </a:spcAft>
                        <a:buNone/>
                      </a:pPr>
                      <a:r>
                        <a:rPr lang="en" sz="400">
                          <a:solidFill>
                            <a:srgbClr val="434343"/>
                          </a:solidFill>
                          <a:latin typeface="Open Sans"/>
                          <a:ea typeface="Open Sans"/>
                          <a:cs typeface="Open Sans"/>
                          <a:sym typeface="Open Sans"/>
                        </a:rPr>
                        <a:t>-</a:t>
                      </a:r>
                      <a:endParaRPr sz="400">
                        <a:solidFill>
                          <a:srgbClr val="434343"/>
                        </a:solidFill>
                        <a:latin typeface="Open Sans"/>
                        <a:ea typeface="Open Sans"/>
                        <a:cs typeface="Open Sans"/>
                        <a:sym typeface="Open Sans"/>
                      </a:endParaRPr>
                    </a:p>
                  </a:txBody>
                  <a:tcPr marL="91425" marR="274300" marT="45700"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alpha val="0"/>
                        </a:srgbClr>
                      </a:solidFill>
                      <a:prstDash val="dot"/>
                      <a:round/>
                      <a:headEnd type="none" w="sm" len="sm"/>
                      <a:tailEnd type="none" w="sm" len="sm"/>
                    </a:lnT>
                    <a:lnB w="9525" cap="flat" cmpd="sng">
                      <a:solidFill>
                        <a:srgbClr val="8BC5E6">
                          <a:alpha val="0"/>
                        </a:srgbClr>
                      </a:solidFill>
                      <a:prstDash val="solid"/>
                      <a:round/>
                      <a:headEnd type="none" w="sm" len="sm"/>
                      <a:tailEnd type="none" w="sm" len="sm"/>
                    </a:lnB>
                    <a:solidFill>
                      <a:srgbClr val="DDEFF9"/>
                    </a:solidFill>
                  </a:tcPr>
                </a:tc>
                <a:extLst>
                  <a:ext uri="{0D108BD9-81ED-4DB2-BD59-A6C34878D82A}">
                    <a16:rowId xmlns:a16="http://schemas.microsoft.com/office/drawing/2014/main" val="10009"/>
                  </a:ext>
                </a:extLst>
              </a:tr>
              <a:tr h="108850">
                <a:tc gridSpan="2">
                  <a:txBody>
                    <a:bodyPr/>
                    <a:lstStyle/>
                    <a:p>
                      <a:pPr marL="0" lvl="0" indent="0" algn="l" rtl="0">
                        <a:lnSpc>
                          <a:spcPct val="115000"/>
                        </a:lnSpc>
                        <a:spcBef>
                          <a:spcPts val="0"/>
                        </a:spcBef>
                        <a:spcAft>
                          <a:spcPts val="0"/>
                        </a:spcAft>
                        <a:buNone/>
                      </a:pPr>
                      <a:r>
                        <a:rPr lang="en" sz="400" b="1">
                          <a:solidFill>
                            <a:srgbClr val="434343"/>
                          </a:solidFill>
                          <a:latin typeface="Open Sans"/>
                          <a:ea typeface="Open Sans"/>
                          <a:cs typeface="Open Sans"/>
                          <a:sym typeface="Open Sans"/>
                        </a:rPr>
                        <a:t>Due to You</a:t>
                      </a:r>
                      <a:r>
                        <a:rPr lang="en" sz="400">
                          <a:solidFill>
                            <a:srgbClr val="434343"/>
                          </a:solidFill>
                          <a:latin typeface="Open Sans"/>
                          <a:ea typeface="Open Sans"/>
                          <a:cs typeface="Open Sans"/>
                          <a:sym typeface="Open Sans"/>
                        </a:rPr>
                        <a:t>)</a:t>
                      </a:r>
                      <a:endParaRPr sz="400" i="1">
                        <a:solidFill>
                          <a:srgbClr val="434343"/>
                        </a:solidFill>
                        <a:latin typeface="Open Sans"/>
                        <a:ea typeface="Open Sans"/>
                        <a:cs typeface="Open Sans"/>
                        <a:sym typeface="Open Sans"/>
                      </a:endParaRPr>
                    </a:p>
                  </a:txBody>
                  <a:tcPr marL="91425"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alpha val="0"/>
                        </a:srgbClr>
                      </a:solidFill>
                      <a:prstDash val="solid"/>
                      <a:round/>
                      <a:headEnd type="none" w="sm" len="sm"/>
                      <a:tailEnd type="none" w="sm" len="sm"/>
                    </a:lnT>
                    <a:lnB w="9525" cap="flat" cmpd="sng">
                      <a:solidFill>
                        <a:srgbClr val="8BC5E6">
                          <a:alpha val="0"/>
                        </a:srgbClr>
                      </a:solidFill>
                      <a:prstDash val="solid"/>
                      <a:round/>
                      <a:headEnd type="none" w="sm" len="sm"/>
                      <a:tailEnd type="none" w="sm" len="sm"/>
                    </a:lnB>
                    <a:solidFill>
                      <a:srgbClr val="DDEFF9"/>
                    </a:solidFill>
                  </a:tcPr>
                </a:tc>
                <a:tc hMerge="1">
                  <a:txBody>
                    <a:bodyPr/>
                    <a:lstStyle/>
                    <a:p>
                      <a:endParaRPr lang="en-US"/>
                    </a:p>
                  </a:txBody>
                  <a:tcPr/>
                </a:tc>
                <a:tc>
                  <a:txBody>
                    <a:bodyPr/>
                    <a:lstStyle/>
                    <a:p>
                      <a:pPr marL="0" lvl="0" indent="0" algn="r" rtl="0">
                        <a:spcBef>
                          <a:spcPts val="0"/>
                        </a:spcBef>
                        <a:spcAft>
                          <a:spcPts val="0"/>
                        </a:spcAft>
                        <a:buNone/>
                      </a:pPr>
                      <a:r>
                        <a:rPr lang="en" sz="400" b="1">
                          <a:solidFill>
                            <a:srgbClr val="434343"/>
                          </a:solidFill>
                          <a:latin typeface="Open Sans"/>
                          <a:ea typeface="Open Sans"/>
                          <a:cs typeface="Open Sans"/>
                          <a:sym typeface="Open Sans"/>
                        </a:rPr>
                        <a:t>3,500</a:t>
                      </a:r>
                      <a:endParaRPr sz="400" b="1">
                        <a:solidFill>
                          <a:srgbClr val="434343"/>
                        </a:solidFill>
                        <a:latin typeface="Open Sans"/>
                        <a:ea typeface="Open Sans"/>
                        <a:cs typeface="Open Sans"/>
                        <a:sym typeface="Open Sans"/>
                      </a:endParaRPr>
                    </a:p>
                  </a:txBody>
                  <a:tcPr marL="91425" marR="27430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alpha val="0"/>
                        </a:srgbClr>
                      </a:solidFill>
                      <a:prstDash val="solid"/>
                      <a:round/>
                      <a:headEnd type="none" w="sm" len="sm"/>
                      <a:tailEnd type="none" w="sm" len="sm"/>
                    </a:lnT>
                    <a:lnB w="9525" cap="flat" cmpd="sng">
                      <a:solidFill>
                        <a:srgbClr val="8BC5E6">
                          <a:alpha val="0"/>
                        </a:srgbClr>
                      </a:solidFill>
                      <a:prstDash val="solid"/>
                      <a:round/>
                      <a:headEnd type="none" w="sm" len="sm"/>
                      <a:tailEnd type="none" w="sm" len="sm"/>
                    </a:lnB>
                    <a:solidFill>
                      <a:srgbClr val="DDEFF9"/>
                    </a:solidFill>
                  </a:tcPr>
                </a:tc>
                <a:extLst>
                  <a:ext uri="{0D108BD9-81ED-4DB2-BD59-A6C34878D82A}">
                    <a16:rowId xmlns:a16="http://schemas.microsoft.com/office/drawing/2014/main" val="10010"/>
                  </a:ext>
                </a:extLst>
              </a:tr>
              <a:tr h="100000">
                <a:tc>
                  <a:txBody>
                    <a:bodyPr/>
                    <a:lstStyle/>
                    <a:p>
                      <a:pPr marL="0" lvl="0" indent="0" algn="l" rtl="0">
                        <a:lnSpc>
                          <a:spcPct val="115000"/>
                        </a:lnSpc>
                        <a:spcBef>
                          <a:spcPts val="0"/>
                        </a:spcBef>
                        <a:spcAft>
                          <a:spcPts val="0"/>
                        </a:spcAft>
                        <a:buNone/>
                      </a:pPr>
                      <a:endParaRPr sz="400" b="1">
                        <a:solidFill>
                          <a:srgbClr val="434343"/>
                        </a:solidFill>
                        <a:latin typeface="Open Sans"/>
                        <a:ea typeface="Open Sans"/>
                        <a:cs typeface="Open Sans"/>
                        <a:sym typeface="Open Sans"/>
                      </a:endParaRPr>
                    </a:p>
                  </a:txBody>
                  <a:tcPr marL="91425"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alpha val="0"/>
                        </a:srgbClr>
                      </a:solidFill>
                      <a:prstDash val="solid"/>
                      <a:round/>
                      <a:headEnd type="none" w="sm" len="sm"/>
                      <a:tailEnd type="none" w="sm" len="sm"/>
                    </a:lnT>
                    <a:lnB w="9525" cap="flat" cmpd="sng">
                      <a:solidFill>
                        <a:srgbClr val="8BC5E6">
                          <a:alpha val="0"/>
                        </a:srgbClr>
                      </a:solidFill>
                      <a:prstDash val="solid"/>
                      <a:round/>
                      <a:headEnd type="none" w="sm" len="sm"/>
                      <a:tailEnd type="none" w="sm" len="sm"/>
                    </a:lnB>
                    <a:solidFill>
                      <a:srgbClr val="DDEFF9"/>
                    </a:solidFill>
                  </a:tcPr>
                </a:tc>
                <a:tc>
                  <a:txBody>
                    <a:bodyPr/>
                    <a:lstStyle/>
                    <a:p>
                      <a:pPr marL="0" lvl="0" indent="0" algn="r" rtl="0">
                        <a:spcBef>
                          <a:spcPts val="0"/>
                        </a:spcBef>
                        <a:spcAft>
                          <a:spcPts val="0"/>
                        </a:spcAft>
                        <a:buNone/>
                      </a:pPr>
                      <a:endParaRPr sz="400">
                        <a:solidFill>
                          <a:srgbClr val="434343"/>
                        </a:solidFill>
                        <a:latin typeface="Open Sans"/>
                        <a:ea typeface="Open Sans"/>
                        <a:cs typeface="Open Sans"/>
                        <a:sym typeface="Open Sans"/>
                      </a:endParaRPr>
                    </a:p>
                  </a:txBody>
                  <a:tcPr marL="91425" marR="27430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alpha val="0"/>
                        </a:srgbClr>
                      </a:solidFill>
                      <a:prstDash val="solid"/>
                      <a:round/>
                      <a:headEnd type="none" w="sm" len="sm"/>
                      <a:tailEnd type="none" w="sm" len="sm"/>
                    </a:lnT>
                    <a:lnB w="9525" cap="flat" cmpd="sng">
                      <a:solidFill>
                        <a:srgbClr val="8BC5E6">
                          <a:alpha val="0"/>
                        </a:srgbClr>
                      </a:solidFill>
                      <a:prstDash val="solid"/>
                      <a:round/>
                      <a:headEnd type="none" w="sm" len="sm"/>
                      <a:tailEnd type="none" w="sm" len="sm"/>
                    </a:lnB>
                    <a:solidFill>
                      <a:srgbClr val="DDEFF9"/>
                    </a:solidFill>
                  </a:tcPr>
                </a:tc>
                <a:tc>
                  <a:txBody>
                    <a:bodyPr/>
                    <a:lstStyle/>
                    <a:p>
                      <a:pPr marL="0" lvl="0" indent="0" algn="r" rtl="0">
                        <a:spcBef>
                          <a:spcPts val="0"/>
                        </a:spcBef>
                        <a:spcAft>
                          <a:spcPts val="0"/>
                        </a:spcAft>
                        <a:buNone/>
                      </a:pPr>
                      <a:endParaRPr sz="400">
                        <a:solidFill>
                          <a:srgbClr val="434343"/>
                        </a:solidFill>
                        <a:latin typeface="Open Sans"/>
                        <a:ea typeface="Open Sans"/>
                        <a:cs typeface="Open Sans"/>
                        <a:sym typeface="Open Sans"/>
                      </a:endParaRPr>
                    </a:p>
                  </a:txBody>
                  <a:tcPr marL="91425" marR="27430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alpha val="0"/>
                        </a:srgbClr>
                      </a:solidFill>
                      <a:prstDash val="solid"/>
                      <a:round/>
                      <a:headEnd type="none" w="sm" len="sm"/>
                      <a:tailEnd type="none" w="sm" len="sm"/>
                    </a:lnT>
                    <a:lnB w="9525" cap="flat" cmpd="sng">
                      <a:solidFill>
                        <a:srgbClr val="8BC5E6">
                          <a:alpha val="0"/>
                        </a:srgbClr>
                      </a:solidFill>
                      <a:prstDash val="solid"/>
                      <a:round/>
                      <a:headEnd type="none" w="sm" len="sm"/>
                      <a:tailEnd type="none" w="sm" len="sm"/>
                    </a:lnB>
                    <a:solidFill>
                      <a:srgbClr val="DDEFF9"/>
                    </a:solidFill>
                  </a:tcPr>
                </a:tc>
                <a:extLst>
                  <a:ext uri="{0D108BD9-81ED-4DB2-BD59-A6C34878D82A}">
                    <a16:rowId xmlns:a16="http://schemas.microsoft.com/office/drawing/2014/main" val="10011"/>
                  </a:ext>
                </a:extLst>
              </a:tr>
              <a:tr h="274700">
                <a:tc gridSpan="3">
                  <a:txBody>
                    <a:bodyPr/>
                    <a:lstStyle/>
                    <a:p>
                      <a:pPr marL="0" lvl="0" indent="0" algn="l" rtl="0">
                        <a:lnSpc>
                          <a:spcPct val="115000"/>
                        </a:lnSpc>
                        <a:spcBef>
                          <a:spcPts val="0"/>
                        </a:spcBef>
                        <a:spcAft>
                          <a:spcPts val="0"/>
                        </a:spcAft>
                        <a:buNone/>
                      </a:pPr>
                      <a:endParaRPr sz="400" b="1">
                        <a:solidFill>
                          <a:srgbClr val="434343"/>
                        </a:solidFill>
                        <a:latin typeface="Open Sans"/>
                        <a:ea typeface="Open Sans"/>
                        <a:cs typeface="Open Sans"/>
                        <a:sym typeface="Open Sans"/>
                      </a:endParaRPr>
                    </a:p>
                  </a:txBody>
                  <a:tcPr marL="91425" marR="0" marT="18275" marB="182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alpha val="0"/>
                        </a:srgbClr>
                      </a:solidFill>
                      <a:prstDash val="solid"/>
                      <a:round/>
                      <a:headEnd type="none" w="sm" len="sm"/>
                      <a:tailEnd type="none" w="sm" len="sm"/>
                    </a:lnT>
                    <a:lnB w="9525" cap="flat" cmpd="sng">
                      <a:solidFill>
                        <a:srgbClr val="CCCCCC">
                          <a:alpha val="0"/>
                        </a:srgbClr>
                      </a:solidFill>
                      <a:prstDash val="dot"/>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895" name="Google Shape;895;p67"/>
          <p:cNvSpPr/>
          <p:nvPr/>
        </p:nvSpPr>
        <p:spPr>
          <a:xfrm>
            <a:off x="5653274" y="3577034"/>
            <a:ext cx="324600" cy="110400"/>
          </a:xfrm>
          <a:prstGeom prst="roundRect">
            <a:avLst>
              <a:gd name="adj" fmla="val 50000"/>
            </a:avLst>
          </a:prstGeom>
          <a:solidFill>
            <a:srgbClr val="66B2E1"/>
          </a:solidFill>
          <a:ln>
            <a:noFill/>
          </a:ln>
        </p:spPr>
        <p:txBody>
          <a:bodyPr spcFirstLastPara="1" wrap="square" lIns="0" tIns="63700" rIns="0" bIns="63700" anchor="ctr" anchorCtr="0">
            <a:noAutofit/>
          </a:bodyPr>
          <a:lstStyle/>
          <a:p>
            <a:pPr marL="0" lvl="0" indent="0" algn="ctr" rtl="0">
              <a:spcBef>
                <a:spcPts val="0"/>
              </a:spcBef>
              <a:spcAft>
                <a:spcPts val="0"/>
              </a:spcAft>
              <a:buNone/>
            </a:pPr>
            <a:r>
              <a:rPr lang="en" sz="400" b="1">
                <a:solidFill>
                  <a:srgbClr val="FFFFFF"/>
                </a:solidFill>
                <a:latin typeface="Open Sans"/>
                <a:ea typeface="Open Sans"/>
                <a:cs typeface="Open Sans"/>
                <a:sym typeface="Open Sans"/>
              </a:rPr>
              <a:t>Submit</a:t>
            </a:r>
            <a:endParaRPr sz="400" b="1">
              <a:solidFill>
                <a:srgbClr val="FFFFFF"/>
              </a:solidFill>
              <a:latin typeface="Open Sans"/>
              <a:ea typeface="Open Sans"/>
              <a:cs typeface="Open Sans"/>
              <a:sym typeface="Open Sans"/>
            </a:endParaRPr>
          </a:p>
        </p:txBody>
      </p:sp>
      <p:sp>
        <p:nvSpPr>
          <p:cNvPr id="896" name="Google Shape;896;p67"/>
          <p:cNvSpPr/>
          <p:nvPr/>
        </p:nvSpPr>
        <p:spPr>
          <a:xfrm flipH="1">
            <a:off x="5562248" y="793000"/>
            <a:ext cx="207600" cy="243900"/>
          </a:xfrm>
          <a:prstGeom prst="round1Rect">
            <a:avLst>
              <a:gd name="adj" fmla="val 0"/>
            </a:avLst>
          </a:prstGeom>
          <a:solidFill>
            <a:srgbClr val="EEEE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897" name="Google Shape;897;p67"/>
          <p:cNvGrpSpPr/>
          <p:nvPr/>
        </p:nvGrpSpPr>
        <p:grpSpPr>
          <a:xfrm>
            <a:off x="5610373" y="865750"/>
            <a:ext cx="119554" cy="72150"/>
            <a:chOff x="3886700" y="606200"/>
            <a:chExt cx="119554" cy="72150"/>
          </a:xfrm>
        </p:grpSpPr>
        <p:sp>
          <p:nvSpPr>
            <p:cNvPr id="898" name="Google Shape;898;p67"/>
            <p:cNvSpPr/>
            <p:nvPr/>
          </p:nvSpPr>
          <p:spPr>
            <a:xfrm>
              <a:off x="3917754" y="606200"/>
              <a:ext cx="88500" cy="177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9" name="Google Shape;899;p67"/>
            <p:cNvSpPr/>
            <p:nvPr/>
          </p:nvSpPr>
          <p:spPr>
            <a:xfrm>
              <a:off x="3917754" y="633425"/>
              <a:ext cx="88500" cy="177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0" name="Google Shape;900;p67"/>
            <p:cNvSpPr/>
            <p:nvPr/>
          </p:nvSpPr>
          <p:spPr>
            <a:xfrm>
              <a:off x="3917754" y="660650"/>
              <a:ext cx="88500" cy="177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1" name="Google Shape;901;p67"/>
            <p:cNvSpPr/>
            <p:nvPr/>
          </p:nvSpPr>
          <p:spPr>
            <a:xfrm>
              <a:off x="3886700" y="606200"/>
              <a:ext cx="24300" cy="177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2" name="Google Shape;902;p67"/>
            <p:cNvSpPr/>
            <p:nvPr/>
          </p:nvSpPr>
          <p:spPr>
            <a:xfrm>
              <a:off x="3886700" y="633425"/>
              <a:ext cx="24300" cy="177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3" name="Google Shape;903;p67"/>
            <p:cNvSpPr/>
            <p:nvPr/>
          </p:nvSpPr>
          <p:spPr>
            <a:xfrm>
              <a:off x="3886700" y="660650"/>
              <a:ext cx="24300" cy="177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904" name="Google Shape;904;p67"/>
          <p:cNvSpPr/>
          <p:nvPr/>
        </p:nvSpPr>
        <p:spPr>
          <a:xfrm>
            <a:off x="6974255" y="8592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nvGrpSpPr>
          <p:cNvPr id="905" name="Google Shape;905;p67"/>
          <p:cNvGrpSpPr/>
          <p:nvPr/>
        </p:nvGrpSpPr>
        <p:grpSpPr>
          <a:xfrm>
            <a:off x="7137698" y="861509"/>
            <a:ext cx="86440" cy="85200"/>
            <a:chOff x="5414025" y="601959"/>
            <a:chExt cx="86440" cy="85200"/>
          </a:xfrm>
        </p:grpSpPr>
        <p:sp>
          <p:nvSpPr>
            <p:cNvPr id="906" name="Google Shape;906;p67"/>
            <p:cNvSpPr/>
            <p:nvPr/>
          </p:nvSpPr>
          <p:spPr>
            <a:xfrm>
              <a:off x="5414025" y="601959"/>
              <a:ext cx="56700" cy="85200"/>
            </a:xfrm>
            <a:prstGeom prst="roundRect">
              <a:avLst>
                <a:gd name="adj" fmla="val 16667"/>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7" name="Google Shape;907;p67"/>
            <p:cNvSpPr/>
            <p:nvPr/>
          </p:nvSpPr>
          <p:spPr>
            <a:xfrm>
              <a:off x="5460900" y="625800"/>
              <a:ext cx="14400" cy="363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8" name="Google Shape;908;p67"/>
            <p:cNvSpPr/>
            <p:nvPr/>
          </p:nvSpPr>
          <p:spPr>
            <a:xfrm>
              <a:off x="5426065" y="626400"/>
              <a:ext cx="74400" cy="36300"/>
            </a:xfrm>
            <a:prstGeom prst="rightArrow">
              <a:avLst>
                <a:gd name="adj1" fmla="val 35362"/>
                <a:gd name="adj2" fmla="val 4418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909" name="Google Shape;909;p67"/>
          <p:cNvSpPr/>
          <p:nvPr/>
        </p:nvSpPr>
        <p:spPr>
          <a:xfrm>
            <a:off x="6677474" y="2850054"/>
            <a:ext cx="324600" cy="110400"/>
          </a:xfrm>
          <a:prstGeom prst="roundRect">
            <a:avLst>
              <a:gd name="adj" fmla="val 50000"/>
            </a:avLst>
          </a:prstGeom>
          <a:no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66B2E1"/>
                </a:solidFill>
                <a:latin typeface="Open Sans"/>
                <a:ea typeface="Open Sans"/>
                <a:cs typeface="Open Sans"/>
                <a:sym typeface="Open Sans"/>
              </a:rPr>
              <a:t>view/edit</a:t>
            </a:r>
            <a:endParaRPr sz="400" b="1">
              <a:solidFill>
                <a:srgbClr val="66B2E1"/>
              </a:solidFill>
              <a:latin typeface="Open Sans"/>
              <a:ea typeface="Open Sans"/>
              <a:cs typeface="Open Sans"/>
              <a:sym typeface="Open Sans"/>
            </a:endParaRPr>
          </a:p>
        </p:txBody>
      </p:sp>
      <p:sp>
        <p:nvSpPr>
          <p:cNvPr id="910" name="Google Shape;910;p67"/>
          <p:cNvSpPr/>
          <p:nvPr/>
        </p:nvSpPr>
        <p:spPr>
          <a:xfrm>
            <a:off x="5653274" y="1521510"/>
            <a:ext cx="918900" cy="110400"/>
          </a:xfrm>
          <a:prstGeom prst="roundRect">
            <a:avLst>
              <a:gd name="adj" fmla="val 11728"/>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400">
                <a:solidFill>
                  <a:srgbClr val="434343"/>
                </a:solidFill>
                <a:latin typeface="Open Sans"/>
                <a:ea typeface="Open Sans"/>
                <a:cs typeface="Open Sans"/>
                <a:sym typeface="Open Sans"/>
              </a:rPr>
              <a:t>(US / USD) Miller &amp; Sons, LLC      ▾</a:t>
            </a:r>
            <a:endParaRPr sz="400">
              <a:solidFill>
                <a:srgbClr val="434343"/>
              </a:solidFill>
              <a:latin typeface="Open Sans"/>
              <a:ea typeface="Open Sans"/>
              <a:cs typeface="Open Sans"/>
              <a:sym typeface="Open Sans"/>
            </a:endParaRPr>
          </a:p>
        </p:txBody>
      </p:sp>
      <p:sp>
        <p:nvSpPr>
          <p:cNvPr id="911" name="Google Shape;911;p67"/>
          <p:cNvSpPr/>
          <p:nvPr/>
        </p:nvSpPr>
        <p:spPr>
          <a:xfrm>
            <a:off x="6216274" y="3058648"/>
            <a:ext cx="372300" cy="924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18275" tIns="91425" rIns="18275" bIns="91425" anchor="ctr" anchorCtr="0">
            <a:noAutofit/>
          </a:bodyPr>
          <a:lstStyle/>
          <a:p>
            <a:pPr marL="0" lvl="0" indent="0" algn="l" rtl="0">
              <a:spcBef>
                <a:spcPts val="0"/>
              </a:spcBef>
              <a:spcAft>
                <a:spcPts val="0"/>
              </a:spcAft>
              <a:buNone/>
            </a:pPr>
            <a:r>
              <a:rPr lang="en" sz="400">
                <a:solidFill>
                  <a:srgbClr val="434343"/>
                </a:solidFill>
                <a:latin typeface="Open Sans"/>
                <a:ea typeface="Open Sans"/>
                <a:cs typeface="Open Sans"/>
                <a:sym typeface="Open Sans"/>
              </a:rPr>
              <a:t>3,500</a:t>
            </a:r>
            <a:endParaRPr sz="400">
              <a:solidFill>
                <a:srgbClr val="434343"/>
              </a:solidFill>
              <a:latin typeface="Open Sans"/>
              <a:ea typeface="Open Sans"/>
              <a:cs typeface="Open Sans"/>
              <a:sym typeface="Open Sans"/>
            </a:endParaRPr>
          </a:p>
        </p:txBody>
      </p:sp>
      <p:cxnSp>
        <p:nvCxnSpPr>
          <p:cNvPr id="912" name="Google Shape;912;p67"/>
          <p:cNvCxnSpPr/>
          <p:nvPr/>
        </p:nvCxnSpPr>
        <p:spPr>
          <a:xfrm>
            <a:off x="5653273" y="3330332"/>
            <a:ext cx="1389300" cy="0"/>
          </a:xfrm>
          <a:prstGeom prst="straightConnector1">
            <a:avLst/>
          </a:prstGeom>
          <a:noFill/>
          <a:ln w="9525" cap="flat" cmpd="sng">
            <a:solidFill>
              <a:srgbClr val="8BC5E6"/>
            </a:solidFill>
            <a:prstDash val="solid"/>
            <a:round/>
            <a:headEnd type="none" w="med" len="med"/>
            <a:tailEnd type="none" w="med" len="med"/>
          </a:ln>
        </p:spPr>
      </p:cxnSp>
      <p:sp>
        <p:nvSpPr>
          <p:cNvPr id="913" name="Google Shape;913;p67"/>
          <p:cNvSpPr/>
          <p:nvPr/>
        </p:nvSpPr>
        <p:spPr>
          <a:xfrm>
            <a:off x="6003602" y="3577034"/>
            <a:ext cx="480300" cy="110400"/>
          </a:xfrm>
          <a:prstGeom prst="roundRect">
            <a:avLst>
              <a:gd name="adj" fmla="val 50000"/>
            </a:avLst>
          </a:prstGeom>
          <a:solidFill>
            <a:srgbClr val="FFFFFF"/>
          </a:solidFill>
          <a:ln w="9525" cap="flat" cmpd="sng">
            <a:solidFill>
              <a:srgbClr val="66B2E1"/>
            </a:solidFill>
            <a:prstDash val="solid"/>
            <a:round/>
            <a:headEnd type="none" w="sm" len="sm"/>
            <a:tailEnd type="none" w="sm" len="sm"/>
          </a:ln>
        </p:spPr>
        <p:txBody>
          <a:bodyPr spcFirstLastPara="1" wrap="square" lIns="0" tIns="63700" rIns="0" bIns="63700" anchor="ctr" anchorCtr="0">
            <a:noAutofit/>
          </a:bodyPr>
          <a:lstStyle/>
          <a:p>
            <a:pPr marL="0" lvl="0" indent="0" algn="ctr" rtl="0">
              <a:spcBef>
                <a:spcPts val="0"/>
              </a:spcBef>
              <a:spcAft>
                <a:spcPts val="0"/>
              </a:spcAft>
              <a:buNone/>
            </a:pPr>
            <a:r>
              <a:rPr lang="en" sz="400" b="1">
                <a:solidFill>
                  <a:srgbClr val="66B2E1"/>
                </a:solidFill>
                <a:latin typeface="Open Sans"/>
                <a:ea typeface="Open Sans"/>
                <a:cs typeface="Open Sans"/>
                <a:sym typeface="Open Sans"/>
              </a:rPr>
              <a:t>Skip for Now</a:t>
            </a:r>
            <a:endParaRPr sz="400" b="1">
              <a:solidFill>
                <a:srgbClr val="66B2E1"/>
              </a:solidFill>
              <a:latin typeface="Open Sans"/>
              <a:ea typeface="Open Sans"/>
              <a:cs typeface="Open Sans"/>
              <a:sym typeface="Open Sans"/>
            </a:endParaRPr>
          </a:p>
        </p:txBody>
      </p:sp>
      <p:sp>
        <p:nvSpPr>
          <p:cNvPr id="914" name="Google Shape;914;p67"/>
          <p:cNvSpPr/>
          <p:nvPr/>
        </p:nvSpPr>
        <p:spPr>
          <a:xfrm>
            <a:off x="6761949" y="3339307"/>
            <a:ext cx="280500" cy="135900"/>
          </a:xfrm>
          <a:prstGeom prst="rect">
            <a:avLst/>
          </a:prstGeom>
          <a:solidFill>
            <a:srgbClr val="66B2E1">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5" name="Google Shape;915;p67"/>
          <p:cNvSpPr/>
          <p:nvPr/>
        </p:nvSpPr>
        <p:spPr>
          <a:xfrm>
            <a:off x="6797500" y="1109950"/>
            <a:ext cx="438600" cy="110400"/>
          </a:xfrm>
          <a:prstGeom prst="roundRect">
            <a:avLst>
              <a:gd name="adj" fmla="val 50000"/>
            </a:avLst>
          </a:prstGeom>
          <a:no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66B2E1"/>
                </a:solidFill>
                <a:latin typeface="Open Sans"/>
                <a:ea typeface="Open Sans"/>
                <a:cs typeface="Open Sans"/>
                <a:sym typeface="Open Sans"/>
              </a:rPr>
              <a:t>Invite Finance</a:t>
            </a:r>
            <a:endParaRPr sz="400" b="1">
              <a:solidFill>
                <a:srgbClr val="66B2E1"/>
              </a:solidFill>
              <a:latin typeface="Open Sans"/>
              <a:ea typeface="Open Sans"/>
              <a:cs typeface="Open Sans"/>
              <a:sym typeface="Open Sans"/>
            </a:endParaRPr>
          </a:p>
        </p:txBody>
      </p:sp>
      <p:pic>
        <p:nvPicPr>
          <p:cNvPr id="916" name="Google Shape;916;p67" descr="VCU Brandmark"/>
          <p:cNvPicPr preferRelativeResize="0"/>
          <p:nvPr/>
        </p:nvPicPr>
        <p:blipFill>
          <a:blip r:embed="rId4">
            <a:alphaModFix/>
          </a:blip>
          <a:stretch>
            <a:fillRect/>
          </a:stretch>
        </p:blipFill>
        <p:spPr>
          <a:xfrm>
            <a:off x="4693550" y="1528975"/>
            <a:ext cx="480302" cy="149155"/>
          </a:xfrm>
          <a:prstGeom prst="rect">
            <a:avLst/>
          </a:prstGeom>
          <a:noFill/>
          <a:ln>
            <a:noFill/>
          </a:ln>
        </p:spPr>
      </p:pic>
      <p:grpSp>
        <p:nvGrpSpPr>
          <p:cNvPr id="917" name="Google Shape;917;p67"/>
          <p:cNvGrpSpPr/>
          <p:nvPr/>
        </p:nvGrpSpPr>
        <p:grpSpPr>
          <a:xfrm>
            <a:off x="284750" y="-10075"/>
            <a:ext cx="664500" cy="535175"/>
            <a:chOff x="284750" y="-10075"/>
            <a:chExt cx="664500" cy="535175"/>
          </a:xfrm>
        </p:grpSpPr>
        <p:sp>
          <p:nvSpPr>
            <p:cNvPr id="918" name="Google Shape;918;p67"/>
            <p:cNvSpPr/>
            <p:nvPr/>
          </p:nvSpPr>
          <p:spPr>
            <a:xfrm>
              <a:off x="284750" y="-10075"/>
              <a:ext cx="664500" cy="535175"/>
            </a:xfrm>
            <a:prstGeom prst="flowChartOffpageConnector">
              <a:avLst/>
            </a:prstGeom>
            <a:solidFill>
              <a:srgbClr val="FF9900"/>
            </a:solid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a:solidFill>
                    <a:srgbClr val="FFFFFF"/>
                  </a:solidFill>
                  <a:latin typeface="Roboto"/>
                  <a:ea typeface="Roboto"/>
                  <a:cs typeface="Roboto"/>
                  <a:sym typeface="Roboto"/>
                </a:rPr>
                <a:t>PAYEE</a:t>
              </a:r>
              <a:endParaRPr sz="800" b="1" i="0" u="none" strike="noStrike" cap="none">
                <a:solidFill>
                  <a:srgbClr val="FFFFFF"/>
                </a:solidFill>
                <a:latin typeface="Roboto"/>
                <a:ea typeface="Roboto"/>
                <a:cs typeface="Roboto"/>
                <a:sym typeface="Roboto"/>
              </a:endParaRPr>
            </a:p>
          </p:txBody>
        </p:sp>
        <p:pic>
          <p:nvPicPr>
            <p:cNvPr id="919" name="Google Shape;919;p67"/>
            <p:cNvPicPr preferRelativeResize="0"/>
            <p:nvPr/>
          </p:nvPicPr>
          <p:blipFill>
            <a:blip r:embed="rId5">
              <a:alphaModFix/>
            </a:blip>
            <a:stretch>
              <a:fillRect/>
            </a:stretch>
          </p:blipFill>
          <p:spPr>
            <a:xfrm>
              <a:off x="519704" y="47221"/>
              <a:ext cx="194625" cy="194625"/>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68"/>
          <p:cNvSpPr txBox="1"/>
          <p:nvPr/>
        </p:nvSpPr>
        <p:spPr>
          <a:xfrm>
            <a:off x="1276575" y="4030200"/>
            <a:ext cx="6591000" cy="338700"/>
          </a:xfrm>
          <a:prstGeom prst="rect">
            <a:avLst/>
          </a:prstGeom>
          <a:noFill/>
          <a:ln>
            <a:noFill/>
          </a:ln>
        </p:spPr>
        <p:txBody>
          <a:bodyPr spcFirstLastPara="1" wrap="square" lIns="91425" tIns="91425" rIns="91425" bIns="91425" anchor="t" anchorCtr="0">
            <a:spAutoFit/>
          </a:bodyPr>
          <a:lstStyle/>
          <a:p>
            <a:pPr marL="0" lvl="0" indent="0" algn="ctr" rtl="0">
              <a:lnSpc>
                <a:spcPct val="114000"/>
              </a:lnSpc>
              <a:spcBef>
                <a:spcPts val="0"/>
              </a:spcBef>
              <a:spcAft>
                <a:spcPts val="0"/>
              </a:spcAft>
              <a:buNone/>
            </a:pPr>
            <a:r>
              <a:rPr lang="en" sz="1000" b="1">
                <a:solidFill>
                  <a:srgbClr val="63B3DF"/>
                </a:solidFill>
                <a:latin typeface="Roboto"/>
                <a:ea typeface="Roboto"/>
                <a:cs typeface="Roboto"/>
                <a:sym typeface="Roboto"/>
              </a:rPr>
              <a:t>www.candex.com/help</a:t>
            </a:r>
            <a:r>
              <a:rPr lang="en" sz="1000" b="1">
                <a:solidFill>
                  <a:srgbClr val="B3C1D6"/>
                </a:solidFill>
                <a:latin typeface="Roboto"/>
                <a:ea typeface="Roboto"/>
                <a:cs typeface="Roboto"/>
                <a:sym typeface="Roboto"/>
              </a:rPr>
              <a:t>      </a:t>
            </a:r>
            <a:r>
              <a:rPr lang="en" sz="1000" b="1">
                <a:solidFill>
                  <a:srgbClr val="444B78"/>
                </a:solidFill>
                <a:latin typeface="Roboto"/>
                <a:ea typeface="Roboto"/>
                <a:cs typeface="Roboto"/>
                <a:sym typeface="Roboto"/>
              </a:rPr>
              <a:t>| </a:t>
            </a:r>
            <a:r>
              <a:rPr lang="en" sz="1000" b="1">
                <a:solidFill>
                  <a:srgbClr val="B3C1D6"/>
                </a:solidFill>
                <a:latin typeface="Roboto"/>
                <a:ea typeface="Roboto"/>
                <a:cs typeface="Roboto"/>
                <a:sym typeface="Roboto"/>
              </a:rPr>
              <a:t>     </a:t>
            </a:r>
            <a:r>
              <a:rPr lang="en" sz="1000" b="1">
                <a:solidFill>
                  <a:srgbClr val="63B3DF"/>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support@candex.com</a:t>
            </a:r>
            <a:endParaRPr/>
          </a:p>
        </p:txBody>
      </p:sp>
      <p:sp>
        <p:nvSpPr>
          <p:cNvPr id="925" name="Google Shape;925;p68"/>
          <p:cNvSpPr txBox="1"/>
          <p:nvPr/>
        </p:nvSpPr>
        <p:spPr>
          <a:xfrm>
            <a:off x="505650" y="1814350"/>
            <a:ext cx="8132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chemeClr val="lt1"/>
                </a:solidFill>
                <a:latin typeface="Roboto"/>
                <a:ea typeface="Roboto"/>
                <a:cs typeface="Roboto"/>
                <a:sym typeface="Roboto"/>
              </a:rPr>
              <a:t>Questions?</a:t>
            </a:r>
            <a:endParaRPr sz="3000" b="1">
              <a:solidFill>
                <a:schemeClr val="lt1"/>
              </a:solidFill>
              <a:latin typeface="Roboto"/>
              <a:ea typeface="Roboto"/>
              <a:cs typeface="Roboto"/>
              <a:sym typeface="Roboto"/>
            </a:endParaRPr>
          </a:p>
        </p:txBody>
      </p:sp>
      <p:sp>
        <p:nvSpPr>
          <p:cNvPr id="926" name="Google Shape;926;p68"/>
          <p:cNvSpPr txBox="1">
            <a:spLocks noGrp="1"/>
          </p:cNvSpPr>
          <p:nvPr>
            <p:ph type="sldNum" idx="12"/>
          </p:nvPr>
        </p:nvSpPr>
        <p:spPr>
          <a:xfrm>
            <a:off x="8700950" y="4749900"/>
            <a:ext cx="371100" cy="393600"/>
          </a:xfrm>
          <a:prstGeom prst="rect">
            <a:avLst/>
          </a:prstGeom>
          <a:solidFill>
            <a:srgbClr val="444B78"/>
          </a:solidFill>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lt1"/>
                </a:solidFill>
              </a:rPr>
              <a:t>13</a:t>
            </a:fld>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7"/>
          <p:cNvSpPr txBox="1">
            <a:spLocks noGrp="1"/>
          </p:cNvSpPr>
          <p:nvPr>
            <p:ph type="sldNum" idx="12"/>
          </p:nvPr>
        </p:nvSpPr>
        <p:spPr>
          <a:xfrm>
            <a:off x="8700950" y="4749900"/>
            <a:ext cx="371100" cy="393600"/>
          </a:xfrm>
          <a:prstGeom prst="rect">
            <a:avLst/>
          </a:prstGeom>
          <a:solidFill>
            <a:srgbClr val="444B78"/>
          </a:solidFill>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264" name="Google Shape;264;p57"/>
          <p:cNvSpPr/>
          <p:nvPr/>
        </p:nvSpPr>
        <p:spPr>
          <a:xfrm>
            <a:off x="4048027" y="1012700"/>
            <a:ext cx="1047900" cy="826750"/>
          </a:xfrm>
          <a:prstGeom prst="flowChartOffpageConnector">
            <a:avLst/>
          </a:prstGeom>
          <a:solidFill>
            <a:srgbClr val="FF9900"/>
          </a:solid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1200" b="1">
                <a:solidFill>
                  <a:srgbClr val="FFFFFF"/>
                </a:solidFill>
                <a:latin typeface="Roboto"/>
                <a:ea typeface="Roboto"/>
                <a:cs typeface="Roboto"/>
                <a:sym typeface="Roboto"/>
              </a:rPr>
              <a:t>PAYEE</a:t>
            </a:r>
            <a:endParaRPr sz="1200" b="1" i="0" u="none" strike="noStrike" cap="none">
              <a:solidFill>
                <a:srgbClr val="FFFFFF"/>
              </a:solidFill>
              <a:latin typeface="Roboto"/>
              <a:ea typeface="Roboto"/>
              <a:cs typeface="Roboto"/>
              <a:sym typeface="Roboto"/>
            </a:endParaRPr>
          </a:p>
        </p:txBody>
      </p:sp>
      <p:graphicFrame>
        <p:nvGraphicFramePr>
          <p:cNvPr id="265" name="Google Shape;265;p57"/>
          <p:cNvGraphicFramePr/>
          <p:nvPr/>
        </p:nvGraphicFramePr>
        <p:xfrm>
          <a:off x="2279686" y="2280056"/>
          <a:ext cx="4584625" cy="579090"/>
        </p:xfrm>
        <a:graphic>
          <a:graphicData uri="http://schemas.openxmlformats.org/drawingml/2006/table">
            <a:tbl>
              <a:tblPr>
                <a:noFill/>
                <a:tableStyleId>{D10F3EFB-F9F8-417C-B3D0-7218658BB41F}</a:tableStyleId>
              </a:tblPr>
              <a:tblGrid>
                <a:gridCol w="4584625">
                  <a:extLst>
                    <a:ext uri="{9D8B030D-6E8A-4147-A177-3AD203B41FA5}">
                      <a16:colId xmlns:a16="http://schemas.microsoft.com/office/drawing/2014/main" val="20000"/>
                    </a:ext>
                  </a:extLst>
                </a:gridCol>
              </a:tblGrid>
              <a:tr h="458925">
                <a:tc>
                  <a:txBody>
                    <a:bodyPr/>
                    <a:lstStyle/>
                    <a:p>
                      <a:pPr marL="0" lvl="0" indent="0" algn="ctr" rtl="0">
                        <a:spcBef>
                          <a:spcPts val="0"/>
                        </a:spcBef>
                        <a:spcAft>
                          <a:spcPts val="0"/>
                        </a:spcAft>
                        <a:buNone/>
                      </a:pPr>
                      <a:r>
                        <a:rPr lang="en" sz="2600">
                          <a:solidFill>
                            <a:srgbClr val="FFFFFF"/>
                          </a:solidFill>
                          <a:latin typeface="Roboto"/>
                          <a:ea typeface="Roboto"/>
                          <a:cs typeface="Roboto"/>
                          <a:sym typeface="Roboto"/>
                        </a:rPr>
                        <a:t>Payee Experience</a:t>
                      </a:r>
                      <a:endParaRPr sz="2600">
                        <a:solidFill>
                          <a:srgbClr val="FFFFFF"/>
                        </a:solidFill>
                        <a:latin typeface="Roboto"/>
                        <a:ea typeface="Roboto"/>
                        <a:cs typeface="Roboto"/>
                        <a:sym typeface="Roboto"/>
                      </a:endParaRPr>
                    </a:p>
                  </a:txBody>
                  <a:tcPr marL="0" marR="0" marT="9142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66" name="Google Shape;266;p5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418542" y="1103056"/>
            <a:ext cx="306924" cy="306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8" descr="Example payee invitee email communication"/>
          <p:cNvSpPr/>
          <p:nvPr/>
        </p:nvSpPr>
        <p:spPr>
          <a:xfrm>
            <a:off x="3507425" y="548500"/>
            <a:ext cx="4258200" cy="4127100"/>
          </a:xfrm>
          <a:prstGeom prst="rect">
            <a:avLst/>
          </a:prstGeom>
          <a:solidFill>
            <a:srgbClr val="FFFFFF"/>
          </a:solidFill>
          <a:ln w="9525" cap="flat" cmpd="sng">
            <a:solidFill>
              <a:srgbClr val="D9D9D9"/>
            </a:solidFill>
            <a:prstDash val="solid"/>
            <a:round/>
            <a:headEnd type="none" w="sm" len="sm"/>
            <a:tailEnd type="none" w="sm" len="sm"/>
          </a:ln>
          <a:effectLst>
            <a:outerShdw blurRad="342900" dist="19050" dir="5400000" algn="bl" rotWithShape="0">
              <a:srgbClr val="000000">
                <a:alpha val="9800"/>
              </a:srgbClr>
            </a:outerShdw>
          </a:effectLst>
        </p:spPr>
        <p:txBody>
          <a:bodyPr spcFirstLastPara="1" wrap="square" lIns="63700" tIns="63700" rIns="63700" bIns="63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58"/>
          <p:cNvSpPr/>
          <p:nvPr/>
        </p:nvSpPr>
        <p:spPr>
          <a:xfrm>
            <a:off x="3507425" y="1132300"/>
            <a:ext cx="4258200" cy="1058700"/>
          </a:xfrm>
          <a:prstGeom prst="rect">
            <a:avLst/>
          </a:prstGeom>
          <a:solidFill>
            <a:srgbClr val="F3F3F3"/>
          </a:solidFill>
          <a:ln>
            <a:noFill/>
          </a:ln>
        </p:spPr>
        <p:txBody>
          <a:bodyPr spcFirstLastPara="1" wrap="square" lIns="274300" tIns="201150" rIns="914400" bIns="63700"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en" sz="1000" b="1">
                <a:solidFill>
                  <a:srgbClr val="434343"/>
                </a:solidFill>
                <a:latin typeface="Open Sans"/>
                <a:ea typeface="Open Sans"/>
                <a:cs typeface="Open Sans"/>
                <a:sym typeface="Open Sans"/>
              </a:rPr>
              <a:t>Speaking Engagement - January</a:t>
            </a:r>
            <a:endParaRPr sz="600" b="0" i="0" u="none" strike="noStrike" cap="none">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600"/>
              <a:buFont typeface="Arial"/>
              <a:buNone/>
            </a:pPr>
            <a:r>
              <a:rPr lang="en" sz="600">
                <a:solidFill>
                  <a:srgbClr val="434343"/>
                </a:solidFill>
                <a:latin typeface="Open Sans"/>
                <a:ea typeface="Open Sans"/>
                <a:cs typeface="Open Sans"/>
                <a:sym typeface="Open Sans"/>
              </a:rPr>
              <a:t>California  </a:t>
            </a:r>
            <a:r>
              <a:rPr lang="en" sz="600">
                <a:solidFill>
                  <a:srgbClr val="B7B7B7"/>
                </a:solidFill>
                <a:latin typeface="Open Sans"/>
                <a:ea typeface="Open Sans"/>
                <a:cs typeface="Open Sans"/>
                <a:sym typeface="Open Sans"/>
              </a:rPr>
              <a:t>|</a:t>
            </a:r>
            <a:r>
              <a:rPr lang="en" sz="600">
                <a:solidFill>
                  <a:srgbClr val="434343"/>
                </a:solidFill>
                <a:latin typeface="Open Sans"/>
                <a:ea typeface="Open Sans"/>
                <a:cs typeface="Open Sans"/>
                <a:sym typeface="Open Sans"/>
              </a:rPr>
              <a:t>  PO#: 67564453535</a:t>
            </a:r>
            <a:endParaRPr sz="600" b="0" i="0" u="none" strike="noStrike" cap="none">
              <a:solidFill>
                <a:srgbClr val="000000"/>
              </a:solidFill>
              <a:latin typeface="Open Sans"/>
              <a:ea typeface="Open Sans"/>
              <a:cs typeface="Open Sans"/>
              <a:sym typeface="Open Sans"/>
            </a:endParaRPr>
          </a:p>
        </p:txBody>
      </p:sp>
      <p:sp>
        <p:nvSpPr>
          <p:cNvPr id="273" name="Google Shape;273;p58"/>
          <p:cNvSpPr/>
          <p:nvPr/>
        </p:nvSpPr>
        <p:spPr>
          <a:xfrm>
            <a:off x="5979575" y="1778225"/>
            <a:ext cx="1218300" cy="257100"/>
          </a:xfrm>
          <a:prstGeom prst="roundRect">
            <a:avLst>
              <a:gd name="adj" fmla="val 50000"/>
            </a:avLst>
          </a:prstGeom>
          <a:solidFill>
            <a:srgbClr val="66B2E1"/>
          </a:solidFill>
          <a:ln>
            <a:noFill/>
          </a:ln>
        </p:spPr>
        <p:txBody>
          <a:bodyPr spcFirstLastPara="1" wrap="square" lIns="63700" tIns="63700" rIns="63700" bIns="63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a:solidFill>
                  <a:srgbClr val="FFFFFF"/>
                </a:solidFill>
                <a:latin typeface="Open Sans"/>
                <a:ea typeface="Open Sans"/>
                <a:cs typeface="Open Sans"/>
                <a:sym typeface="Open Sans"/>
              </a:rPr>
              <a:t>Request Payment</a:t>
            </a:r>
            <a:endParaRPr sz="800" b="1" i="0" u="none" strike="noStrike" cap="none">
              <a:solidFill>
                <a:srgbClr val="FFFFFF"/>
              </a:solidFill>
              <a:latin typeface="Open Sans"/>
              <a:ea typeface="Open Sans"/>
              <a:cs typeface="Open Sans"/>
              <a:sym typeface="Open Sans"/>
            </a:endParaRPr>
          </a:p>
        </p:txBody>
      </p:sp>
      <p:graphicFrame>
        <p:nvGraphicFramePr>
          <p:cNvPr id="274" name="Google Shape;274;p58"/>
          <p:cNvGraphicFramePr/>
          <p:nvPr/>
        </p:nvGraphicFramePr>
        <p:xfrm>
          <a:off x="3759600" y="2350558"/>
          <a:ext cx="3769825" cy="1711808"/>
        </p:xfrm>
        <a:graphic>
          <a:graphicData uri="http://schemas.openxmlformats.org/drawingml/2006/table">
            <a:tbl>
              <a:tblPr>
                <a:noFill/>
                <a:tableStyleId>{704A5922-DE2C-4826-B607-C842A63C0634}</a:tableStyleId>
              </a:tblPr>
              <a:tblGrid>
                <a:gridCol w="1891025">
                  <a:extLst>
                    <a:ext uri="{9D8B030D-6E8A-4147-A177-3AD203B41FA5}">
                      <a16:colId xmlns:a16="http://schemas.microsoft.com/office/drawing/2014/main" val="20000"/>
                    </a:ext>
                  </a:extLst>
                </a:gridCol>
                <a:gridCol w="1878800">
                  <a:extLst>
                    <a:ext uri="{9D8B030D-6E8A-4147-A177-3AD203B41FA5}">
                      <a16:colId xmlns:a16="http://schemas.microsoft.com/office/drawing/2014/main" val="20001"/>
                    </a:ext>
                  </a:extLst>
                </a:gridCol>
              </a:tblGrid>
              <a:tr h="202125">
                <a:tc gridSpan="2">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To: zach@miller.com</a:t>
                      </a:r>
                      <a:endParaRPr sz="600">
                        <a:solidFill>
                          <a:srgbClr val="66B2E1"/>
                        </a:solidFill>
                        <a:latin typeface="Open Sans"/>
                        <a:ea typeface="Open Sans"/>
                        <a:cs typeface="Open Sans"/>
                        <a:sym typeface="Open Sans"/>
                      </a:endParaRPr>
                    </a:p>
                    <a:p>
                      <a:pPr marL="0" lvl="0" indent="0" algn="l" rtl="0">
                        <a:spcBef>
                          <a:spcPts val="500"/>
                        </a:spcBef>
                        <a:spcAft>
                          <a:spcPts val="0"/>
                        </a:spcAft>
                        <a:buNone/>
                      </a:pPr>
                      <a:r>
                        <a:rPr lang="en" sz="600">
                          <a:solidFill>
                            <a:srgbClr val="434343"/>
                          </a:solidFill>
                          <a:latin typeface="Open Sans"/>
                          <a:ea typeface="Open Sans"/>
                          <a:cs typeface="Open Sans"/>
                          <a:sym typeface="Open Sans"/>
                        </a:rPr>
                        <a:t>A payment of 500 USD is authorized to you. </a:t>
                      </a:r>
                      <a:endParaRPr sz="600">
                        <a:solidFill>
                          <a:srgbClr val="434343"/>
                        </a:solidFill>
                        <a:latin typeface="Open Sans"/>
                        <a:ea typeface="Open Sans"/>
                        <a:cs typeface="Open Sans"/>
                        <a:sym typeface="Open Sans"/>
                      </a:endParaRPr>
                    </a:p>
                    <a:p>
                      <a:pPr marL="0" lvl="0" indent="0" algn="l" rtl="0">
                        <a:spcBef>
                          <a:spcPts val="500"/>
                        </a:spcBef>
                        <a:spcAft>
                          <a:spcPts val="0"/>
                        </a:spcAft>
                        <a:buNone/>
                      </a:pPr>
                      <a:r>
                        <a:rPr lang="en" sz="600">
                          <a:solidFill>
                            <a:srgbClr val="434343"/>
                          </a:solidFill>
                          <a:latin typeface="Open Sans"/>
                          <a:ea typeface="Open Sans"/>
                          <a:cs typeface="Open Sans"/>
                          <a:sym typeface="Open Sans"/>
                        </a:rPr>
                        <a:t>Items:</a:t>
                      </a:r>
                      <a:br>
                        <a:rPr lang="en" sz="600">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 Speaking Engagement - January</a:t>
                      </a:r>
                      <a:endParaRPr sz="600">
                        <a:solidFill>
                          <a:srgbClr val="434343"/>
                        </a:solidFill>
                        <a:latin typeface="Open Sans"/>
                        <a:ea typeface="Open Sans"/>
                        <a:cs typeface="Open Sans"/>
                        <a:sym typeface="Open Sans"/>
                      </a:endParaRPr>
                    </a:p>
                    <a:p>
                      <a:pPr marL="0" lvl="0" indent="0" algn="l" rtl="0">
                        <a:spcBef>
                          <a:spcPts val="500"/>
                        </a:spcBef>
                        <a:spcAft>
                          <a:spcPts val="0"/>
                        </a:spcAft>
                        <a:buNone/>
                      </a:pPr>
                      <a:r>
                        <a:rPr lang="en" sz="600">
                          <a:solidFill>
                            <a:srgbClr val="66B2E1"/>
                          </a:solidFill>
                          <a:latin typeface="Open Sans SemiBold"/>
                          <a:ea typeface="Open Sans SemiBold"/>
                          <a:cs typeface="Open Sans SemiBold"/>
                          <a:sym typeface="Open Sans SemiBold"/>
                        </a:rPr>
                        <a:t>Click here</a:t>
                      </a:r>
                      <a:r>
                        <a:rPr lang="en" sz="600">
                          <a:solidFill>
                            <a:srgbClr val="434343"/>
                          </a:solidFill>
                          <a:latin typeface="Open Sans"/>
                          <a:ea typeface="Open Sans"/>
                          <a:cs typeface="Open Sans"/>
                          <a:sym typeface="Open Sans"/>
                        </a:rPr>
                        <a:t> to get paid.</a:t>
                      </a:r>
                      <a:endParaRPr sz="600">
                        <a:solidFill>
                          <a:srgbClr val="434343"/>
                        </a:solidFill>
                        <a:latin typeface="Open Sans"/>
                        <a:ea typeface="Open Sans"/>
                        <a:cs typeface="Open Sans"/>
                        <a:sym typeface="Open Sans"/>
                      </a:endParaRPr>
                    </a:p>
                    <a:p>
                      <a:pPr marL="0" lvl="0" indent="0" algn="l" rtl="0">
                        <a:spcBef>
                          <a:spcPts val="500"/>
                        </a:spcBef>
                        <a:spcAft>
                          <a:spcPts val="500"/>
                        </a:spcAft>
                        <a:buNone/>
                      </a:pPr>
                      <a:r>
                        <a:rPr lang="en" sz="600">
                          <a:solidFill>
                            <a:srgbClr val="434343"/>
                          </a:solidFill>
                          <a:latin typeface="Open Sans"/>
                          <a:ea typeface="Open Sans"/>
                          <a:cs typeface="Open Sans"/>
                          <a:sym typeface="Open Sans"/>
                        </a:rPr>
                        <a:t>VCU Industries uses Candex to engage and pay its valued and trusted partners without going through a cumbersome setup process</a:t>
                      </a:r>
                      <a:endParaRPr sz="600">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dot"/>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00000">
                <a:tc>
                  <a:txBody>
                    <a:bodyPr/>
                    <a:lstStyle/>
                    <a:p>
                      <a:pPr marL="0" marR="0" lvl="0" indent="0" algn="l" rtl="0">
                        <a:lnSpc>
                          <a:spcPct val="100000"/>
                        </a:lnSpc>
                        <a:spcBef>
                          <a:spcPts val="0"/>
                        </a:spcBef>
                        <a:spcAft>
                          <a:spcPts val="0"/>
                        </a:spcAft>
                        <a:buClr>
                          <a:srgbClr val="000000"/>
                        </a:buClr>
                        <a:buSzPts val="600"/>
                        <a:buFont typeface="Arial"/>
                        <a:buNone/>
                      </a:pPr>
                      <a:endParaRPr sz="600" b="1" u="none" strike="noStrike" cap="none">
                        <a:solidFill>
                          <a:srgbClr val="434343"/>
                        </a:solidFill>
                        <a:latin typeface="Open Sans"/>
                        <a:ea typeface="Open Sans"/>
                        <a:cs typeface="Open Sans"/>
                        <a:sym typeface="Open Sans"/>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dot"/>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endParaRPr sz="400" u="none" strike="noStrike" cap="none">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00000">
                <a:tc>
                  <a:txBody>
                    <a:bodyPr/>
                    <a:lstStyle/>
                    <a:p>
                      <a:pPr marL="0" marR="0" lvl="0" indent="0" algn="l" rtl="0">
                        <a:lnSpc>
                          <a:spcPct val="100000"/>
                        </a:lnSpc>
                        <a:spcBef>
                          <a:spcPts val="0"/>
                        </a:spcBef>
                        <a:spcAft>
                          <a:spcPts val="0"/>
                        </a:spcAft>
                        <a:buClr>
                          <a:srgbClr val="000000"/>
                        </a:buClr>
                        <a:buSzPts val="600"/>
                        <a:buFont typeface="Arial"/>
                        <a:buNone/>
                      </a:pPr>
                      <a:endParaRPr sz="600" b="1" u="none" strike="noStrike" cap="none">
                        <a:solidFill>
                          <a:srgbClr val="434343"/>
                        </a:solidFill>
                        <a:latin typeface="Open Sans"/>
                        <a:ea typeface="Open Sans"/>
                        <a:cs typeface="Open Sans"/>
                        <a:sym typeface="Open Sans"/>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9E9E9E">
                          <a:alpha val="0"/>
                        </a:srgbClr>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endParaRPr sz="400" u="none" strike="noStrike" cap="none">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100000">
                <a:tc gridSpan="2">
                  <a:txBody>
                    <a:bodyPr/>
                    <a:lstStyle/>
                    <a:p>
                      <a:pPr marL="0" lvl="0" indent="0" algn="l" rtl="0">
                        <a:lnSpc>
                          <a:spcPct val="115000"/>
                        </a:lnSpc>
                        <a:spcBef>
                          <a:spcPts val="0"/>
                        </a:spcBef>
                        <a:spcAft>
                          <a:spcPts val="0"/>
                        </a:spcAft>
                        <a:buNone/>
                      </a:pPr>
                      <a:r>
                        <a:rPr lang="en" sz="600">
                          <a:solidFill>
                            <a:srgbClr val="999999"/>
                          </a:solidFill>
                          <a:latin typeface="Open Sans"/>
                          <a:ea typeface="Open Sans"/>
                          <a:cs typeface="Open Sans"/>
                          <a:sym typeface="Open Sans"/>
                        </a:rPr>
                        <a:t>Candex allows business to engage and exchange payments in a compliant way without cumbersome setup in each other’s financial systems</a:t>
                      </a:r>
                      <a:endParaRPr sz="600">
                        <a:solidFill>
                          <a:srgbClr val="999999"/>
                        </a:solidFill>
                        <a:latin typeface="Open Sans"/>
                        <a:ea typeface="Open Sans"/>
                        <a:cs typeface="Open Sans"/>
                        <a:sym typeface="Open Sans"/>
                      </a:endParaRPr>
                    </a:p>
                    <a:p>
                      <a:pPr marL="0" lvl="0" indent="0" algn="l" rtl="0">
                        <a:lnSpc>
                          <a:spcPct val="115000"/>
                        </a:lnSpc>
                        <a:spcBef>
                          <a:spcPts val="0"/>
                        </a:spcBef>
                        <a:spcAft>
                          <a:spcPts val="0"/>
                        </a:spcAft>
                        <a:buNone/>
                      </a:pPr>
                      <a:endParaRPr sz="600">
                        <a:solidFill>
                          <a:srgbClr val="999999"/>
                        </a:solidFill>
                        <a:latin typeface="Open Sans"/>
                        <a:ea typeface="Open Sans"/>
                        <a:cs typeface="Open Sans"/>
                        <a:sym typeface="Open Sans"/>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dot"/>
                      <a:round/>
                      <a:headEnd type="none" w="sm" len="sm"/>
                      <a:tailEnd type="none" w="sm" len="sm"/>
                    </a:lnT>
                    <a:lnB w="9525" cap="flat" cmpd="sng">
                      <a:solidFill>
                        <a:srgbClr val="9E9E9E">
                          <a:alpha val="0"/>
                        </a:srgbClr>
                      </a:solidFill>
                      <a:prstDash val="dot"/>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100000">
                <a:tc>
                  <a:txBody>
                    <a:bodyPr/>
                    <a:lstStyle/>
                    <a:p>
                      <a:pPr marL="0" marR="0" lvl="0" indent="0" algn="l" rtl="0">
                        <a:lnSpc>
                          <a:spcPct val="115000"/>
                        </a:lnSpc>
                        <a:spcBef>
                          <a:spcPts val="0"/>
                        </a:spcBef>
                        <a:spcAft>
                          <a:spcPts val="0"/>
                        </a:spcAft>
                        <a:buClr>
                          <a:srgbClr val="000000"/>
                        </a:buClr>
                        <a:buSzPts val="600"/>
                        <a:buFont typeface="Arial"/>
                        <a:buNone/>
                      </a:pPr>
                      <a:r>
                        <a:rPr lang="en" sz="600" u="none" strike="noStrike" cap="none">
                          <a:solidFill>
                            <a:srgbClr val="999999"/>
                          </a:solidFill>
                          <a:latin typeface="Open Sans"/>
                          <a:ea typeface="Open Sans"/>
                          <a:cs typeface="Open Sans"/>
                          <a:sym typeface="Open Sans"/>
                        </a:rPr>
                        <a:t>View </a:t>
                      </a:r>
                      <a:r>
                        <a:rPr lang="en" sz="600">
                          <a:solidFill>
                            <a:srgbClr val="66B2E1"/>
                          </a:solidFill>
                          <a:latin typeface="Open Sans SemiBold"/>
                          <a:ea typeface="Open Sans SemiBold"/>
                          <a:cs typeface="Open Sans SemiBold"/>
                          <a:sym typeface="Open Sans SemiBold"/>
                        </a:rPr>
                        <a:t>FAQs</a:t>
                      </a:r>
                      <a:endParaRPr sz="600">
                        <a:solidFill>
                          <a:srgbClr val="66B2E1"/>
                        </a:solidFill>
                        <a:latin typeface="Open Sans SemiBold"/>
                        <a:ea typeface="Open Sans SemiBold"/>
                        <a:cs typeface="Open Sans SemiBold"/>
                        <a:sym typeface="Open Sans SemiBold"/>
                      </a:endParaRPr>
                    </a:p>
                    <a:p>
                      <a:pPr marL="0" marR="0" lvl="0" indent="0" algn="l" rtl="0">
                        <a:lnSpc>
                          <a:spcPct val="115000"/>
                        </a:lnSpc>
                        <a:spcBef>
                          <a:spcPts val="0"/>
                        </a:spcBef>
                        <a:spcAft>
                          <a:spcPts val="0"/>
                        </a:spcAft>
                        <a:buNone/>
                      </a:pPr>
                      <a:r>
                        <a:rPr lang="en" sz="600">
                          <a:solidFill>
                            <a:srgbClr val="999999"/>
                          </a:solidFill>
                          <a:latin typeface="Open Sans"/>
                          <a:ea typeface="Open Sans"/>
                          <a:cs typeface="Open Sans"/>
                          <a:sym typeface="Open Sans"/>
                        </a:rPr>
                        <a:t>Support at</a:t>
                      </a:r>
                      <a:r>
                        <a:rPr lang="en" sz="600">
                          <a:solidFill>
                            <a:srgbClr val="66B2E1"/>
                          </a:solidFill>
                          <a:latin typeface="Open Sans SemiBold"/>
                          <a:ea typeface="Open Sans SemiBold"/>
                          <a:cs typeface="Open Sans SemiBold"/>
                          <a:sym typeface="Open Sans SemiBold"/>
                        </a:rPr>
                        <a:t> support@candex.com</a:t>
                      </a:r>
                      <a:endParaRPr sz="600">
                        <a:solidFill>
                          <a:srgbClr val="66B2E1"/>
                        </a:solidFill>
                        <a:latin typeface="Open Sans SemiBold"/>
                        <a:ea typeface="Open Sans SemiBold"/>
                        <a:cs typeface="Open Sans SemiBold"/>
                        <a:sym typeface="Open Sans SemiBold"/>
                      </a:endParaRPr>
                    </a:p>
                    <a:p>
                      <a:pPr marL="0" marR="0" lvl="0" indent="0" algn="l" rtl="0">
                        <a:lnSpc>
                          <a:spcPct val="115000"/>
                        </a:lnSpc>
                        <a:spcBef>
                          <a:spcPts val="0"/>
                        </a:spcBef>
                        <a:spcAft>
                          <a:spcPts val="0"/>
                        </a:spcAft>
                        <a:buClr>
                          <a:srgbClr val="000000"/>
                        </a:buClr>
                        <a:buSzPts val="600"/>
                        <a:buFont typeface="Arial"/>
                        <a:buNone/>
                      </a:pPr>
                      <a:endParaRPr sz="600">
                        <a:solidFill>
                          <a:srgbClr val="66B2E1"/>
                        </a:solidFill>
                        <a:latin typeface="Open Sans SemiBold"/>
                        <a:ea typeface="Open Sans SemiBold"/>
                        <a:cs typeface="Open Sans SemiBold"/>
                        <a:sym typeface="Open Sans SemiBold"/>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dot"/>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400"/>
                        <a:buFont typeface="Arial"/>
                        <a:buNone/>
                      </a:pPr>
                      <a:endParaRPr sz="400" u="none" strike="noStrike" cap="none">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75" name="Google Shape;275;p58"/>
          <p:cNvSpPr txBox="1"/>
          <p:nvPr/>
        </p:nvSpPr>
        <p:spPr>
          <a:xfrm>
            <a:off x="3784340" y="1816097"/>
            <a:ext cx="1506900" cy="25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a:solidFill>
                  <a:srgbClr val="434343"/>
                </a:solidFill>
                <a:latin typeface="Open Sans"/>
                <a:ea typeface="Open Sans"/>
                <a:cs typeface="Open Sans"/>
                <a:sym typeface="Open Sans"/>
              </a:rPr>
              <a:t>VCU</a:t>
            </a:r>
            <a:endParaRPr sz="1000" b="0" i="0" u="none" strike="noStrike" cap="none">
              <a:solidFill>
                <a:srgbClr val="434343"/>
              </a:solidFill>
              <a:latin typeface="Open Sans"/>
              <a:ea typeface="Open Sans"/>
              <a:cs typeface="Open Sans"/>
              <a:sym typeface="Open Sans"/>
            </a:endParaRPr>
          </a:p>
        </p:txBody>
      </p:sp>
      <p:cxnSp>
        <p:nvCxnSpPr>
          <p:cNvPr id="276" name="Google Shape;276;p58">
            <a:extLst>
              <a:ext uri="{C183D7F6-B498-43B3-948B-1728B52AA6E4}">
                <adec:decorative xmlns:adec="http://schemas.microsoft.com/office/drawing/2017/decorative" val="1"/>
              </a:ext>
            </a:extLst>
          </p:cNvPr>
          <p:cNvCxnSpPr>
            <a:stCxn id="275" idx="3"/>
          </p:cNvCxnSpPr>
          <p:nvPr/>
        </p:nvCxnSpPr>
        <p:spPr>
          <a:xfrm>
            <a:off x="5291240" y="1944647"/>
            <a:ext cx="0" cy="0"/>
          </a:xfrm>
          <a:prstGeom prst="straightConnector1">
            <a:avLst/>
          </a:prstGeom>
          <a:noFill/>
          <a:ln w="9525" cap="flat" cmpd="sng">
            <a:solidFill>
              <a:srgbClr val="595959"/>
            </a:solidFill>
            <a:prstDash val="solid"/>
            <a:round/>
            <a:headEnd type="none" w="sm" len="sm"/>
            <a:tailEnd type="none" w="sm" len="sm"/>
          </a:ln>
        </p:spPr>
      </p:cxnSp>
      <p:cxnSp>
        <p:nvCxnSpPr>
          <p:cNvPr id="277" name="Google Shape;277;p58">
            <a:extLst>
              <a:ext uri="{C183D7F6-B498-43B3-948B-1728B52AA6E4}">
                <adec:decorative xmlns:adec="http://schemas.microsoft.com/office/drawing/2017/decorative" val="1"/>
              </a:ext>
            </a:extLst>
          </p:cNvPr>
          <p:cNvCxnSpPr>
            <a:stCxn id="275" idx="3"/>
            <a:endCxn id="275" idx="3"/>
          </p:cNvCxnSpPr>
          <p:nvPr/>
        </p:nvCxnSpPr>
        <p:spPr>
          <a:xfrm>
            <a:off x="5291240" y="1944647"/>
            <a:ext cx="0" cy="0"/>
          </a:xfrm>
          <a:prstGeom prst="straightConnector1">
            <a:avLst/>
          </a:prstGeom>
          <a:noFill/>
          <a:ln w="9525" cap="flat" cmpd="sng">
            <a:solidFill>
              <a:srgbClr val="595959"/>
            </a:solidFill>
            <a:prstDash val="solid"/>
            <a:round/>
            <a:headEnd type="none" w="sm" len="sm"/>
            <a:tailEnd type="none" w="sm" len="sm"/>
          </a:ln>
        </p:spPr>
      </p:cxnSp>
      <p:sp>
        <p:nvSpPr>
          <p:cNvPr id="278" name="Google Shape;278;p58"/>
          <p:cNvSpPr txBox="1"/>
          <p:nvPr/>
        </p:nvSpPr>
        <p:spPr>
          <a:xfrm>
            <a:off x="3780572" y="1682810"/>
            <a:ext cx="1532100" cy="136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434343"/>
                </a:solidFill>
                <a:latin typeface="Open Sans"/>
                <a:ea typeface="Open Sans"/>
                <a:cs typeface="Open Sans"/>
                <a:sym typeface="Open Sans"/>
              </a:rPr>
              <a:t>From</a:t>
            </a:r>
            <a:endParaRPr sz="600" b="0" i="0" u="none" strike="noStrike" cap="none">
              <a:solidFill>
                <a:srgbClr val="434343"/>
              </a:solidFill>
              <a:latin typeface="Open Sans"/>
              <a:ea typeface="Open Sans"/>
              <a:cs typeface="Open Sans"/>
              <a:sym typeface="Open Sans"/>
            </a:endParaRPr>
          </a:p>
        </p:txBody>
      </p:sp>
      <p:graphicFrame>
        <p:nvGraphicFramePr>
          <p:cNvPr id="279" name="Google Shape;279;p58"/>
          <p:cNvGraphicFramePr/>
          <p:nvPr/>
        </p:nvGraphicFramePr>
        <p:xfrm>
          <a:off x="3759600" y="722821"/>
          <a:ext cx="3769825" cy="259715"/>
        </p:xfrm>
        <a:graphic>
          <a:graphicData uri="http://schemas.openxmlformats.org/drawingml/2006/table">
            <a:tbl>
              <a:tblPr>
                <a:noFill/>
                <a:tableStyleId>{704A5922-DE2C-4826-B607-C842A63C0634}</a:tableStyleId>
              </a:tblPr>
              <a:tblGrid>
                <a:gridCol w="1891025">
                  <a:extLst>
                    <a:ext uri="{9D8B030D-6E8A-4147-A177-3AD203B41FA5}">
                      <a16:colId xmlns:a16="http://schemas.microsoft.com/office/drawing/2014/main" val="20000"/>
                    </a:ext>
                  </a:extLst>
                </a:gridCol>
                <a:gridCol w="1878800">
                  <a:extLst>
                    <a:ext uri="{9D8B030D-6E8A-4147-A177-3AD203B41FA5}">
                      <a16:colId xmlns:a16="http://schemas.microsoft.com/office/drawing/2014/main" val="20001"/>
                    </a:ext>
                  </a:extLst>
                </a:gridCol>
              </a:tblGrid>
              <a:tr h="202125">
                <a:tc gridSpan="2">
                  <a:txBody>
                    <a:bodyPr/>
                    <a:lstStyle/>
                    <a:p>
                      <a:pPr marL="0" marR="0" lvl="0" indent="0" algn="l" rtl="0">
                        <a:lnSpc>
                          <a:spcPct val="150000"/>
                        </a:lnSpc>
                        <a:spcBef>
                          <a:spcPts val="0"/>
                        </a:spcBef>
                        <a:spcAft>
                          <a:spcPts val="0"/>
                        </a:spcAft>
                        <a:buClr>
                          <a:srgbClr val="000000"/>
                        </a:buClr>
                        <a:buSzPts val="600"/>
                        <a:buFont typeface="Arial"/>
                        <a:buNone/>
                      </a:pPr>
                      <a:r>
                        <a:rPr lang="en" sz="600" u="none" strike="noStrike" cap="none">
                          <a:solidFill>
                            <a:srgbClr val="434343"/>
                          </a:solidFill>
                          <a:latin typeface="Open Sans"/>
                          <a:ea typeface="Open Sans"/>
                          <a:cs typeface="Open Sans"/>
                          <a:sym typeface="Open Sans"/>
                        </a:rPr>
                        <a:t>From: </a:t>
                      </a:r>
                      <a:r>
                        <a:rPr lang="en" sz="600">
                          <a:solidFill>
                            <a:srgbClr val="434343"/>
                          </a:solidFill>
                          <a:latin typeface="Open Sans"/>
                          <a:ea typeface="Open Sans"/>
                          <a:cs typeface="Open Sans"/>
                          <a:sym typeface="Open Sans"/>
                        </a:rPr>
                        <a:t>VCU</a:t>
                      </a:r>
                      <a:r>
                        <a:rPr lang="en" sz="600" u="none" strike="noStrike" cap="none">
                          <a:solidFill>
                            <a:srgbClr val="434343"/>
                          </a:solidFill>
                          <a:latin typeface="Open Sans"/>
                          <a:ea typeface="Open Sans"/>
                          <a:cs typeface="Open Sans"/>
                          <a:sym typeface="Open Sans"/>
                        </a:rPr>
                        <a:t>  (via Candex)</a:t>
                      </a:r>
                      <a:endParaRPr sz="600" u="none" strike="noStrike" cap="none">
                        <a:solidFill>
                          <a:srgbClr val="434343"/>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600"/>
                        <a:buFont typeface="Arial"/>
                        <a:buNone/>
                      </a:pPr>
                      <a:r>
                        <a:rPr lang="en" sz="600" u="none" strike="noStrike" cap="none">
                          <a:solidFill>
                            <a:srgbClr val="434343"/>
                          </a:solidFill>
                          <a:latin typeface="Open Sans"/>
                          <a:ea typeface="Open Sans"/>
                          <a:cs typeface="Open Sans"/>
                          <a:sym typeface="Open Sans"/>
                        </a:rPr>
                        <a:t>Subject: </a:t>
                      </a:r>
                      <a:r>
                        <a:rPr lang="en" sz="600">
                          <a:solidFill>
                            <a:srgbClr val="434343"/>
                          </a:solidFill>
                          <a:latin typeface="Open Sans"/>
                          <a:ea typeface="Open Sans"/>
                          <a:cs typeface="Open Sans"/>
                          <a:sym typeface="Open Sans"/>
                        </a:rPr>
                        <a:t>Action Required:  Accept Payment</a:t>
                      </a:r>
                      <a:endParaRPr sz="600" u="none" strike="noStrike" cap="none">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dot"/>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280" name="Google Shape;280;p58"/>
          <p:cNvGraphicFramePr/>
          <p:nvPr/>
        </p:nvGraphicFramePr>
        <p:xfrm>
          <a:off x="304808" y="624693"/>
          <a:ext cx="1853425" cy="1894790"/>
        </p:xfrm>
        <a:graphic>
          <a:graphicData uri="http://schemas.openxmlformats.org/drawingml/2006/table">
            <a:tbl>
              <a:tblPr>
                <a:noFill/>
                <a:tableStyleId>{704A5922-DE2C-4826-B607-C842A63C0634}</a:tableStyleId>
              </a:tblPr>
              <a:tblGrid>
                <a:gridCol w="1853425">
                  <a:extLst>
                    <a:ext uri="{9D8B030D-6E8A-4147-A177-3AD203B41FA5}">
                      <a16:colId xmlns:a16="http://schemas.microsoft.com/office/drawing/2014/main" val="20000"/>
                    </a:ext>
                  </a:extLst>
                </a:gridCol>
              </a:tblGrid>
              <a:tr h="449275">
                <a:tc>
                  <a:txBody>
                    <a:bodyPr/>
                    <a:lstStyle/>
                    <a:p>
                      <a:pPr marL="0" marR="0" lvl="0" indent="0" algn="l" rtl="0">
                        <a:lnSpc>
                          <a:spcPct val="100000"/>
                        </a:lnSpc>
                        <a:spcBef>
                          <a:spcPts val="0"/>
                        </a:spcBef>
                        <a:spcAft>
                          <a:spcPts val="0"/>
                        </a:spcAft>
                        <a:buClr>
                          <a:srgbClr val="000000"/>
                        </a:buClr>
                        <a:buSzPts val="2600"/>
                        <a:buFont typeface="Arial"/>
                        <a:buNone/>
                      </a:pPr>
                      <a:r>
                        <a:rPr lang="en" sz="2600">
                          <a:solidFill>
                            <a:schemeClr val="lt1"/>
                          </a:solidFill>
                          <a:latin typeface="Roboto"/>
                          <a:ea typeface="Roboto"/>
                          <a:cs typeface="Roboto"/>
                          <a:sym typeface="Roboto"/>
                        </a:rPr>
                        <a:t>Payee</a:t>
                      </a:r>
                      <a:r>
                        <a:rPr lang="en" sz="2600" u="none" strike="noStrike" cap="none">
                          <a:solidFill>
                            <a:schemeClr val="lt1"/>
                          </a:solidFill>
                          <a:latin typeface="Roboto"/>
                          <a:ea typeface="Roboto"/>
                          <a:cs typeface="Roboto"/>
                          <a:sym typeface="Roboto"/>
                        </a:rPr>
                        <a:t> Invite</a:t>
                      </a:r>
                      <a:endParaRPr sz="2600" u="none" strike="noStrike" cap="none">
                        <a:solidFill>
                          <a:schemeClr val="lt1"/>
                        </a:solidFill>
                        <a:latin typeface="Roboto"/>
                        <a:ea typeface="Roboto"/>
                        <a:cs typeface="Roboto"/>
                        <a:sym typeface="Roboto"/>
                      </a:endParaRPr>
                    </a:p>
                  </a:txBody>
                  <a:tcPr marL="0" marR="0" marT="9142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solidFill>
                      <a:prstDash val="solid"/>
                      <a:round/>
                      <a:headEnd type="none" w="sm" len="sm"/>
                      <a:tailEnd type="none" w="sm" len="sm"/>
                    </a:lnB>
                  </a:tcPr>
                </a:tc>
                <a:extLst>
                  <a:ext uri="{0D108BD9-81ED-4DB2-BD59-A6C34878D82A}">
                    <a16:rowId xmlns:a16="http://schemas.microsoft.com/office/drawing/2014/main" val="10000"/>
                  </a:ext>
                </a:extLst>
              </a:tr>
              <a:tr h="449275">
                <a:tc>
                  <a:txBody>
                    <a:bodyPr/>
                    <a:lstStyle/>
                    <a:p>
                      <a:pPr marL="171450" marR="0" lvl="0" indent="-120650" algn="l" rtl="0">
                        <a:lnSpc>
                          <a:spcPct val="100000"/>
                        </a:lnSpc>
                        <a:spcBef>
                          <a:spcPts val="0"/>
                        </a:spcBef>
                        <a:spcAft>
                          <a:spcPts val="0"/>
                        </a:spcAft>
                        <a:buClr>
                          <a:srgbClr val="66B2E1"/>
                        </a:buClr>
                        <a:buSzPts val="1000"/>
                        <a:buFont typeface="Roboto"/>
                        <a:buChar char="⇢"/>
                      </a:pPr>
                      <a:r>
                        <a:rPr lang="en" sz="1000" u="none" strike="noStrike" cap="none">
                          <a:solidFill>
                            <a:srgbClr val="FFFFFF"/>
                          </a:solidFill>
                          <a:latin typeface="Roboto"/>
                          <a:ea typeface="Roboto"/>
                          <a:cs typeface="Roboto"/>
                          <a:sym typeface="Roboto"/>
                        </a:rPr>
                        <a:t>This email sent once the PO is approved</a:t>
                      </a:r>
                      <a:endParaRPr sz="1000" u="none" strike="noStrike" cap="none">
                        <a:solidFill>
                          <a:srgbClr val="FFFFFF"/>
                        </a:solidFill>
                        <a:latin typeface="Roboto"/>
                        <a:ea typeface="Roboto"/>
                        <a:cs typeface="Roboto"/>
                        <a:sym typeface="Roboto"/>
                      </a:endParaRPr>
                    </a:p>
                    <a:p>
                      <a:pPr marL="171450" marR="0" lvl="0" indent="-120650" algn="l" rtl="0">
                        <a:lnSpc>
                          <a:spcPct val="100000"/>
                        </a:lnSpc>
                        <a:spcBef>
                          <a:spcPts val="1000"/>
                        </a:spcBef>
                        <a:spcAft>
                          <a:spcPts val="0"/>
                        </a:spcAft>
                        <a:buClr>
                          <a:srgbClr val="66B2E1"/>
                        </a:buClr>
                        <a:buSzPts val="1000"/>
                        <a:buFont typeface="Roboto"/>
                        <a:buChar char="⇢"/>
                      </a:pPr>
                      <a:r>
                        <a:rPr lang="en" sz="1000" u="none" strike="noStrike" cap="none">
                          <a:solidFill>
                            <a:srgbClr val="FFFFFF"/>
                          </a:solidFill>
                          <a:latin typeface="Roboto"/>
                          <a:ea typeface="Roboto"/>
                          <a:cs typeface="Roboto"/>
                          <a:sym typeface="Roboto"/>
                        </a:rPr>
                        <a:t>Reminders sent regularly to get </a:t>
                      </a:r>
                      <a:r>
                        <a:rPr lang="en" sz="1000">
                          <a:solidFill>
                            <a:srgbClr val="FFFFFF"/>
                          </a:solidFill>
                          <a:latin typeface="Roboto"/>
                          <a:ea typeface="Roboto"/>
                          <a:cs typeface="Roboto"/>
                          <a:sym typeface="Roboto"/>
                        </a:rPr>
                        <a:t>Payee</a:t>
                      </a:r>
                      <a:r>
                        <a:rPr lang="en" sz="1000" u="none" strike="noStrike" cap="none">
                          <a:solidFill>
                            <a:srgbClr val="FFFFFF"/>
                          </a:solidFill>
                          <a:latin typeface="Roboto"/>
                          <a:ea typeface="Roboto"/>
                          <a:cs typeface="Roboto"/>
                          <a:sym typeface="Roboto"/>
                        </a:rPr>
                        <a:t> acceptance: </a:t>
                      </a:r>
                      <a:r>
                        <a:rPr lang="en" sz="1000">
                          <a:solidFill>
                            <a:schemeClr val="lt1"/>
                          </a:solidFill>
                          <a:latin typeface="Roboto"/>
                          <a:ea typeface="Roboto"/>
                          <a:cs typeface="Roboto"/>
                          <a:sym typeface="Roboto"/>
                        </a:rPr>
                        <a:t>: </a:t>
                      </a:r>
                      <a:br>
                        <a:rPr lang="en" sz="1000">
                          <a:solidFill>
                            <a:schemeClr val="lt1"/>
                          </a:solidFill>
                          <a:latin typeface="Roboto"/>
                          <a:ea typeface="Roboto"/>
                          <a:cs typeface="Roboto"/>
                          <a:sym typeface="Roboto"/>
                        </a:rPr>
                      </a:br>
                      <a:r>
                        <a:rPr lang="en" sz="1000">
                          <a:solidFill>
                            <a:schemeClr val="lt1"/>
                          </a:solidFill>
                          <a:latin typeface="Roboto"/>
                          <a:ea typeface="Roboto"/>
                          <a:cs typeface="Roboto"/>
                          <a:sym typeface="Roboto"/>
                        </a:rPr>
                        <a:t>1, 2, 4, 7, 14, 17, 28, 10, 21 days</a:t>
                      </a:r>
                      <a:endParaRPr sz="1200" u="none" strike="noStrike" cap="none">
                        <a:solidFill>
                          <a:schemeClr val="lt1"/>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81" name="Google Shape;281;p58" descr="Candex"/>
          <p:cNvPicPr preferRelativeResize="0"/>
          <p:nvPr/>
        </p:nvPicPr>
        <p:blipFill rotWithShape="1">
          <a:blip r:embed="rId3">
            <a:alphaModFix/>
          </a:blip>
          <a:srcRect/>
          <a:stretch/>
        </p:blipFill>
        <p:spPr>
          <a:xfrm>
            <a:off x="3759600" y="4125817"/>
            <a:ext cx="577000" cy="104450"/>
          </a:xfrm>
          <a:prstGeom prst="rect">
            <a:avLst/>
          </a:prstGeom>
          <a:noFill/>
          <a:ln>
            <a:noFill/>
          </a:ln>
        </p:spPr>
      </p:pic>
      <p:grpSp>
        <p:nvGrpSpPr>
          <p:cNvPr id="282" name="Google Shape;282;p58"/>
          <p:cNvGrpSpPr/>
          <p:nvPr/>
        </p:nvGrpSpPr>
        <p:grpSpPr>
          <a:xfrm>
            <a:off x="284750" y="-10075"/>
            <a:ext cx="664500" cy="535175"/>
            <a:chOff x="284750" y="-10075"/>
            <a:chExt cx="664500" cy="535175"/>
          </a:xfrm>
        </p:grpSpPr>
        <p:sp>
          <p:nvSpPr>
            <p:cNvPr id="283" name="Google Shape;283;p58"/>
            <p:cNvSpPr/>
            <p:nvPr/>
          </p:nvSpPr>
          <p:spPr>
            <a:xfrm>
              <a:off x="284750" y="-10075"/>
              <a:ext cx="664500" cy="535175"/>
            </a:xfrm>
            <a:prstGeom prst="flowChartOffpageConnector">
              <a:avLst/>
            </a:prstGeom>
            <a:solidFill>
              <a:srgbClr val="FF9900"/>
            </a:solid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a:solidFill>
                    <a:srgbClr val="FFFFFF"/>
                  </a:solidFill>
                  <a:latin typeface="Roboto"/>
                  <a:ea typeface="Roboto"/>
                  <a:cs typeface="Roboto"/>
                  <a:sym typeface="Roboto"/>
                </a:rPr>
                <a:t>PAYEE</a:t>
              </a:r>
              <a:endParaRPr sz="800" b="1" i="0" u="none" strike="noStrike" cap="none">
                <a:solidFill>
                  <a:srgbClr val="FFFFFF"/>
                </a:solidFill>
                <a:latin typeface="Roboto"/>
                <a:ea typeface="Roboto"/>
                <a:cs typeface="Roboto"/>
                <a:sym typeface="Roboto"/>
              </a:endParaRPr>
            </a:p>
          </p:txBody>
        </p:sp>
        <p:pic>
          <p:nvPicPr>
            <p:cNvPr id="284" name="Google Shape;284;p58"/>
            <p:cNvPicPr preferRelativeResize="0"/>
            <p:nvPr/>
          </p:nvPicPr>
          <p:blipFill>
            <a:blip r:embed="rId4">
              <a:alphaModFix/>
            </a:blip>
            <a:stretch>
              <a:fillRect/>
            </a:stretch>
          </p:blipFill>
          <p:spPr>
            <a:xfrm>
              <a:off x="519704" y="47221"/>
              <a:ext cx="194625" cy="194625"/>
            </a:xfrm>
            <a:prstGeom prst="rect">
              <a:avLst/>
            </a:prstGeom>
            <a:noFill/>
            <a:ln>
              <a:noFill/>
            </a:ln>
          </p:spPr>
        </p:pic>
      </p:grpSp>
      <p:sp>
        <p:nvSpPr>
          <p:cNvPr id="285" name="Google Shape;285;p58"/>
          <p:cNvSpPr txBox="1"/>
          <p:nvPr/>
        </p:nvSpPr>
        <p:spPr>
          <a:xfrm>
            <a:off x="8700950" y="4749900"/>
            <a:ext cx="371100" cy="393600"/>
          </a:xfrm>
          <a:prstGeom prst="rect">
            <a:avLst/>
          </a:prstGeom>
          <a:solidFill>
            <a:srgbClr val="444B7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Roboto"/>
                <a:ea typeface="Roboto"/>
                <a:cs typeface="Roboto"/>
                <a:sym typeface="Roboto"/>
              </a:rPr>
              <a:t>3</a:t>
            </a:fld>
            <a:endParaRPr sz="1000" b="0" i="0" u="none" strike="noStrike" cap="none">
              <a:solidFill>
                <a:srgbClr val="FFFFFF"/>
              </a:solidFill>
              <a:latin typeface="Roboto"/>
              <a:ea typeface="Roboto"/>
              <a:cs typeface="Roboto"/>
              <a:sym typeface="Roboto"/>
            </a:endParaRPr>
          </a:p>
        </p:txBody>
      </p:sp>
      <p:pic>
        <p:nvPicPr>
          <p:cNvPr id="286" name="Google Shape;286;p58" descr="VCU Brandmark"/>
          <p:cNvPicPr preferRelativeResize="0"/>
          <p:nvPr/>
        </p:nvPicPr>
        <p:blipFill>
          <a:blip r:embed="rId5">
            <a:alphaModFix/>
          </a:blip>
          <a:stretch>
            <a:fillRect/>
          </a:stretch>
        </p:blipFill>
        <p:spPr>
          <a:xfrm>
            <a:off x="6174775" y="1314500"/>
            <a:ext cx="827899" cy="257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pSp>
        <p:nvGrpSpPr>
          <p:cNvPr id="291" name="Google Shape;291;p59" descr="generic browser window"/>
          <p:cNvGrpSpPr/>
          <p:nvPr/>
        </p:nvGrpSpPr>
        <p:grpSpPr>
          <a:xfrm>
            <a:off x="2544505" y="109663"/>
            <a:ext cx="6228688" cy="4924184"/>
            <a:chOff x="2729325" y="0"/>
            <a:chExt cx="6228688" cy="4651600"/>
          </a:xfrm>
        </p:grpSpPr>
        <p:grpSp>
          <p:nvGrpSpPr>
            <p:cNvPr id="292" name="Google Shape;292;p59"/>
            <p:cNvGrpSpPr/>
            <p:nvPr/>
          </p:nvGrpSpPr>
          <p:grpSpPr>
            <a:xfrm>
              <a:off x="2729325" y="0"/>
              <a:ext cx="6228688" cy="4651600"/>
              <a:chOff x="2729325" y="63675"/>
              <a:chExt cx="6228688" cy="4651600"/>
            </a:xfrm>
          </p:grpSpPr>
          <p:sp>
            <p:nvSpPr>
              <p:cNvPr id="293" name="Google Shape;293;p59"/>
              <p:cNvSpPr/>
              <p:nvPr/>
            </p:nvSpPr>
            <p:spPr>
              <a:xfrm>
                <a:off x="2735113" y="63775"/>
                <a:ext cx="6222900" cy="4651500"/>
              </a:xfrm>
              <a:prstGeom prst="roundRect">
                <a:avLst>
                  <a:gd name="adj" fmla="val 833"/>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9"/>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9"/>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9"/>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9"/>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59"/>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59"/>
          <p:cNvSpPr/>
          <p:nvPr/>
        </p:nvSpPr>
        <p:spPr>
          <a:xfrm>
            <a:off x="5469113" y="429313"/>
            <a:ext cx="22551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700">
                <a:solidFill>
                  <a:srgbClr val="141B4D"/>
                </a:solidFill>
                <a:latin typeface="Open Sans"/>
                <a:ea typeface="Open Sans"/>
                <a:cs typeface="Open Sans"/>
                <a:sym typeface="Open Sans"/>
              </a:rPr>
              <a:t>How it Works       For Enterprise       Pricing       About</a:t>
            </a:r>
            <a:endParaRPr sz="700">
              <a:solidFill>
                <a:srgbClr val="141B4D"/>
              </a:solidFill>
            </a:endParaRPr>
          </a:p>
        </p:txBody>
      </p:sp>
      <p:sp>
        <p:nvSpPr>
          <p:cNvPr id="300" name="Google Shape;300;p59">
            <a:extLst>
              <a:ext uri="{C183D7F6-B498-43B3-948B-1728B52AA6E4}">
                <adec:decorative xmlns:adec="http://schemas.microsoft.com/office/drawing/2017/decorative" val="1"/>
              </a:ext>
            </a:extLst>
          </p:cNvPr>
          <p:cNvSpPr/>
          <p:nvPr/>
        </p:nvSpPr>
        <p:spPr>
          <a:xfrm>
            <a:off x="4221125" y="2412134"/>
            <a:ext cx="2865900" cy="393600"/>
          </a:xfrm>
          <a:prstGeom prst="roundRect">
            <a:avLst>
              <a:gd name="adj" fmla="val 3960"/>
            </a:avLst>
          </a:prstGeom>
          <a:noFill/>
          <a:ln w="9525" cap="flat" cmpd="sng">
            <a:solidFill>
              <a:srgbClr val="FF00FF"/>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59"/>
          <p:cNvSpPr/>
          <p:nvPr/>
        </p:nvSpPr>
        <p:spPr>
          <a:xfrm>
            <a:off x="7865143" y="429313"/>
            <a:ext cx="450000" cy="132600"/>
          </a:xfrm>
          <a:prstGeom prst="roundRect">
            <a:avLst>
              <a:gd name="adj" fmla="val 50000"/>
            </a:avLst>
          </a:prstGeom>
          <a:solidFill>
            <a:srgbClr val="FFFFFF"/>
          </a:solidFill>
          <a:ln w="9525" cap="flat" cmpd="sng">
            <a:solidFill>
              <a:srgbClr val="141B4D"/>
            </a:solidFill>
            <a:prstDash val="solid"/>
            <a:round/>
            <a:headEnd type="none" w="sm" len="sm"/>
            <a:tailEnd type="none" w="sm" len="sm"/>
          </a:ln>
        </p:spPr>
        <p:txBody>
          <a:bodyPr spcFirstLastPara="1" wrap="square" lIns="63700" tIns="63700" rIns="63700" bIns="63700" anchor="ctr" anchorCtr="0">
            <a:noAutofit/>
          </a:bodyPr>
          <a:lstStyle/>
          <a:p>
            <a:pPr marL="0" lvl="0" indent="0" algn="ctr" rtl="0">
              <a:spcBef>
                <a:spcPts val="0"/>
              </a:spcBef>
              <a:spcAft>
                <a:spcPts val="0"/>
              </a:spcAft>
              <a:buNone/>
            </a:pPr>
            <a:r>
              <a:rPr lang="en" sz="600" b="1">
                <a:solidFill>
                  <a:srgbClr val="141B4D"/>
                </a:solidFill>
                <a:latin typeface="Open Sans"/>
                <a:ea typeface="Open Sans"/>
                <a:cs typeface="Open Sans"/>
                <a:sym typeface="Open Sans"/>
              </a:rPr>
              <a:t>Sign In</a:t>
            </a:r>
            <a:endParaRPr sz="600">
              <a:solidFill>
                <a:srgbClr val="141B4D"/>
              </a:solidFill>
              <a:latin typeface="Open Sans"/>
              <a:ea typeface="Open Sans"/>
              <a:cs typeface="Open Sans"/>
              <a:sym typeface="Open Sans"/>
            </a:endParaRPr>
          </a:p>
        </p:txBody>
      </p:sp>
      <p:pic>
        <p:nvPicPr>
          <p:cNvPr id="302" name="Google Shape;302;p59" descr="Candex"/>
          <p:cNvPicPr preferRelativeResize="0"/>
          <p:nvPr/>
        </p:nvPicPr>
        <p:blipFill>
          <a:blip r:embed="rId3">
            <a:alphaModFix/>
          </a:blip>
          <a:stretch>
            <a:fillRect/>
          </a:stretch>
        </p:blipFill>
        <p:spPr>
          <a:xfrm>
            <a:off x="2997389" y="453562"/>
            <a:ext cx="640200" cy="112462"/>
          </a:xfrm>
          <a:prstGeom prst="rect">
            <a:avLst/>
          </a:prstGeom>
          <a:noFill/>
          <a:ln>
            <a:noFill/>
          </a:ln>
        </p:spPr>
      </p:pic>
      <p:sp>
        <p:nvSpPr>
          <p:cNvPr id="303" name="Google Shape;303;p59">
            <a:extLst>
              <a:ext uri="{C183D7F6-B498-43B3-948B-1728B52AA6E4}">
                <adec:decorative xmlns:adec="http://schemas.microsoft.com/office/drawing/2017/decorative" val="1"/>
              </a:ext>
            </a:extLst>
          </p:cNvPr>
          <p:cNvSpPr/>
          <p:nvPr/>
        </p:nvSpPr>
        <p:spPr>
          <a:xfrm>
            <a:off x="2538900" y="318463"/>
            <a:ext cx="6228600" cy="306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9"/>
          <p:cNvSpPr/>
          <p:nvPr/>
        </p:nvSpPr>
        <p:spPr>
          <a:xfrm>
            <a:off x="5211013" y="4200092"/>
            <a:ext cx="881400" cy="225600"/>
          </a:xfrm>
          <a:prstGeom prst="roundRect">
            <a:avLst>
              <a:gd name="adj" fmla="val 50000"/>
            </a:avLst>
          </a:prstGeom>
          <a:solidFill>
            <a:srgbClr val="66B2E1"/>
          </a:solidFill>
          <a:ln>
            <a:noFill/>
          </a:ln>
        </p:spPr>
        <p:txBody>
          <a:bodyPr spcFirstLastPara="1" wrap="square" lIns="63700" tIns="63700" rIns="63700" bIns="63700" anchor="ctr" anchorCtr="0">
            <a:noAutofit/>
          </a:bodyPr>
          <a:lstStyle/>
          <a:p>
            <a:pPr marL="0" lvl="0" indent="0" algn="ctr" rtl="0">
              <a:spcBef>
                <a:spcPts val="0"/>
              </a:spcBef>
              <a:spcAft>
                <a:spcPts val="0"/>
              </a:spcAft>
              <a:buNone/>
            </a:pPr>
            <a:r>
              <a:rPr lang="en" sz="700" b="1">
                <a:solidFill>
                  <a:srgbClr val="FFFFFF"/>
                </a:solidFill>
                <a:latin typeface="Open Sans"/>
                <a:ea typeface="Open Sans"/>
                <a:cs typeface="Open Sans"/>
                <a:sym typeface="Open Sans"/>
              </a:rPr>
              <a:t>Register Now</a:t>
            </a:r>
            <a:endParaRPr sz="700" b="1">
              <a:solidFill>
                <a:srgbClr val="FFFFFF"/>
              </a:solidFill>
              <a:latin typeface="Open Sans"/>
              <a:ea typeface="Open Sans"/>
              <a:cs typeface="Open Sans"/>
              <a:sym typeface="Open Sans"/>
            </a:endParaRPr>
          </a:p>
        </p:txBody>
      </p:sp>
      <p:sp>
        <p:nvSpPr>
          <p:cNvPr id="305" name="Google Shape;305;p59">
            <a:extLst>
              <a:ext uri="{C183D7F6-B498-43B3-948B-1728B52AA6E4}">
                <adec:decorative xmlns:adec="http://schemas.microsoft.com/office/drawing/2017/decorative" val="1"/>
              </a:ext>
            </a:extLst>
          </p:cNvPr>
          <p:cNvSpPr/>
          <p:nvPr/>
        </p:nvSpPr>
        <p:spPr>
          <a:xfrm>
            <a:off x="5717675" y="2560825"/>
            <a:ext cx="13062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marR="0" lvl="0" indent="0" algn="l" rtl="0">
              <a:lnSpc>
                <a:spcPct val="100000"/>
              </a:lnSpc>
              <a:spcBef>
                <a:spcPts val="0"/>
              </a:spcBef>
              <a:spcAft>
                <a:spcPts val="0"/>
              </a:spcAft>
              <a:buNone/>
            </a:pPr>
            <a:endParaRPr sz="550">
              <a:solidFill>
                <a:srgbClr val="434343"/>
              </a:solidFill>
              <a:latin typeface="Open Sans"/>
              <a:ea typeface="Open Sans"/>
              <a:cs typeface="Open Sans"/>
              <a:sym typeface="Open Sans"/>
            </a:endParaRPr>
          </a:p>
        </p:txBody>
      </p:sp>
      <p:sp>
        <p:nvSpPr>
          <p:cNvPr id="306" name="Google Shape;306;p59"/>
          <p:cNvSpPr/>
          <p:nvPr/>
        </p:nvSpPr>
        <p:spPr>
          <a:xfrm>
            <a:off x="4267286" y="2183665"/>
            <a:ext cx="6402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endParaRPr sz="550">
              <a:solidFill>
                <a:srgbClr val="434343"/>
              </a:solidFill>
              <a:latin typeface="Open Sans"/>
              <a:ea typeface="Open Sans"/>
              <a:cs typeface="Open Sans"/>
              <a:sym typeface="Open Sans"/>
            </a:endParaRPr>
          </a:p>
        </p:txBody>
      </p:sp>
      <p:sp>
        <p:nvSpPr>
          <p:cNvPr id="307" name="Google Shape;307;p59">
            <a:extLst>
              <a:ext uri="{C183D7F6-B498-43B3-948B-1728B52AA6E4}">
                <adec:decorative xmlns:adec="http://schemas.microsoft.com/office/drawing/2017/decorative" val="1"/>
              </a:ext>
            </a:extLst>
          </p:cNvPr>
          <p:cNvSpPr/>
          <p:nvPr/>
        </p:nvSpPr>
        <p:spPr>
          <a:xfrm>
            <a:off x="4267310" y="2560829"/>
            <a:ext cx="13284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endParaRPr sz="550">
              <a:solidFill>
                <a:srgbClr val="434343"/>
              </a:solidFill>
              <a:latin typeface="Open Sans"/>
              <a:ea typeface="Open Sans"/>
              <a:cs typeface="Open Sans"/>
              <a:sym typeface="Open Sans"/>
            </a:endParaRPr>
          </a:p>
        </p:txBody>
      </p:sp>
      <p:sp>
        <p:nvSpPr>
          <p:cNvPr id="308" name="Google Shape;308;p59"/>
          <p:cNvSpPr/>
          <p:nvPr/>
        </p:nvSpPr>
        <p:spPr>
          <a:xfrm>
            <a:off x="5717685" y="2424219"/>
            <a:ext cx="13284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Job Title</a:t>
            </a:r>
            <a:endParaRPr sz="550">
              <a:solidFill>
                <a:srgbClr val="B7B7B7"/>
              </a:solidFill>
            </a:endParaRPr>
          </a:p>
        </p:txBody>
      </p:sp>
      <p:sp>
        <p:nvSpPr>
          <p:cNvPr id="309" name="Google Shape;309;p59"/>
          <p:cNvSpPr/>
          <p:nvPr/>
        </p:nvSpPr>
        <p:spPr>
          <a:xfrm>
            <a:off x="4267286" y="2051065"/>
            <a:ext cx="6402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First Name </a:t>
            </a:r>
            <a:endParaRPr sz="550">
              <a:solidFill>
                <a:srgbClr val="B7B7B7"/>
              </a:solidFill>
            </a:endParaRPr>
          </a:p>
        </p:txBody>
      </p:sp>
      <p:sp>
        <p:nvSpPr>
          <p:cNvPr id="310" name="Google Shape;310;p59"/>
          <p:cNvSpPr/>
          <p:nvPr/>
        </p:nvSpPr>
        <p:spPr>
          <a:xfrm>
            <a:off x="4267310" y="2428229"/>
            <a:ext cx="13284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Company</a:t>
            </a:r>
            <a:endParaRPr sz="550">
              <a:solidFill>
                <a:srgbClr val="B7B7B7"/>
              </a:solidFill>
            </a:endParaRPr>
          </a:p>
        </p:txBody>
      </p:sp>
      <p:grpSp>
        <p:nvGrpSpPr>
          <p:cNvPr id="311" name="Google Shape;311;p59">
            <a:extLst>
              <a:ext uri="{C183D7F6-B498-43B3-948B-1728B52AA6E4}">
                <adec:decorative xmlns:adec="http://schemas.microsoft.com/office/drawing/2017/decorative" val="1"/>
              </a:ext>
            </a:extLst>
          </p:cNvPr>
          <p:cNvGrpSpPr/>
          <p:nvPr/>
        </p:nvGrpSpPr>
        <p:grpSpPr>
          <a:xfrm>
            <a:off x="5717685" y="2051000"/>
            <a:ext cx="1328400" cy="302764"/>
            <a:chOff x="5735723" y="2523550"/>
            <a:chExt cx="1328400" cy="302764"/>
          </a:xfrm>
        </p:grpSpPr>
        <p:sp>
          <p:nvSpPr>
            <p:cNvPr id="312" name="Google Shape;312;p59"/>
            <p:cNvSpPr/>
            <p:nvPr/>
          </p:nvSpPr>
          <p:spPr>
            <a:xfrm>
              <a:off x="5735723" y="2656150"/>
              <a:ext cx="715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endParaRPr sz="550">
                <a:solidFill>
                  <a:srgbClr val="434343"/>
                </a:solidFill>
                <a:latin typeface="Open Sans"/>
                <a:ea typeface="Open Sans"/>
                <a:cs typeface="Open Sans"/>
                <a:sym typeface="Open Sans"/>
              </a:endParaRPr>
            </a:p>
          </p:txBody>
        </p:sp>
        <p:sp>
          <p:nvSpPr>
            <p:cNvPr id="313" name="Google Shape;313;p59"/>
            <p:cNvSpPr/>
            <p:nvPr/>
          </p:nvSpPr>
          <p:spPr>
            <a:xfrm>
              <a:off x="5735723" y="2523550"/>
              <a:ext cx="13284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Phone Number</a:t>
              </a:r>
              <a:endParaRPr sz="550">
                <a:solidFill>
                  <a:srgbClr val="B7B7B7"/>
                </a:solidFill>
              </a:endParaRPr>
            </a:p>
          </p:txBody>
        </p:sp>
        <p:sp>
          <p:nvSpPr>
            <p:cNvPr id="314" name="Google Shape;314;p59"/>
            <p:cNvSpPr/>
            <p:nvPr/>
          </p:nvSpPr>
          <p:spPr>
            <a:xfrm>
              <a:off x="6499748" y="2656214"/>
              <a:ext cx="5400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550">
                  <a:solidFill>
                    <a:srgbClr val="999999"/>
                  </a:solidFill>
                  <a:latin typeface="Open Sans"/>
                  <a:ea typeface="Open Sans"/>
                  <a:cs typeface="Open Sans"/>
                  <a:sym typeface="Open Sans"/>
                </a:rPr>
                <a:t>- select -       </a:t>
              </a:r>
              <a:r>
                <a:rPr lang="en" sz="550">
                  <a:solidFill>
                    <a:srgbClr val="434343"/>
                  </a:solidFill>
                  <a:latin typeface="Open Sans"/>
                  <a:ea typeface="Open Sans"/>
                  <a:cs typeface="Open Sans"/>
                  <a:sym typeface="Open Sans"/>
                </a:rPr>
                <a:t>▾</a:t>
              </a:r>
              <a:endParaRPr sz="550">
                <a:solidFill>
                  <a:srgbClr val="434343"/>
                </a:solidFill>
              </a:endParaRPr>
            </a:p>
          </p:txBody>
        </p:sp>
      </p:grpSp>
      <p:sp>
        <p:nvSpPr>
          <p:cNvPr id="315" name="Google Shape;315;p59"/>
          <p:cNvSpPr/>
          <p:nvPr/>
        </p:nvSpPr>
        <p:spPr>
          <a:xfrm>
            <a:off x="4177040" y="3778146"/>
            <a:ext cx="2778900" cy="316500"/>
          </a:xfrm>
          <a:prstGeom prst="roundRect">
            <a:avLst>
              <a:gd name="adj" fmla="val 4934"/>
            </a:avLst>
          </a:prstGeom>
          <a:noFill/>
          <a:ln>
            <a:noFill/>
          </a:ln>
        </p:spPr>
        <p:txBody>
          <a:bodyPr spcFirstLastPara="1" wrap="square" lIns="91425" tIns="91425" rIns="91425" bIns="91425" anchor="t" anchorCtr="0">
            <a:noAutofit/>
          </a:bodyPr>
          <a:lstStyle/>
          <a:p>
            <a:pPr marL="114300" lvl="0" indent="-95250" algn="l" rtl="0">
              <a:lnSpc>
                <a:spcPct val="100000"/>
              </a:lnSpc>
              <a:spcBef>
                <a:spcPts val="0"/>
              </a:spcBef>
              <a:spcAft>
                <a:spcPts val="500"/>
              </a:spcAft>
              <a:buSzPts val="600"/>
              <a:buChar char="▢"/>
            </a:pPr>
            <a:r>
              <a:rPr lang="en" sz="600">
                <a:solidFill>
                  <a:srgbClr val="434343"/>
                </a:solidFill>
                <a:latin typeface="Open Sans"/>
                <a:ea typeface="Open Sans"/>
                <a:cs typeface="Open Sans"/>
                <a:sym typeface="Open Sans"/>
              </a:rPr>
              <a:t>I agree to the </a:t>
            </a:r>
            <a:r>
              <a:rPr lang="en" sz="600">
                <a:solidFill>
                  <a:srgbClr val="66B2E1"/>
                </a:solidFill>
                <a:latin typeface="Open Sans SemiBold"/>
                <a:ea typeface="Open Sans SemiBold"/>
                <a:cs typeface="Open Sans SemiBold"/>
                <a:sym typeface="Open Sans SemiBold"/>
              </a:rPr>
              <a:t>Candex Terms of Use </a:t>
            </a:r>
            <a:r>
              <a:rPr lang="en" sz="600">
                <a:solidFill>
                  <a:srgbClr val="434343"/>
                </a:solidFill>
                <a:latin typeface="Open Sans"/>
                <a:ea typeface="Open Sans"/>
                <a:cs typeface="Open Sans"/>
                <a:sym typeface="Open Sans"/>
              </a:rPr>
              <a:t>and </a:t>
            </a:r>
            <a:r>
              <a:rPr lang="en" sz="600">
                <a:solidFill>
                  <a:srgbClr val="66B2E1"/>
                </a:solidFill>
                <a:latin typeface="Open Sans SemiBold"/>
                <a:ea typeface="Open Sans SemiBold"/>
                <a:cs typeface="Open Sans SemiBold"/>
                <a:sym typeface="Open Sans SemiBold"/>
              </a:rPr>
              <a:t>Privacy Policy </a:t>
            </a:r>
            <a:endParaRPr sz="650">
              <a:solidFill>
                <a:srgbClr val="434343"/>
              </a:solidFill>
              <a:latin typeface="Open Sans"/>
              <a:ea typeface="Open Sans"/>
              <a:cs typeface="Open Sans"/>
              <a:sym typeface="Open Sans"/>
            </a:endParaRPr>
          </a:p>
        </p:txBody>
      </p:sp>
      <p:sp>
        <p:nvSpPr>
          <p:cNvPr id="316" name="Google Shape;316;p59">
            <a:extLst>
              <a:ext uri="{C183D7F6-B498-43B3-948B-1728B52AA6E4}">
                <adec:decorative xmlns:adec="http://schemas.microsoft.com/office/drawing/2017/decorative" val="1"/>
              </a:ext>
            </a:extLst>
          </p:cNvPr>
          <p:cNvSpPr/>
          <p:nvPr/>
        </p:nvSpPr>
        <p:spPr>
          <a:xfrm>
            <a:off x="4267290" y="2933965"/>
            <a:ext cx="13284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endParaRPr sz="550">
              <a:solidFill>
                <a:srgbClr val="434343"/>
              </a:solidFill>
              <a:latin typeface="Open Sans"/>
              <a:ea typeface="Open Sans"/>
              <a:cs typeface="Open Sans"/>
              <a:sym typeface="Open Sans"/>
            </a:endParaRPr>
          </a:p>
        </p:txBody>
      </p:sp>
      <p:sp>
        <p:nvSpPr>
          <p:cNvPr id="317" name="Google Shape;317;p59"/>
          <p:cNvSpPr/>
          <p:nvPr/>
        </p:nvSpPr>
        <p:spPr>
          <a:xfrm>
            <a:off x="4267285" y="2801365"/>
            <a:ext cx="5913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Create Password</a:t>
            </a:r>
            <a:endParaRPr sz="550">
              <a:solidFill>
                <a:srgbClr val="B7B7B7"/>
              </a:solidFill>
            </a:endParaRPr>
          </a:p>
        </p:txBody>
      </p:sp>
      <p:sp>
        <p:nvSpPr>
          <p:cNvPr id="318" name="Google Shape;318;p59">
            <a:extLst>
              <a:ext uri="{C183D7F6-B498-43B3-948B-1728B52AA6E4}">
                <adec:decorative xmlns:adec="http://schemas.microsoft.com/office/drawing/2017/decorative" val="1"/>
              </a:ext>
            </a:extLst>
          </p:cNvPr>
          <p:cNvSpPr/>
          <p:nvPr/>
        </p:nvSpPr>
        <p:spPr>
          <a:xfrm>
            <a:off x="5729850" y="2933975"/>
            <a:ext cx="12939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endParaRPr sz="550">
              <a:solidFill>
                <a:srgbClr val="434343"/>
              </a:solidFill>
              <a:latin typeface="Open Sans"/>
              <a:ea typeface="Open Sans"/>
              <a:cs typeface="Open Sans"/>
              <a:sym typeface="Open Sans"/>
            </a:endParaRPr>
          </a:p>
        </p:txBody>
      </p:sp>
      <p:sp>
        <p:nvSpPr>
          <p:cNvPr id="319" name="Google Shape;319;p59"/>
          <p:cNvSpPr/>
          <p:nvPr/>
        </p:nvSpPr>
        <p:spPr>
          <a:xfrm>
            <a:off x="5729835" y="2801365"/>
            <a:ext cx="6912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Confirm Password</a:t>
            </a:r>
            <a:endParaRPr sz="550">
              <a:solidFill>
                <a:srgbClr val="B7B7B7"/>
              </a:solidFill>
            </a:endParaRPr>
          </a:p>
        </p:txBody>
      </p:sp>
      <p:sp>
        <p:nvSpPr>
          <p:cNvPr id="320" name="Google Shape;320;p59">
            <a:extLst>
              <a:ext uri="{C183D7F6-B498-43B3-948B-1728B52AA6E4}">
                <adec:decorative xmlns:adec="http://schemas.microsoft.com/office/drawing/2017/decorative" val="1"/>
              </a:ext>
            </a:extLst>
          </p:cNvPr>
          <p:cNvSpPr/>
          <p:nvPr/>
        </p:nvSpPr>
        <p:spPr>
          <a:xfrm>
            <a:off x="4955486" y="2183665"/>
            <a:ext cx="6402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endParaRPr sz="550">
              <a:solidFill>
                <a:srgbClr val="434343"/>
              </a:solidFill>
              <a:latin typeface="Open Sans"/>
              <a:ea typeface="Open Sans"/>
              <a:cs typeface="Open Sans"/>
              <a:sym typeface="Open Sans"/>
            </a:endParaRPr>
          </a:p>
        </p:txBody>
      </p:sp>
      <p:sp>
        <p:nvSpPr>
          <p:cNvPr id="321" name="Google Shape;321;p59"/>
          <p:cNvSpPr/>
          <p:nvPr/>
        </p:nvSpPr>
        <p:spPr>
          <a:xfrm>
            <a:off x="4955486" y="2051065"/>
            <a:ext cx="6402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Last  Name</a:t>
            </a:r>
            <a:endParaRPr sz="550">
              <a:solidFill>
                <a:srgbClr val="B7B7B7"/>
              </a:solidFill>
            </a:endParaRPr>
          </a:p>
        </p:txBody>
      </p:sp>
      <p:sp>
        <p:nvSpPr>
          <p:cNvPr id="322" name="Google Shape;322;p59"/>
          <p:cNvSpPr/>
          <p:nvPr/>
        </p:nvSpPr>
        <p:spPr>
          <a:xfrm>
            <a:off x="4267285" y="1349769"/>
            <a:ext cx="1328400" cy="170100"/>
          </a:xfrm>
          <a:prstGeom prst="roundRect">
            <a:avLst>
              <a:gd name="adj" fmla="val 17395"/>
            </a:avLst>
          </a:prstGeom>
          <a:solidFill>
            <a:srgbClr val="F3F3F3"/>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zack@miller.com</a:t>
            </a:r>
            <a:endParaRPr sz="550">
              <a:solidFill>
                <a:srgbClr val="434343"/>
              </a:solidFill>
              <a:latin typeface="Open Sans"/>
              <a:ea typeface="Open Sans"/>
              <a:cs typeface="Open Sans"/>
              <a:sym typeface="Open Sans"/>
            </a:endParaRPr>
          </a:p>
        </p:txBody>
      </p:sp>
      <p:sp>
        <p:nvSpPr>
          <p:cNvPr id="323" name="Google Shape;323;p59"/>
          <p:cNvSpPr/>
          <p:nvPr/>
        </p:nvSpPr>
        <p:spPr>
          <a:xfrm>
            <a:off x="4267285" y="1213169"/>
            <a:ext cx="13284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Email</a:t>
            </a:r>
            <a:endParaRPr sz="500">
              <a:solidFill>
                <a:srgbClr val="B7B7B7"/>
              </a:solidFill>
            </a:endParaRPr>
          </a:p>
        </p:txBody>
      </p:sp>
      <p:sp>
        <p:nvSpPr>
          <p:cNvPr id="324" name="Google Shape;324;p59"/>
          <p:cNvSpPr/>
          <p:nvPr/>
        </p:nvSpPr>
        <p:spPr>
          <a:xfrm>
            <a:off x="5717685" y="1213169"/>
            <a:ext cx="13284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Language</a:t>
            </a:r>
            <a:endParaRPr sz="550">
              <a:solidFill>
                <a:srgbClr val="B7B7B7"/>
              </a:solidFill>
            </a:endParaRPr>
          </a:p>
        </p:txBody>
      </p:sp>
      <p:sp>
        <p:nvSpPr>
          <p:cNvPr id="325" name="Google Shape;325;p59"/>
          <p:cNvSpPr/>
          <p:nvPr/>
        </p:nvSpPr>
        <p:spPr>
          <a:xfrm>
            <a:off x="5717685" y="1349769"/>
            <a:ext cx="13284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English                                                   </a:t>
            </a:r>
            <a:r>
              <a:rPr lang="en" sz="600">
                <a:solidFill>
                  <a:srgbClr val="434343"/>
                </a:solidFill>
                <a:latin typeface="Open Sans"/>
                <a:ea typeface="Open Sans"/>
                <a:cs typeface="Open Sans"/>
                <a:sym typeface="Open Sans"/>
              </a:rPr>
              <a:t>▾</a:t>
            </a:r>
            <a:endParaRPr sz="550">
              <a:solidFill>
                <a:srgbClr val="434343"/>
              </a:solidFill>
              <a:latin typeface="Open Sans"/>
              <a:ea typeface="Open Sans"/>
              <a:cs typeface="Open Sans"/>
              <a:sym typeface="Open Sans"/>
            </a:endParaRPr>
          </a:p>
        </p:txBody>
      </p:sp>
      <p:sp>
        <p:nvSpPr>
          <p:cNvPr id="326" name="Google Shape;326;p59"/>
          <p:cNvSpPr/>
          <p:nvPr/>
        </p:nvSpPr>
        <p:spPr>
          <a:xfrm>
            <a:off x="4293438" y="791388"/>
            <a:ext cx="2728200" cy="297600"/>
          </a:xfrm>
          <a:prstGeom prst="roundRect">
            <a:avLst>
              <a:gd name="adj" fmla="val 17395"/>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b="1">
                <a:solidFill>
                  <a:srgbClr val="141B4D"/>
                </a:solidFill>
                <a:latin typeface="Open Sans"/>
                <a:ea typeface="Open Sans"/>
                <a:cs typeface="Open Sans"/>
                <a:sym typeface="Open Sans"/>
              </a:rPr>
              <a:t>Candex makes it easy to pay and get paid</a:t>
            </a:r>
            <a:endParaRPr b="1">
              <a:solidFill>
                <a:srgbClr val="141B4D"/>
              </a:solidFill>
              <a:latin typeface="Open Sans"/>
              <a:ea typeface="Open Sans"/>
              <a:cs typeface="Open Sans"/>
              <a:sym typeface="Open Sans"/>
            </a:endParaRPr>
          </a:p>
        </p:txBody>
      </p:sp>
      <p:sp>
        <p:nvSpPr>
          <p:cNvPr id="327" name="Google Shape;327;p59">
            <a:extLst>
              <a:ext uri="{C183D7F6-B498-43B3-948B-1728B52AA6E4}">
                <adec:decorative xmlns:adec="http://schemas.microsoft.com/office/drawing/2017/decorative" val="1"/>
              </a:ext>
            </a:extLst>
          </p:cNvPr>
          <p:cNvSpPr/>
          <p:nvPr/>
        </p:nvSpPr>
        <p:spPr>
          <a:xfrm>
            <a:off x="4487610" y="1676177"/>
            <a:ext cx="2536200" cy="132600"/>
          </a:xfrm>
          <a:prstGeom prst="roundRect">
            <a:avLst>
              <a:gd name="adj" fmla="val 17395"/>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50"/>
              <a:buFont typeface="Arial"/>
              <a:buNone/>
            </a:pPr>
            <a:endParaRPr sz="550" b="0" i="0" u="none" strike="noStrike" cap="none">
              <a:solidFill>
                <a:srgbClr val="B7B7B7"/>
              </a:solidFill>
              <a:latin typeface="Open Sans"/>
              <a:ea typeface="Open Sans"/>
              <a:cs typeface="Open Sans"/>
              <a:sym typeface="Open Sans"/>
            </a:endParaRPr>
          </a:p>
        </p:txBody>
      </p:sp>
      <p:sp>
        <p:nvSpPr>
          <p:cNvPr id="328" name="Google Shape;328;p59"/>
          <p:cNvSpPr/>
          <p:nvPr/>
        </p:nvSpPr>
        <p:spPr>
          <a:xfrm>
            <a:off x="4487602" y="1817652"/>
            <a:ext cx="2536200" cy="132600"/>
          </a:xfrm>
          <a:prstGeom prst="roundRect">
            <a:avLst>
              <a:gd name="adj" fmla="val 17395"/>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50"/>
              <a:buFont typeface="Arial"/>
              <a:buNone/>
            </a:pPr>
            <a:endParaRPr sz="550" b="0" i="0" u="none" strike="noStrike" cap="none">
              <a:solidFill>
                <a:srgbClr val="B7B7B7"/>
              </a:solidFill>
              <a:latin typeface="Open Sans"/>
              <a:ea typeface="Open Sans"/>
              <a:cs typeface="Open Sans"/>
              <a:sym typeface="Open Sans"/>
            </a:endParaRPr>
          </a:p>
        </p:txBody>
      </p:sp>
      <p:sp>
        <p:nvSpPr>
          <p:cNvPr id="329" name="Google Shape;329;p59"/>
          <p:cNvSpPr/>
          <p:nvPr/>
        </p:nvSpPr>
        <p:spPr>
          <a:xfrm>
            <a:off x="4487610" y="1676177"/>
            <a:ext cx="2536200" cy="132600"/>
          </a:xfrm>
          <a:prstGeom prst="roundRect">
            <a:avLst>
              <a:gd name="adj" fmla="val 17395"/>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50"/>
              <a:buFont typeface="Arial"/>
              <a:buNone/>
            </a:pPr>
            <a:endParaRPr sz="550" b="0" i="0" u="none" strike="noStrike" cap="none">
              <a:solidFill>
                <a:srgbClr val="B7B7B7"/>
              </a:solidFill>
              <a:latin typeface="Open Sans"/>
              <a:ea typeface="Open Sans"/>
              <a:cs typeface="Open Sans"/>
              <a:sym typeface="Open Sans"/>
            </a:endParaRPr>
          </a:p>
        </p:txBody>
      </p:sp>
      <p:sp>
        <p:nvSpPr>
          <p:cNvPr id="330" name="Google Shape;330;p59">
            <a:extLst>
              <a:ext uri="{C183D7F6-B498-43B3-948B-1728B52AA6E4}">
                <adec:decorative xmlns:adec="http://schemas.microsoft.com/office/drawing/2017/decorative" val="1"/>
              </a:ext>
            </a:extLst>
          </p:cNvPr>
          <p:cNvSpPr/>
          <p:nvPr/>
        </p:nvSpPr>
        <p:spPr>
          <a:xfrm>
            <a:off x="4487602" y="1817652"/>
            <a:ext cx="2536200" cy="132600"/>
          </a:xfrm>
          <a:prstGeom prst="roundRect">
            <a:avLst>
              <a:gd name="adj" fmla="val 17395"/>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50"/>
              <a:buFont typeface="Arial"/>
              <a:buNone/>
            </a:pPr>
            <a:endParaRPr sz="550" b="0" i="0" u="none" strike="noStrike" cap="none">
              <a:solidFill>
                <a:srgbClr val="B7B7B7"/>
              </a:solidFill>
              <a:latin typeface="Open Sans"/>
              <a:ea typeface="Open Sans"/>
              <a:cs typeface="Open Sans"/>
              <a:sym typeface="Open Sans"/>
            </a:endParaRPr>
          </a:p>
        </p:txBody>
      </p:sp>
      <p:sp>
        <p:nvSpPr>
          <p:cNvPr id="331" name="Google Shape;331;p59"/>
          <p:cNvSpPr/>
          <p:nvPr/>
        </p:nvSpPr>
        <p:spPr>
          <a:xfrm>
            <a:off x="4269400" y="1604475"/>
            <a:ext cx="2778900" cy="393600"/>
          </a:xfrm>
          <a:prstGeom prst="roundRect">
            <a:avLst>
              <a:gd name="adj" fmla="val 4934"/>
            </a:avLst>
          </a:prstGeom>
          <a:solidFill>
            <a:srgbClr val="F3F3F3"/>
          </a:solidFill>
          <a:ln>
            <a:noFill/>
          </a:ln>
        </p:spPr>
        <p:txBody>
          <a:bodyPr spcFirstLastPara="1" wrap="square" lIns="91425" tIns="91425" rIns="91425" bIns="91425" anchor="ctr" anchorCtr="0">
            <a:noAutofit/>
          </a:bodyPr>
          <a:lstStyle/>
          <a:p>
            <a:pPr marL="114300" lvl="0" indent="-88900" algn="l" rtl="0">
              <a:spcBef>
                <a:spcPts val="0"/>
              </a:spcBef>
              <a:spcAft>
                <a:spcPts val="0"/>
              </a:spcAft>
              <a:buClr>
                <a:srgbClr val="434343"/>
              </a:buClr>
              <a:buSzPts val="500"/>
              <a:buFont typeface="Open Sans"/>
              <a:buChar char="◯"/>
            </a:pPr>
            <a:r>
              <a:rPr lang="en" sz="500">
                <a:solidFill>
                  <a:srgbClr val="434343"/>
                </a:solidFill>
                <a:latin typeface="Open Sans"/>
                <a:ea typeface="Open Sans"/>
                <a:cs typeface="Open Sans"/>
                <a:sym typeface="Open Sans"/>
              </a:rPr>
              <a:t>This payment is to my company</a:t>
            </a:r>
            <a:endParaRPr sz="500">
              <a:solidFill>
                <a:srgbClr val="434343"/>
              </a:solidFill>
              <a:latin typeface="Open Sans"/>
              <a:ea typeface="Open Sans"/>
              <a:cs typeface="Open Sans"/>
              <a:sym typeface="Open Sans"/>
            </a:endParaRPr>
          </a:p>
          <a:p>
            <a:pPr marL="114300" lvl="0" indent="-88900" algn="l" rtl="0">
              <a:spcBef>
                <a:spcPts val="500"/>
              </a:spcBef>
              <a:spcAft>
                <a:spcPts val="500"/>
              </a:spcAft>
              <a:buClr>
                <a:srgbClr val="434343"/>
              </a:buClr>
              <a:buSzPts val="500"/>
              <a:buFont typeface="Open Sans"/>
              <a:buChar char="◯"/>
            </a:pPr>
            <a:r>
              <a:rPr lang="en" sz="500">
                <a:solidFill>
                  <a:srgbClr val="434343"/>
                </a:solidFill>
                <a:latin typeface="Open Sans"/>
                <a:ea typeface="Open Sans"/>
                <a:cs typeface="Open Sans"/>
                <a:sym typeface="Open Sans"/>
              </a:rPr>
              <a:t>This payment is to me personally </a:t>
            </a:r>
            <a:endParaRPr sz="500">
              <a:solidFill>
                <a:srgbClr val="434343"/>
              </a:solidFill>
              <a:latin typeface="Open Sans"/>
              <a:ea typeface="Open Sans"/>
              <a:cs typeface="Open Sans"/>
              <a:sym typeface="Open Sans"/>
            </a:endParaRPr>
          </a:p>
        </p:txBody>
      </p:sp>
      <p:grpSp>
        <p:nvGrpSpPr>
          <p:cNvPr id="332" name="Google Shape;332;p59">
            <a:extLst>
              <a:ext uri="{C183D7F6-B498-43B3-948B-1728B52AA6E4}">
                <adec:decorative xmlns:adec="http://schemas.microsoft.com/office/drawing/2017/decorative" val="1"/>
              </a:ext>
            </a:extLst>
          </p:cNvPr>
          <p:cNvGrpSpPr/>
          <p:nvPr/>
        </p:nvGrpSpPr>
        <p:grpSpPr>
          <a:xfrm>
            <a:off x="4250400" y="3200563"/>
            <a:ext cx="2778900" cy="219000"/>
            <a:chOff x="4250400" y="3096850"/>
            <a:chExt cx="2778900" cy="219000"/>
          </a:xfrm>
        </p:grpSpPr>
        <p:sp>
          <p:nvSpPr>
            <p:cNvPr id="333" name="Google Shape;333;p59"/>
            <p:cNvSpPr txBox="1"/>
            <p:nvPr/>
          </p:nvSpPr>
          <p:spPr>
            <a:xfrm>
              <a:off x="4250400" y="3096850"/>
              <a:ext cx="2778900" cy="219000"/>
            </a:xfrm>
            <a:prstGeom prst="rect">
              <a:avLst/>
            </a:prstGeom>
            <a:solidFill>
              <a:srgbClr val="F3F3F3"/>
            </a:solidFill>
            <a:ln>
              <a:noFill/>
            </a:ln>
          </p:spPr>
          <p:txBody>
            <a:bodyPr spcFirstLastPara="1" wrap="square" lIns="210300" tIns="64000" rIns="45700" bIns="64000" anchor="ctr" anchorCtr="0">
              <a:noAutofit/>
            </a:bodyPr>
            <a:lstStyle/>
            <a:p>
              <a:pPr marL="0" lvl="0" indent="0" algn="l" rtl="0">
                <a:spcBef>
                  <a:spcPts val="0"/>
                </a:spcBef>
                <a:spcAft>
                  <a:spcPts val="0"/>
                </a:spcAft>
                <a:buClr>
                  <a:srgbClr val="000000"/>
                </a:buClr>
                <a:buSzPts val="600"/>
                <a:buFont typeface="Arial"/>
                <a:buNone/>
              </a:pPr>
              <a:r>
                <a:rPr lang="en" sz="600">
                  <a:solidFill>
                    <a:srgbClr val="434343"/>
                  </a:solidFill>
                  <a:latin typeface="Open Sans"/>
                  <a:ea typeface="Open Sans"/>
                  <a:cs typeface="Open Sans"/>
                  <a:sym typeface="Open Sans"/>
                </a:rPr>
                <a:t>Are you a small business?		◯  Yes        ◯  No</a:t>
              </a:r>
              <a:endParaRPr sz="600">
                <a:solidFill>
                  <a:srgbClr val="434343"/>
                </a:solidFill>
                <a:latin typeface="Open Sans"/>
                <a:ea typeface="Open Sans"/>
                <a:cs typeface="Open Sans"/>
                <a:sym typeface="Open Sans"/>
              </a:endParaRPr>
            </a:p>
          </p:txBody>
        </p:sp>
        <p:grpSp>
          <p:nvGrpSpPr>
            <p:cNvPr id="334" name="Google Shape;334;p59"/>
            <p:cNvGrpSpPr/>
            <p:nvPr/>
          </p:nvGrpSpPr>
          <p:grpSpPr>
            <a:xfrm>
              <a:off x="4301212" y="3152796"/>
              <a:ext cx="107100" cy="107100"/>
              <a:chOff x="4301212" y="3152796"/>
              <a:chExt cx="107100" cy="107100"/>
            </a:xfrm>
          </p:grpSpPr>
          <p:sp>
            <p:nvSpPr>
              <p:cNvPr id="335" name="Google Shape;335;p59"/>
              <p:cNvSpPr/>
              <p:nvPr/>
            </p:nvSpPr>
            <p:spPr>
              <a:xfrm>
                <a:off x="4301212" y="3152796"/>
                <a:ext cx="107100" cy="107100"/>
              </a:xfrm>
              <a:prstGeom prst="roundRect">
                <a:avLst>
                  <a:gd name="adj" fmla="val 17591"/>
                </a:avLst>
              </a:prstGeom>
              <a:solidFill>
                <a:srgbClr val="CCCCCC"/>
              </a:solid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800"/>
                  <a:buFont typeface="Arial"/>
                  <a:buNone/>
                </a:pPr>
                <a:endParaRPr sz="300" b="1" i="0" u="none" strike="noStrike" cap="none">
                  <a:solidFill>
                    <a:srgbClr val="66B2E1"/>
                  </a:solidFill>
                  <a:latin typeface="Open Sans"/>
                  <a:ea typeface="Open Sans"/>
                  <a:cs typeface="Open Sans"/>
                  <a:sym typeface="Open Sans"/>
                </a:endParaRPr>
              </a:p>
            </p:txBody>
          </p:sp>
          <p:pic>
            <p:nvPicPr>
              <p:cNvPr id="336" name="Google Shape;336;p59"/>
              <p:cNvPicPr preferRelativeResize="0"/>
              <p:nvPr/>
            </p:nvPicPr>
            <p:blipFill rotWithShape="1">
              <a:blip r:embed="rId4">
                <a:alphaModFix/>
              </a:blip>
              <a:srcRect l="8868" r="8868" b="18320"/>
              <a:stretch/>
            </p:blipFill>
            <p:spPr>
              <a:xfrm>
                <a:off x="4322300" y="3174035"/>
                <a:ext cx="65100" cy="64632"/>
              </a:xfrm>
              <a:prstGeom prst="rect">
                <a:avLst/>
              </a:prstGeom>
              <a:noFill/>
              <a:ln>
                <a:noFill/>
              </a:ln>
            </p:spPr>
          </p:pic>
        </p:grpSp>
      </p:grpSp>
      <p:grpSp>
        <p:nvGrpSpPr>
          <p:cNvPr id="337" name="Google Shape;337;p59">
            <a:extLst>
              <a:ext uri="{C183D7F6-B498-43B3-948B-1728B52AA6E4}">
                <adec:decorative xmlns:adec="http://schemas.microsoft.com/office/drawing/2017/decorative" val="1"/>
              </a:ext>
            </a:extLst>
          </p:cNvPr>
          <p:cNvGrpSpPr/>
          <p:nvPr/>
        </p:nvGrpSpPr>
        <p:grpSpPr>
          <a:xfrm>
            <a:off x="4250400" y="3453702"/>
            <a:ext cx="2778900" cy="219000"/>
            <a:chOff x="4250400" y="3096850"/>
            <a:chExt cx="2778900" cy="219000"/>
          </a:xfrm>
        </p:grpSpPr>
        <p:sp>
          <p:nvSpPr>
            <p:cNvPr id="338" name="Google Shape;338;p59"/>
            <p:cNvSpPr txBox="1"/>
            <p:nvPr/>
          </p:nvSpPr>
          <p:spPr>
            <a:xfrm>
              <a:off x="4250400" y="3096850"/>
              <a:ext cx="2778900" cy="219000"/>
            </a:xfrm>
            <a:prstGeom prst="rect">
              <a:avLst/>
            </a:prstGeom>
            <a:solidFill>
              <a:srgbClr val="F3F3F3"/>
            </a:solidFill>
            <a:ln>
              <a:noFill/>
            </a:ln>
          </p:spPr>
          <p:txBody>
            <a:bodyPr spcFirstLastPara="1" wrap="square" lIns="210300" tIns="64000" rIns="45700" bIns="64000" anchor="ctr" anchorCtr="0">
              <a:noAutofit/>
            </a:bodyPr>
            <a:lstStyle/>
            <a:p>
              <a:pPr marL="0" lvl="0" indent="0" algn="l" rtl="0">
                <a:spcBef>
                  <a:spcPts val="0"/>
                </a:spcBef>
                <a:spcAft>
                  <a:spcPts val="0"/>
                </a:spcAft>
                <a:buClr>
                  <a:srgbClr val="000000"/>
                </a:buClr>
                <a:buSzPts val="600"/>
                <a:buFont typeface="Arial"/>
                <a:buNone/>
              </a:pPr>
              <a:r>
                <a:rPr lang="en" sz="600">
                  <a:solidFill>
                    <a:srgbClr val="434343"/>
                  </a:solidFill>
                  <a:latin typeface="Open Sans"/>
                  <a:ea typeface="Open Sans"/>
                  <a:cs typeface="Open Sans"/>
                  <a:sym typeface="Open Sans"/>
                </a:rPr>
                <a:t>Are you a diverse supplier?	◯  Yes        ◯  No</a:t>
              </a:r>
              <a:endParaRPr sz="600">
                <a:solidFill>
                  <a:srgbClr val="434343"/>
                </a:solidFill>
                <a:latin typeface="Open Sans"/>
                <a:ea typeface="Open Sans"/>
                <a:cs typeface="Open Sans"/>
                <a:sym typeface="Open Sans"/>
              </a:endParaRPr>
            </a:p>
          </p:txBody>
        </p:sp>
        <p:grpSp>
          <p:nvGrpSpPr>
            <p:cNvPr id="339" name="Google Shape;339;p59"/>
            <p:cNvGrpSpPr/>
            <p:nvPr/>
          </p:nvGrpSpPr>
          <p:grpSpPr>
            <a:xfrm>
              <a:off x="4301212" y="3152796"/>
              <a:ext cx="107100" cy="107100"/>
              <a:chOff x="4301212" y="3152796"/>
              <a:chExt cx="107100" cy="107100"/>
            </a:xfrm>
          </p:grpSpPr>
          <p:sp>
            <p:nvSpPr>
              <p:cNvPr id="340" name="Google Shape;340;p59"/>
              <p:cNvSpPr/>
              <p:nvPr/>
            </p:nvSpPr>
            <p:spPr>
              <a:xfrm>
                <a:off x="4301212" y="3152796"/>
                <a:ext cx="107100" cy="107100"/>
              </a:xfrm>
              <a:prstGeom prst="roundRect">
                <a:avLst>
                  <a:gd name="adj" fmla="val 17591"/>
                </a:avLst>
              </a:prstGeom>
              <a:solidFill>
                <a:srgbClr val="CCCCCC"/>
              </a:solid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800"/>
                  <a:buFont typeface="Arial"/>
                  <a:buNone/>
                </a:pPr>
                <a:endParaRPr sz="300" b="1" i="0" u="none" strike="noStrike" cap="none">
                  <a:solidFill>
                    <a:srgbClr val="66B2E1"/>
                  </a:solidFill>
                  <a:latin typeface="Open Sans"/>
                  <a:ea typeface="Open Sans"/>
                  <a:cs typeface="Open Sans"/>
                  <a:sym typeface="Open Sans"/>
                </a:endParaRPr>
              </a:p>
            </p:txBody>
          </p:sp>
          <p:pic>
            <p:nvPicPr>
              <p:cNvPr id="341" name="Google Shape;341;p59"/>
              <p:cNvPicPr preferRelativeResize="0"/>
              <p:nvPr/>
            </p:nvPicPr>
            <p:blipFill rotWithShape="1">
              <a:blip r:embed="rId4">
                <a:alphaModFix/>
              </a:blip>
              <a:srcRect l="8868" r="8868" b="18320"/>
              <a:stretch/>
            </p:blipFill>
            <p:spPr>
              <a:xfrm>
                <a:off x="4322300" y="3174035"/>
                <a:ext cx="65100" cy="64632"/>
              </a:xfrm>
              <a:prstGeom prst="rect">
                <a:avLst/>
              </a:prstGeom>
              <a:noFill/>
              <a:ln>
                <a:noFill/>
              </a:ln>
            </p:spPr>
          </p:pic>
        </p:grpSp>
      </p:grpSp>
      <p:sp>
        <p:nvSpPr>
          <p:cNvPr id="342" name="Google Shape;342;p59"/>
          <p:cNvSpPr/>
          <p:nvPr/>
        </p:nvSpPr>
        <p:spPr>
          <a:xfrm>
            <a:off x="5402300" y="3265150"/>
            <a:ext cx="85200" cy="85200"/>
          </a:xfrm>
          <a:prstGeom prst="ellipse">
            <a:avLst/>
          </a:prstGeom>
          <a:solidFill>
            <a:srgbClr val="63B3D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b="1">
              <a:solidFill>
                <a:srgbClr val="FFFFFF"/>
              </a:solidFill>
              <a:latin typeface="Open Sans"/>
              <a:ea typeface="Open Sans"/>
              <a:cs typeface="Open Sans"/>
              <a:sym typeface="Open Sans"/>
            </a:endParaRPr>
          </a:p>
        </p:txBody>
      </p:sp>
      <p:sp>
        <p:nvSpPr>
          <p:cNvPr id="343" name="Google Shape;343;p59"/>
          <p:cNvSpPr/>
          <p:nvPr/>
        </p:nvSpPr>
        <p:spPr>
          <a:xfrm>
            <a:off x="5453960" y="3518290"/>
            <a:ext cx="85200" cy="85200"/>
          </a:xfrm>
          <a:prstGeom prst="ellipse">
            <a:avLst/>
          </a:prstGeom>
          <a:solidFill>
            <a:srgbClr val="63B3D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b="1">
              <a:solidFill>
                <a:srgbClr val="FFFFFF"/>
              </a:solidFill>
              <a:latin typeface="Open Sans"/>
              <a:ea typeface="Open Sans"/>
              <a:cs typeface="Open Sans"/>
              <a:sym typeface="Open Sans"/>
            </a:endParaRPr>
          </a:p>
        </p:txBody>
      </p:sp>
      <p:cxnSp>
        <p:nvCxnSpPr>
          <p:cNvPr id="344" name="Google Shape;344;p59">
            <a:extLst>
              <a:ext uri="{C183D7F6-B498-43B3-948B-1728B52AA6E4}">
                <adec:decorative xmlns:adec="http://schemas.microsoft.com/office/drawing/2017/decorative" val="1"/>
              </a:ext>
            </a:extLst>
          </p:cNvPr>
          <p:cNvCxnSpPr/>
          <p:nvPr/>
        </p:nvCxnSpPr>
        <p:spPr>
          <a:xfrm>
            <a:off x="4048625" y="1578866"/>
            <a:ext cx="306900" cy="152400"/>
          </a:xfrm>
          <a:prstGeom prst="bentConnector3">
            <a:avLst>
              <a:gd name="adj1" fmla="val 50000"/>
            </a:avLst>
          </a:prstGeom>
          <a:noFill/>
          <a:ln w="9525" cap="flat" cmpd="sng">
            <a:solidFill>
              <a:srgbClr val="FF00FF"/>
            </a:solidFill>
            <a:prstDash val="solid"/>
            <a:round/>
            <a:headEnd type="none" w="sm" len="sm"/>
            <a:tailEnd type="triangle" w="med" len="med"/>
          </a:ln>
        </p:spPr>
      </p:cxnSp>
      <p:sp>
        <p:nvSpPr>
          <p:cNvPr id="345" name="Google Shape;345;p59"/>
          <p:cNvSpPr txBox="1"/>
          <p:nvPr/>
        </p:nvSpPr>
        <p:spPr>
          <a:xfrm>
            <a:off x="3096725" y="1316266"/>
            <a:ext cx="962100" cy="461700"/>
          </a:xfrm>
          <a:prstGeom prst="rect">
            <a:avLst/>
          </a:prstGeom>
          <a:solidFill>
            <a:srgbClr val="FF00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FFFFFF"/>
                </a:solidFill>
                <a:latin typeface="Roboto"/>
                <a:ea typeface="Roboto"/>
                <a:cs typeface="Roboto"/>
                <a:sym typeface="Roboto"/>
              </a:rPr>
              <a:t>A. If </a:t>
            </a:r>
            <a:r>
              <a:rPr lang="en" sz="600" b="1">
                <a:solidFill>
                  <a:srgbClr val="FFFFFF"/>
                </a:solidFill>
                <a:latin typeface="Roboto"/>
                <a:ea typeface="Roboto"/>
                <a:cs typeface="Roboto"/>
                <a:sym typeface="Roboto"/>
              </a:rPr>
              <a:t>Payee</a:t>
            </a:r>
            <a:r>
              <a:rPr lang="en" sz="600" b="1" i="0" u="none" strike="noStrike" cap="none">
                <a:solidFill>
                  <a:srgbClr val="FFFFFF"/>
                </a:solidFill>
                <a:latin typeface="Roboto"/>
                <a:ea typeface="Roboto"/>
                <a:cs typeface="Roboto"/>
                <a:sym typeface="Roboto"/>
              </a:rPr>
              <a:t> is being paid as part of company </a:t>
            </a:r>
            <a:endParaRPr sz="600" b="1" i="0" u="none" strike="noStrike" cap="none">
              <a:solidFill>
                <a:srgbClr val="FFFFFF"/>
              </a:solidFill>
              <a:latin typeface="Roboto"/>
              <a:ea typeface="Roboto"/>
              <a:cs typeface="Roboto"/>
              <a:sym typeface="Roboto"/>
            </a:endParaRPr>
          </a:p>
        </p:txBody>
      </p:sp>
      <p:cxnSp>
        <p:nvCxnSpPr>
          <p:cNvPr id="346" name="Google Shape;346;p59">
            <a:extLst>
              <a:ext uri="{C183D7F6-B498-43B3-948B-1728B52AA6E4}">
                <adec:decorative xmlns:adec="http://schemas.microsoft.com/office/drawing/2017/decorative" val="1"/>
              </a:ext>
            </a:extLst>
          </p:cNvPr>
          <p:cNvCxnSpPr>
            <a:stCxn id="347" idx="3"/>
          </p:cNvCxnSpPr>
          <p:nvPr/>
        </p:nvCxnSpPr>
        <p:spPr>
          <a:xfrm rot="10800000" flipH="1">
            <a:off x="4058825" y="1875941"/>
            <a:ext cx="291900" cy="152700"/>
          </a:xfrm>
          <a:prstGeom prst="bentConnector3">
            <a:avLst>
              <a:gd name="adj1" fmla="val 50000"/>
            </a:avLst>
          </a:prstGeom>
          <a:noFill/>
          <a:ln w="9525" cap="flat" cmpd="sng">
            <a:solidFill>
              <a:srgbClr val="FF00FF"/>
            </a:solidFill>
            <a:prstDash val="solid"/>
            <a:round/>
            <a:headEnd type="none" w="sm" len="sm"/>
            <a:tailEnd type="triangle" w="med" len="med"/>
          </a:ln>
        </p:spPr>
      </p:cxnSp>
      <p:sp>
        <p:nvSpPr>
          <p:cNvPr id="347" name="Google Shape;347;p59"/>
          <p:cNvSpPr txBox="1"/>
          <p:nvPr/>
        </p:nvSpPr>
        <p:spPr>
          <a:xfrm>
            <a:off x="3096725" y="1843991"/>
            <a:ext cx="962100" cy="369300"/>
          </a:xfrm>
          <a:prstGeom prst="rect">
            <a:avLst/>
          </a:prstGeom>
          <a:solidFill>
            <a:srgbClr val="FF00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FFFFFF"/>
                </a:solidFill>
                <a:latin typeface="Roboto"/>
                <a:ea typeface="Roboto"/>
                <a:cs typeface="Roboto"/>
                <a:sym typeface="Roboto"/>
              </a:rPr>
              <a:t>B. If </a:t>
            </a:r>
            <a:r>
              <a:rPr lang="en" sz="600" b="1">
                <a:solidFill>
                  <a:srgbClr val="FFFFFF"/>
                </a:solidFill>
                <a:latin typeface="Roboto"/>
                <a:ea typeface="Roboto"/>
                <a:cs typeface="Roboto"/>
                <a:sym typeface="Roboto"/>
              </a:rPr>
              <a:t>Payee</a:t>
            </a:r>
            <a:r>
              <a:rPr lang="en" sz="600" b="1" i="0" u="none" strike="noStrike" cap="none">
                <a:solidFill>
                  <a:srgbClr val="FFFFFF"/>
                </a:solidFill>
                <a:latin typeface="Roboto"/>
                <a:ea typeface="Roboto"/>
                <a:cs typeface="Roboto"/>
                <a:sym typeface="Roboto"/>
              </a:rPr>
              <a:t> is being paid as an individual </a:t>
            </a:r>
            <a:endParaRPr sz="600" b="1" i="0" u="none" strike="noStrike" cap="none">
              <a:solidFill>
                <a:srgbClr val="FFFFFF"/>
              </a:solidFill>
              <a:latin typeface="Roboto"/>
              <a:ea typeface="Roboto"/>
              <a:cs typeface="Roboto"/>
              <a:sym typeface="Roboto"/>
            </a:endParaRPr>
          </a:p>
        </p:txBody>
      </p:sp>
      <p:sp>
        <p:nvSpPr>
          <p:cNvPr id="348" name="Google Shape;348;p59"/>
          <p:cNvSpPr txBox="1"/>
          <p:nvPr/>
        </p:nvSpPr>
        <p:spPr>
          <a:xfrm>
            <a:off x="7266325" y="2408098"/>
            <a:ext cx="962100" cy="369300"/>
          </a:xfrm>
          <a:prstGeom prst="rect">
            <a:avLst/>
          </a:prstGeom>
          <a:solidFill>
            <a:srgbClr val="FF00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FFFFFF"/>
                </a:solidFill>
                <a:latin typeface="Roboto"/>
                <a:ea typeface="Roboto"/>
                <a:cs typeface="Roboto"/>
                <a:sym typeface="Roboto"/>
              </a:rPr>
              <a:t>Not shown if </a:t>
            </a:r>
            <a:r>
              <a:rPr lang="en" sz="600" b="1">
                <a:solidFill>
                  <a:srgbClr val="FFFFFF"/>
                </a:solidFill>
                <a:latin typeface="Roboto"/>
                <a:ea typeface="Roboto"/>
                <a:cs typeface="Roboto"/>
                <a:sym typeface="Roboto"/>
              </a:rPr>
              <a:t>Payee</a:t>
            </a:r>
            <a:r>
              <a:rPr lang="en" sz="600" b="1" i="0" u="none" strike="noStrike" cap="none">
                <a:solidFill>
                  <a:srgbClr val="FFFFFF"/>
                </a:solidFill>
                <a:latin typeface="Roboto"/>
                <a:ea typeface="Roboto"/>
                <a:cs typeface="Roboto"/>
                <a:sym typeface="Roboto"/>
              </a:rPr>
              <a:t> selects ‘B’</a:t>
            </a:r>
            <a:endParaRPr sz="600" b="1" i="0" u="none" strike="noStrike" cap="none">
              <a:solidFill>
                <a:srgbClr val="FFFFFF"/>
              </a:solidFill>
              <a:latin typeface="Roboto"/>
              <a:ea typeface="Roboto"/>
              <a:cs typeface="Roboto"/>
              <a:sym typeface="Roboto"/>
            </a:endParaRPr>
          </a:p>
        </p:txBody>
      </p:sp>
      <p:cxnSp>
        <p:nvCxnSpPr>
          <p:cNvPr id="349" name="Google Shape;349;p59">
            <a:extLst>
              <a:ext uri="{C183D7F6-B498-43B3-948B-1728B52AA6E4}">
                <adec:decorative xmlns:adec="http://schemas.microsoft.com/office/drawing/2017/decorative" val="1"/>
              </a:ext>
            </a:extLst>
          </p:cNvPr>
          <p:cNvCxnSpPr>
            <a:stCxn id="348" idx="1"/>
            <a:endCxn id="300" idx="3"/>
          </p:cNvCxnSpPr>
          <p:nvPr/>
        </p:nvCxnSpPr>
        <p:spPr>
          <a:xfrm rot="10800000" flipV="1">
            <a:off x="7087025" y="2592748"/>
            <a:ext cx="179300" cy="16186"/>
          </a:xfrm>
          <a:prstGeom prst="bentConnector3">
            <a:avLst>
              <a:gd name="adj1" fmla="val 50000"/>
            </a:avLst>
          </a:prstGeom>
          <a:noFill/>
          <a:ln w="9525" cap="flat" cmpd="sng">
            <a:solidFill>
              <a:srgbClr val="FF00FF"/>
            </a:solidFill>
            <a:prstDash val="solid"/>
            <a:round/>
            <a:headEnd type="none" w="sm" len="sm"/>
            <a:tailEnd type="triangle" w="med" len="med"/>
          </a:ln>
        </p:spPr>
      </p:cxnSp>
      <p:sp>
        <p:nvSpPr>
          <p:cNvPr id="350" name="Google Shape;350;p59"/>
          <p:cNvSpPr/>
          <p:nvPr/>
        </p:nvSpPr>
        <p:spPr>
          <a:xfrm>
            <a:off x="4191375" y="3145425"/>
            <a:ext cx="2895600" cy="592800"/>
          </a:xfrm>
          <a:prstGeom prst="roundRect">
            <a:avLst>
              <a:gd name="adj" fmla="val 3960"/>
            </a:avLst>
          </a:prstGeom>
          <a:noFill/>
          <a:ln w="9525" cap="flat" cmpd="sng">
            <a:solidFill>
              <a:srgbClr val="FF00FF"/>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59"/>
          <p:cNvSpPr txBox="1"/>
          <p:nvPr/>
        </p:nvSpPr>
        <p:spPr>
          <a:xfrm>
            <a:off x="7266325" y="3265640"/>
            <a:ext cx="962100" cy="369300"/>
          </a:xfrm>
          <a:prstGeom prst="rect">
            <a:avLst/>
          </a:prstGeom>
          <a:solidFill>
            <a:srgbClr val="FF00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rgbClr val="FFFFFF"/>
                </a:solidFill>
                <a:latin typeface="Roboto"/>
                <a:ea typeface="Roboto"/>
                <a:cs typeface="Roboto"/>
                <a:sym typeface="Roboto"/>
              </a:rPr>
              <a:t>Not shown if </a:t>
            </a:r>
            <a:r>
              <a:rPr lang="en" sz="600" b="1">
                <a:solidFill>
                  <a:srgbClr val="FFFFFF"/>
                </a:solidFill>
                <a:latin typeface="Roboto"/>
                <a:ea typeface="Roboto"/>
                <a:cs typeface="Roboto"/>
                <a:sym typeface="Roboto"/>
              </a:rPr>
              <a:t>Payee</a:t>
            </a:r>
            <a:r>
              <a:rPr lang="en" sz="600" b="1" i="0" u="none" strike="noStrike" cap="none">
                <a:solidFill>
                  <a:srgbClr val="FFFFFF"/>
                </a:solidFill>
                <a:latin typeface="Roboto"/>
                <a:ea typeface="Roboto"/>
                <a:cs typeface="Roboto"/>
                <a:sym typeface="Roboto"/>
              </a:rPr>
              <a:t> selects ‘B’</a:t>
            </a:r>
            <a:endParaRPr sz="600" b="1" i="0" u="none" strike="noStrike" cap="none">
              <a:solidFill>
                <a:srgbClr val="FFFFFF"/>
              </a:solidFill>
              <a:latin typeface="Roboto"/>
              <a:ea typeface="Roboto"/>
              <a:cs typeface="Roboto"/>
              <a:sym typeface="Roboto"/>
            </a:endParaRPr>
          </a:p>
        </p:txBody>
      </p:sp>
      <p:cxnSp>
        <p:nvCxnSpPr>
          <p:cNvPr id="352" name="Google Shape;352;p59">
            <a:extLst>
              <a:ext uri="{C183D7F6-B498-43B3-948B-1728B52AA6E4}">
                <adec:decorative xmlns:adec="http://schemas.microsoft.com/office/drawing/2017/decorative" val="1"/>
              </a:ext>
            </a:extLst>
          </p:cNvPr>
          <p:cNvCxnSpPr>
            <a:stCxn id="351" idx="1"/>
          </p:cNvCxnSpPr>
          <p:nvPr/>
        </p:nvCxnSpPr>
        <p:spPr>
          <a:xfrm flipH="1">
            <a:off x="7114825" y="3450290"/>
            <a:ext cx="151500" cy="600"/>
          </a:xfrm>
          <a:prstGeom prst="bentConnector3">
            <a:avLst>
              <a:gd name="adj1" fmla="val 50000"/>
            </a:avLst>
          </a:prstGeom>
          <a:noFill/>
          <a:ln w="9525" cap="flat" cmpd="sng">
            <a:solidFill>
              <a:srgbClr val="FF00FF"/>
            </a:solidFill>
            <a:prstDash val="solid"/>
            <a:round/>
            <a:headEnd type="none" w="sm" len="sm"/>
            <a:tailEnd type="triangle" w="med" len="med"/>
          </a:ln>
        </p:spPr>
      </p:cxnSp>
      <p:grpSp>
        <p:nvGrpSpPr>
          <p:cNvPr id="353" name="Google Shape;353;p59"/>
          <p:cNvGrpSpPr/>
          <p:nvPr/>
        </p:nvGrpSpPr>
        <p:grpSpPr>
          <a:xfrm>
            <a:off x="284750" y="-10075"/>
            <a:ext cx="664500" cy="535175"/>
            <a:chOff x="284750" y="-10075"/>
            <a:chExt cx="664500" cy="535175"/>
          </a:xfrm>
        </p:grpSpPr>
        <p:sp>
          <p:nvSpPr>
            <p:cNvPr id="354" name="Google Shape;354;p59"/>
            <p:cNvSpPr/>
            <p:nvPr/>
          </p:nvSpPr>
          <p:spPr>
            <a:xfrm>
              <a:off x="284750" y="-10075"/>
              <a:ext cx="664500" cy="535175"/>
            </a:xfrm>
            <a:prstGeom prst="flowChartOffpageConnector">
              <a:avLst/>
            </a:prstGeom>
            <a:solidFill>
              <a:srgbClr val="FF9900"/>
            </a:solid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a:solidFill>
                    <a:srgbClr val="FFFFFF"/>
                  </a:solidFill>
                  <a:latin typeface="Roboto"/>
                  <a:ea typeface="Roboto"/>
                  <a:cs typeface="Roboto"/>
                  <a:sym typeface="Roboto"/>
                </a:rPr>
                <a:t>PAYEE</a:t>
              </a:r>
              <a:endParaRPr sz="800" b="1" i="0" u="none" strike="noStrike" cap="none">
                <a:solidFill>
                  <a:srgbClr val="FFFFFF"/>
                </a:solidFill>
                <a:latin typeface="Roboto"/>
                <a:ea typeface="Roboto"/>
                <a:cs typeface="Roboto"/>
                <a:sym typeface="Roboto"/>
              </a:endParaRPr>
            </a:p>
          </p:txBody>
        </p:sp>
        <p:pic>
          <p:nvPicPr>
            <p:cNvPr id="355" name="Google Shape;355;p59"/>
            <p:cNvPicPr preferRelativeResize="0"/>
            <p:nvPr/>
          </p:nvPicPr>
          <p:blipFill>
            <a:blip r:embed="rId5">
              <a:alphaModFix/>
            </a:blip>
            <a:stretch>
              <a:fillRect/>
            </a:stretch>
          </p:blipFill>
          <p:spPr>
            <a:xfrm>
              <a:off x="519704" y="47221"/>
              <a:ext cx="194625" cy="194625"/>
            </a:xfrm>
            <a:prstGeom prst="rect">
              <a:avLst/>
            </a:prstGeom>
            <a:noFill/>
            <a:ln>
              <a:noFill/>
            </a:ln>
          </p:spPr>
        </p:pic>
      </p:grpSp>
      <p:graphicFrame>
        <p:nvGraphicFramePr>
          <p:cNvPr id="356" name="Google Shape;356;p59"/>
          <p:cNvGraphicFramePr/>
          <p:nvPr/>
        </p:nvGraphicFramePr>
        <p:xfrm>
          <a:off x="304808" y="624693"/>
          <a:ext cx="1938000" cy="2230070"/>
        </p:xfrm>
        <a:graphic>
          <a:graphicData uri="http://schemas.openxmlformats.org/drawingml/2006/table">
            <a:tbl>
              <a:tblPr>
                <a:noFill/>
                <a:tableStyleId>{704A5922-DE2C-4826-B607-C842A63C0634}</a:tableStyleId>
              </a:tblPr>
              <a:tblGrid>
                <a:gridCol w="1938000">
                  <a:extLst>
                    <a:ext uri="{9D8B030D-6E8A-4147-A177-3AD203B41FA5}">
                      <a16:colId xmlns:a16="http://schemas.microsoft.com/office/drawing/2014/main" val="20000"/>
                    </a:ext>
                  </a:extLst>
                </a:gridCol>
              </a:tblGrid>
              <a:tr h="449275">
                <a:tc>
                  <a:txBody>
                    <a:bodyPr/>
                    <a:lstStyle/>
                    <a:p>
                      <a:pPr marL="0" marR="0" lvl="0" indent="0" algn="l" rtl="0">
                        <a:lnSpc>
                          <a:spcPct val="100000"/>
                        </a:lnSpc>
                        <a:spcBef>
                          <a:spcPts val="0"/>
                        </a:spcBef>
                        <a:spcAft>
                          <a:spcPts val="0"/>
                        </a:spcAft>
                        <a:buClr>
                          <a:srgbClr val="000000"/>
                        </a:buClr>
                        <a:buSzPts val="2600"/>
                        <a:buFont typeface="Arial"/>
                        <a:buNone/>
                      </a:pPr>
                      <a:r>
                        <a:rPr lang="en" sz="2600">
                          <a:solidFill>
                            <a:schemeClr val="lt1"/>
                          </a:solidFill>
                          <a:latin typeface="Roboto"/>
                          <a:ea typeface="Roboto"/>
                          <a:cs typeface="Roboto"/>
                          <a:sym typeface="Roboto"/>
                        </a:rPr>
                        <a:t>Simple Payee Registration</a:t>
                      </a:r>
                      <a:endParaRPr sz="2600" u="none" strike="noStrike" cap="none">
                        <a:solidFill>
                          <a:schemeClr val="lt1"/>
                        </a:solidFill>
                        <a:latin typeface="Roboto"/>
                        <a:ea typeface="Roboto"/>
                        <a:cs typeface="Roboto"/>
                        <a:sym typeface="Roboto"/>
                      </a:endParaRPr>
                    </a:p>
                  </a:txBody>
                  <a:tcPr marL="0" marR="0" marT="9142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solidFill>
                      <a:prstDash val="solid"/>
                      <a:round/>
                      <a:headEnd type="none" w="sm" len="sm"/>
                      <a:tailEnd type="none" w="sm" len="sm"/>
                    </a:lnB>
                  </a:tcPr>
                </a:tc>
                <a:extLst>
                  <a:ext uri="{0D108BD9-81ED-4DB2-BD59-A6C34878D82A}">
                    <a16:rowId xmlns:a16="http://schemas.microsoft.com/office/drawing/2014/main" val="10000"/>
                  </a:ext>
                </a:extLst>
              </a:tr>
              <a:tr h="449275">
                <a:tc>
                  <a:txBody>
                    <a:bodyPr/>
                    <a:lstStyle/>
                    <a:p>
                      <a:pPr marL="171450" marR="0" lvl="0" indent="-120650" algn="l" rtl="0">
                        <a:lnSpc>
                          <a:spcPct val="100000"/>
                        </a:lnSpc>
                        <a:spcBef>
                          <a:spcPts val="0"/>
                        </a:spcBef>
                        <a:spcAft>
                          <a:spcPts val="0"/>
                        </a:spcAft>
                        <a:buClr>
                          <a:srgbClr val="66B2E1"/>
                        </a:buClr>
                        <a:buSzPts val="1000"/>
                        <a:buFont typeface="Roboto"/>
                        <a:buChar char="⇢"/>
                      </a:pPr>
                      <a:r>
                        <a:rPr lang="en" sz="1000" u="none" strike="noStrike" cap="none">
                          <a:solidFill>
                            <a:srgbClr val="FFFFFF"/>
                          </a:solidFill>
                          <a:latin typeface="Roboto"/>
                          <a:ea typeface="Roboto"/>
                          <a:cs typeface="Roboto"/>
                          <a:sym typeface="Roboto"/>
                        </a:rPr>
                        <a:t>Users can select their language</a:t>
                      </a:r>
                      <a:endParaRPr sz="1000" u="none" strike="noStrike" cap="none">
                        <a:solidFill>
                          <a:srgbClr val="FFFFFF"/>
                        </a:solidFill>
                        <a:latin typeface="Roboto"/>
                        <a:ea typeface="Roboto"/>
                        <a:cs typeface="Roboto"/>
                        <a:sym typeface="Roboto"/>
                      </a:endParaRPr>
                    </a:p>
                    <a:p>
                      <a:pPr marL="171450" marR="0" lvl="0" indent="-120650" algn="l" rtl="0">
                        <a:lnSpc>
                          <a:spcPct val="100000"/>
                        </a:lnSpc>
                        <a:spcBef>
                          <a:spcPts val="1000"/>
                        </a:spcBef>
                        <a:spcAft>
                          <a:spcPts val="0"/>
                        </a:spcAft>
                        <a:buClr>
                          <a:srgbClr val="66B2E1"/>
                        </a:buClr>
                        <a:buSzPts val="1000"/>
                        <a:buFont typeface="Roboto"/>
                        <a:buChar char="⇢"/>
                      </a:pPr>
                      <a:r>
                        <a:rPr lang="en" sz="1000" u="none" strike="noStrike" cap="none">
                          <a:solidFill>
                            <a:srgbClr val="FFFFFF"/>
                          </a:solidFill>
                          <a:latin typeface="Roboto"/>
                          <a:ea typeface="Roboto"/>
                          <a:cs typeface="Roboto"/>
                          <a:sym typeface="Roboto"/>
                        </a:rPr>
                        <a:t>To be filled out ONLY on initial engagement</a:t>
                      </a:r>
                      <a:endParaRPr sz="1000" u="none" strike="noStrike" cap="none">
                        <a:solidFill>
                          <a:srgbClr val="FFFFFF"/>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57" name="Google Shape;357;p59"/>
          <p:cNvSpPr txBox="1"/>
          <p:nvPr/>
        </p:nvSpPr>
        <p:spPr>
          <a:xfrm>
            <a:off x="8700950" y="4749900"/>
            <a:ext cx="371100" cy="393600"/>
          </a:xfrm>
          <a:prstGeom prst="rect">
            <a:avLst/>
          </a:prstGeom>
          <a:solidFill>
            <a:srgbClr val="444B7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Roboto"/>
                <a:ea typeface="Roboto"/>
                <a:cs typeface="Roboto"/>
                <a:sym typeface="Roboto"/>
              </a:rPr>
              <a:t>4</a:t>
            </a:fld>
            <a:endParaRPr sz="1000" b="0" i="0" u="none" strike="noStrike" cap="none">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cxnSp>
        <p:nvCxnSpPr>
          <p:cNvPr id="362" name="Google Shape;362;p60"/>
          <p:cNvCxnSpPr>
            <a:stCxn id="363" idx="3"/>
          </p:cNvCxnSpPr>
          <p:nvPr/>
        </p:nvCxnSpPr>
        <p:spPr>
          <a:xfrm>
            <a:off x="5291240" y="1944647"/>
            <a:ext cx="0" cy="0"/>
          </a:xfrm>
          <a:prstGeom prst="straightConnector1">
            <a:avLst/>
          </a:prstGeom>
          <a:noFill/>
          <a:ln w="9525" cap="flat" cmpd="sng">
            <a:solidFill>
              <a:srgbClr val="595959"/>
            </a:solidFill>
            <a:prstDash val="solid"/>
            <a:round/>
            <a:headEnd type="none" w="sm" len="sm"/>
            <a:tailEnd type="none" w="sm" len="sm"/>
          </a:ln>
        </p:spPr>
      </p:cxnSp>
      <p:cxnSp>
        <p:nvCxnSpPr>
          <p:cNvPr id="364" name="Google Shape;364;p60"/>
          <p:cNvCxnSpPr>
            <a:stCxn id="363" idx="3"/>
            <a:endCxn id="363" idx="3"/>
          </p:cNvCxnSpPr>
          <p:nvPr/>
        </p:nvCxnSpPr>
        <p:spPr>
          <a:xfrm>
            <a:off x="5291240" y="1944647"/>
            <a:ext cx="0" cy="0"/>
          </a:xfrm>
          <a:prstGeom prst="straightConnector1">
            <a:avLst/>
          </a:prstGeom>
          <a:noFill/>
          <a:ln w="9525" cap="flat" cmpd="sng">
            <a:solidFill>
              <a:srgbClr val="595959"/>
            </a:solidFill>
            <a:prstDash val="solid"/>
            <a:round/>
            <a:headEnd type="none" w="sm" len="sm"/>
            <a:tailEnd type="none" w="sm" len="sm"/>
          </a:ln>
        </p:spPr>
      </p:cxnSp>
      <p:pic>
        <p:nvPicPr>
          <p:cNvPr id="365" name="Google Shape;365;p60"/>
          <p:cNvPicPr preferRelativeResize="0"/>
          <p:nvPr/>
        </p:nvPicPr>
        <p:blipFill rotWithShape="1">
          <a:blip r:embed="rId3">
            <a:alphaModFix/>
          </a:blip>
          <a:srcRect/>
          <a:stretch/>
        </p:blipFill>
        <p:spPr>
          <a:xfrm>
            <a:off x="3759600" y="4125817"/>
            <a:ext cx="577000" cy="104450"/>
          </a:xfrm>
          <a:prstGeom prst="rect">
            <a:avLst/>
          </a:prstGeom>
          <a:noFill/>
          <a:ln>
            <a:noFill/>
          </a:ln>
        </p:spPr>
      </p:pic>
      <p:grpSp>
        <p:nvGrpSpPr>
          <p:cNvPr id="366" name="Google Shape;366;p60"/>
          <p:cNvGrpSpPr/>
          <p:nvPr/>
        </p:nvGrpSpPr>
        <p:grpSpPr>
          <a:xfrm>
            <a:off x="284750" y="-10075"/>
            <a:ext cx="664500" cy="535175"/>
            <a:chOff x="284750" y="-10075"/>
            <a:chExt cx="664500" cy="535175"/>
          </a:xfrm>
        </p:grpSpPr>
        <p:sp>
          <p:nvSpPr>
            <p:cNvPr id="367" name="Google Shape;367;p60"/>
            <p:cNvSpPr/>
            <p:nvPr/>
          </p:nvSpPr>
          <p:spPr>
            <a:xfrm>
              <a:off x="284750" y="-10075"/>
              <a:ext cx="664500" cy="535175"/>
            </a:xfrm>
            <a:prstGeom prst="flowChartOffpageConnector">
              <a:avLst/>
            </a:prstGeom>
            <a:solidFill>
              <a:srgbClr val="FF9900"/>
            </a:solid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a:solidFill>
                    <a:srgbClr val="FFFFFF"/>
                  </a:solidFill>
                  <a:latin typeface="Roboto"/>
                  <a:ea typeface="Roboto"/>
                  <a:cs typeface="Roboto"/>
                  <a:sym typeface="Roboto"/>
                </a:rPr>
                <a:t>PAYEE</a:t>
              </a:r>
              <a:endParaRPr sz="800" b="1" i="0" u="none" strike="noStrike" cap="none">
                <a:solidFill>
                  <a:srgbClr val="FFFFFF"/>
                </a:solidFill>
                <a:latin typeface="Roboto"/>
                <a:ea typeface="Roboto"/>
                <a:cs typeface="Roboto"/>
                <a:sym typeface="Roboto"/>
              </a:endParaRPr>
            </a:p>
          </p:txBody>
        </p:sp>
        <p:pic>
          <p:nvPicPr>
            <p:cNvPr id="368" name="Google Shape;368;p60"/>
            <p:cNvPicPr preferRelativeResize="0"/>
            <p:nvPr/>
          </p:nvPicPr>
          <p:blipFill>
            <a:blip r:embed="rId4">
              <a:alphaModFix/>
            </a:blip>
            <a:stretch>
              <a:fillRect/>
            </a:stretch>
          </p:blipFill>
          <p:spPr>
            <a:xfrm>
              <a:off x="519704" y="47221"/>
              <a:ext cx="194625" cy="194625"/>
            </a:xfrm>
            <a:prstGeom prst="rect">
              <a:avLst/>
            </a:prstGeom>
            <a:noFill/>
            <a:ln>
              <a:noFill/>
            </a:ln>
          </p:spPr>
        </p:pic>
      </p:grpSp>
      <p:graphicFrame>
        <p:nvGraphicFramePr>
          <p:cNvPr id="369" name="Google Shape;369;p60"/>
          <p:cNvGraphicFramePr/>
          <p:nvPr/>
        </p:nvGraphicFramePr>
        <p:xfrm>
          <a:off x="304808" y="624693"/>
          <a:ext cx="1938000" cy="1859230"/>
        </p:xfrm>
        <a:graphic>
          <a:graphicData uri="http://schemas.openxmlformats.org/drawingml/2006/table">
            <a:tbl>
              <a:tblPr>
                <a:noFill/>
                <a:tableStyleId>{704A5922-DE2C-4826-B607-C842A63C0634}</a:tableStyleId>
              </a:tblPr>
              <a:tblGrid>
                <a:gridCol w="1938000">
                  <a:extLst>
                    <a:ext uri="{9D8B030D-6E8A-4147-A177-3AD203B41FA5}">
                      <a16:colId xmlns:a16="http://schemas.microsoft.com/office/drawing/2014/main" val="20000"/>
                    </a:ext>
                  </a:extLst>
                </a:gridCol>
              </a:tblGrid>
              <a:tr h="449275">
                <a:tc>
                  <a:txBody>
                    <a:bodyPr/>
                    <a:lstStyle/>
                    <a:p>
                      <a:pPr marL="0" marR="0" lvl="0" indent="0" algn="l" rtl="0">
                        <a:lnSpc>
                          <a:spcPct val="100000"/>
                        </a:lnSpc>
                        <a:spcBef>
                          <a:spcPts val="0"/>
                        </a:spcBef>
                        <a:spcAft>
                          <a:spcPts val="0"/>
                        </a:spcAft>
                        <a:buClr>
                          <a:srgbClr val="000000"/>
                        </a:buClr>
                        <a:buSzPts val="2600"/>
                        <a:buFont typeface="Arial"/>
                        <a:buNone/>
                      </a:pPr>
                      <a:r>
                        <a:rPr lang="en" sz="2600">
                          <a:solidFill>
                            <a:schemeClr val="lt1"/>
                          </a:solidFill>
                          <a:latin typeface="Roboto"/>
                          <a:ea typeface="Roboto"/>
                          <a:cs typeface="Roboto"/>
                          <a:sym typeface="Roboto"/>
                        </a:rPr>
                        <a:t>Repeat Payee Login</a:t>
                      </a:r>
                      <a:endParaRPr sz="2600" u="none" strike="noStrike" cap="none">
                        <a:solidFill>
                          <a:schemeClr val="lt1"/>
                        </a:solidFill>
                        <a:latin typeface="Roboto"/>
                        <a:ea typeface="Roboto"/>
                        <a:cs typeface="Roboto"/>
                        <a:sym typeface="Roboto"/>
                      </a:endParaRPr>
                    </a:p>
                  </a:txBody>
                  <a:tcPr marL="0" marR="0" marT="9142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solidFill>
                      <a:prstDash val="solid"/>
                      <a:round/>
                      <a:headEnd type="none" w="sm" len="sm"/>
                      <a:tailEnd type="none" w="sm" len="sm"/>
                    </a:lnB>
                  </a:tcPr>
                </a:tc>
                <a:extLst>
                  <a:ext uri="{0D108BD9-81ED-4DB2-BD59-A6C34878D82A}">
                    <a16:rowId xmlns:a16="http://schemas.microsoft.com/office/drawing/2014/main" val="10000"/>
                  </a:ext>
                </a:extLst>
              </a:tr>
              <a:tr h="449275">
                <a:tc>
                  <a:txBody>
                    <a:bodyPr/>
                    <a:lstStyle/>
                    <a:p>
                      <a:pPr marL="0" marR="0" lvl="0" indent="0" algn="l" rtl="0">
                        <a:lnSpc>
                          <a:spcPct val="100000"/>
                        </a:lnSpc>
                        <a:spcBef>
                          <a:spcPts val="1000"/>
                        </a:spcBef>
                        <a:spcAft>
                          <a:spcPts val="0"/>
                        </a:spcAft>
                        <a:buNone/>
                      </a:pPr>
                      <a:r>
                        <a:rPr lang="en" sz="1000">
                          <a:solidFill>
                            <a:schemeClr val="lt1"/>
                          </a:solidFill>
                          <a:latin typeface="Roboto"/>
                          <a:ea typeface="Roboto"/>
                          <a:cs typeface="Roboto"/>
                          <a:sym typeface="Roboto"/>
                        </a:rPr>
                        <a:t>If Payee has already registered with Candex, simply login using your email address and password previously created</a:t>
                      </a:r>
                      <a:endParaRPr sz="1000">
                        <a:solidFill>
                          <a:srgbClr val="FFFFFF"/>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370" name="Google Shape;370;p60"/>
          <p:cNvGrpSpPr/>
          <p:nvPr/>
        </p:nvGrpSpPr>
        <p:grpSpPr>
          <a:xfrm>
            <a:off x="2457785" y="316474"/>
            <a:ext cx="6609260" cy="4829802"/>
            <a:chOff x="2729325" y="0"/>
            <a:chExt cx="6228687" cy="4829802"/>
          </a:xfrm>
        </p:grpSpPr>
        <p:grpSp>
          <p:nvGrpSpPr>
            <p:cNvPr id="371" name="Google Shape;371;p60"/>
            <p:cNvGrpSpPr/>
            <p:nvPr/>
          </p:nvGrpSpPr>
          <p:grpSpPr>
            <a:xfrm>
              <a:off x="2729325" y="0"/>
              <a:ext cx="6228687" cy="4829802"/>
              <a:chOff x="2729325" y="63675"/>
              <a:chExt cx="6228687" cy="4829802"/>
            </a:xfrm>
          </p:grpSpPr>
          <p:sp>
            <p:nvSpPr>
              <p:cNvPr id="372" name="Google Shape;372;p60"/>
              <p:cNvSpPr/>
              <p:nvPr/>
            </p:nvSpPr>
            <p:spPr>
              <a:xfrm>
                <a:off x="2735112" y="63777"/>
                <a:ext cx="6222900" cy="4829700"/>
              </a:xfrm>
              <a:prstGeom prst="roundRect">
                <a:avLst>
                  <a:gd name="adj" fmla="val 833"/>
                </a:avLst>
              </a:prstGeom>
              <a:solidFill>
                <a:srgbClr val="FFFFFF"/>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0"/>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0"/>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60"/>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0"/>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7" name="Google Shape;377;p60"/>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78" name="Google Shape;378;p60"/>
          <p:cNvPicPr preferRelativeResize="0"/>
          <p:nvPr/>
        </p:nvPicPr>
        <p:blipFill rotWithShape="1">
          <a:blip r:embed="rId5">
            <a:alphaModFix/>
          </a:blip>
          <a:srcRect/>
          <a:stretch/>
        </p:blipFill>
        <p:spPr>
          <a:xfrm>
            <a:off x="2461095" y="544625"/>
            <a:ext cx="6605504" cy="4598874"/>
          </a:xfrm>
          <a:prstGeom prst="rect">
            <a:avLst/>
          </a:prstGeom>
          <a:noFill/>
          <a:ln>
            <a:noFill/>
          </a:ln>
        </p:spPr>
      </p:pic>
      <p:cxnSp>
        <p:nvCxnSpPr>
          <p:cNvPr id="379" name="Google Shape;379;p60"/>
          <p:cNvCxnSpPr/>
          <p:nvPr/>
        </p:nvCxnSpPr>
        <p:spPr>
          <a:xfrm rot="10800000" flipH="1">
            <a:off x="8121731" y="809706"/>
            <a:ext cx="209700" cy="168900"/>
          </a:xfrm>
          <a:prstGeom prst="straightConnector1">
            <a:avLst/>
          </a:prstGeom>
          <a:noFill/>
          <a:ln w="9525" cap="flat" cmpd="sng">
            <a:solidFill>
              <a:srgbClr val="FF00FF"/>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grpSp>
        <p:nvGrpSpPr>
          <p:cNvPr id="384" name="Google Shape;384;p61"/>
          <p:cNvGrpSpPr/>
          <p:nvPr/>
        </p:nvGrpSpPr>
        <p:grpSpPr>
          <a:xfrm>
            <a:off x="4019925" y="219425"/>
            <a:ext cx="5118743" cy="4651600"/>
            <a:chOff x="2729315" y="63675"/>
            <a:chExt cx="6228697" cy="4651600"/>
          </a:xfrm>
        </p:grpSpPr>
        <p:sp>
          <p:nvSpPr>
            <p:cNvPr id="385" name="Google Shape;385;p61"/>
            <p:cNvSpPr/>
            <p:nvPr/>
          </p:nvSpPr>
          <p:spPr>
            <a:xfrm>
              <a:off x="2735113" y="63775"/>
              <a:ext cx="6222900" cy="4651500"/>
            </a:xfrm>
            <a:prstGeom prst="roundRect">
              <a:avLst>
                <a:gd name="adj" fmla="val 833"/>
              </a:avLst>
            </a:prstGeom>
            <a:solidFill>
              <a:srgbClr val="FFFFFF"/>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1"/>
            <p:cNvSpPr/>
            <p:nvPr/>
          </p:nvSpPr>
          <p:spPr>
            <a:xfrm>
              <a:off x="272931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61"/>
          <p:cNvSpPr/>
          <p:nvPr/>
        </p:nvSpPr>
        <p:spPr>
          <a:xfrm>
            <a:off x="4029995" y="765500"/>
            <a:ext cx="1433100" cy="3822300"/>
          </a:xfrm>
          <a:prstGeom prst="rect">
            <a:avLst/>
          </a:prstGeom>
          <a:solidFill>
            <a:srgbClr val="222856"/>
          </a:solidFill>
          <a:ln w="9525" cap="flat" cmpd="sng">
            <a:solidFill>
              <a:srgbClr val="22285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B3C1D6"/>
              </a:solidFill>
              <a:latin typeface="Open Sans SemiBold"/>
              <a:ea typeface="Open Sans SemiBold"/>
              <a:cs typeface="Open Sans SemiBold"/>
              <a:sym typeface="Open Sans SemiBold"/>
            </a:endParaRPr>
          </a:p>
          <a:p>
            <a:pPr marL="57150" lvl="0" indent="0" algn="l" rtl="0">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300"/>
              </a:spcAft>
              <a:buNone/>
            </a:pPr>
            <a:endParaRPr sz="600">
              <a:solidFill>
                <a:srgbClr val="B3C1D6"/>
              </a:solidFill>
              <a:latin typeface="Open Sans"/>
              <a:ea typeface="Open Sans"/>
              <a:cs typeface="Open Sans"/>
              <a:sym typeface="Open Sans"/>
            </a:endParaRPr>
          </a:p>
        </p:txBody>
      </p:sp>
      <p:sp>
        <p:nvSpPr>
          <p:cNvPr id="388" name="Google Shape;388;p61"/>
          <p:cNvSpPr txBox="1"/>
          <p:nvPr/>
        </p:nvSpPr>
        <p:spPr>
          <a:xfrm>
            <a:off x="4032470" y="1743003"/>
            <a:ext cx="1433100" cy="505800"/>
          </a:xfrm>
          <a:prstGeom prst="rect">
            <a:avLst/>
          </a:prstGeom>
          <a:noFill/>
          <a:ln>
            <a:noFill/>
          </a:ln>
        </p:spPr>
        <p:txBody>
          <a:bodyPr spcFirstLastPara="1" wrap="square" lIns="91425" tIns="137150" rIns="0" bIns="91425" anchor="t" anchorCtr="0">
            <a:noAutofit/>
          </a:bodyPr>
          <a:lstStyle/>
          <a:p>
            <a:pPr marL="0" marR="0" lvl="0" indent="0" algn="l"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ORDERS</a:t>
            </a:r>
            <a:endParaRPr sz="600">
              <a:solidFill>
                <a:srgbClr val="B3C1D6"/>
              </a:solidFill>
              <a:latin typeface="Open Sans SemiBold"/>
              <a:ea typeface="Open Sans SemiBold"/>
              <a:cs typeface="Open Sans SemiBold"/>
              <a:sym typeface="Open Sans SemiBold"/>
            </a:endParaRPr>
          </a:p>
          <a:p>
            <a:pPr marL="114300" marR="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Speaking Engagement - January</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200"/>
              </a:spcAft>
              <a:buNone/>
            </a:pPr>
            <a:endParaRPr sz="600">
              <a:solidFill>
                <a:srgbClr val="66B2E1"/>
              </a:solidFill>
              <a:latin typeface="Open Sans SemiBold"/>
              <a:ea typeface="Open Sans SemiBold"/>
              <a:cs typeface="Open Sans SemiBold"/>
              <a:sym typeface="Open Sans SemiBold"/>
            </a:endParaRPr>
          </a:p>
        </p:txBody>
      </p:sp>
      <p:sp>
        <p:nvSpPr>
          <p:cNvPr id="389" name="Google Shape;389;p61"/>
          <p:cNvSpPr/>
          <p:nvPr/>
        </p:nvSpPr>
        <p:spPr>
          <a:xfrm>
            <a:off x="4029982" y="435900"/>
            <a:ext cx="1433100" cy="325500"/>
          </a:xfrm>
          <a:prstGeom prst="rect">
            <a:avLst/>
          </a:prstGeom>
          <a:solidFill>
            <a:srgbClr val="141B4D"/>
          </a:solidFill>
          <a:ln w="9525" cap="flat" cmpd="sng">
            <a:solidFill>
              <a:srgbClr val="141B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Open Sans"/>
                <a:ea typeface="Open Sans"/>
                <a:cs typeface="Open Sans"/>
                <a:sym typeface="Open Sans"/>
              </a:rPr>
              <a:t>Miller &amp; Sons</a:t>
            </a:r>
            <a:endParaRPr sz="900" b="1">
              <a:solidFill>
                <a:srgbClr val="FFFFFF"/>
              </a:solidFill>
              <a:latin typeface="Open Sans"/>
              <a:ea typeface="Open Sans"/>
              <a:cs typeface="Open Sans"/>
              <a:sym typeface="Open Sans"/>
            </a:endParaRPr>
          </a:p>
        </p:txBody>
      </p:sp>
      <p:graphicFrame>
        <p:nvGraphicFramePr>
          <p:cNvPr id="390" name="Google Shape;390;p61"/>
          <p:cNvGraphicFramePr/>
          <p:nvPr/>
        </p:nvGraphicFramePr>
        <p:xfrm>
          <a:off x="4029998" y="765510"/>
          <a:ext cx="1433100" cy="975985"/>
        </p:xfrm>
        <a:graphic>
          <a:graphicData uri="http://schemas.openxmlformats.org/drawingml/2006/table">
            <a:tbl>
              <a:tblPr>
                <a:noFill/>
                <a:tableStyleId>{D10F3EFB-F9F8-417C-B3D0-7218658BB41F}</a:tableStyleId>
              </a:tblPr>
              <a:tblGrid>
                <a:gridCol w="1433100">
                  <a:extLst>
                    <a:ext uri="{9D8B030D-6E8A-4147-A177-3AD203B41FA5}">
                      <a16:colId xmlns:a16="http://schemas.microsoft.com/office/drawing/2014/main" val="20000"/>
                    </a:ext>
                  </a:extLst>
                </a:gridCol>
              </a:tblGrid>
              <a:tr h="879325">
                <a:tc>
                  <a:txBody>
                    <a:bodyPr/>
                    <a:lstStyle/>
                    <a:p>
                      <a:pPr marL="171450" lvl="0" indent="0" algn="l" rtl="0">
                        <a:lnSpc>
                          <a:spcPct val="150000"/>
                        </a:lnSpc>
                        <a:spcBef>
                          <a:spcPts val="0"/>
                        </a:spcBef>
                        <a:spcAft>
                          <a:spcPts val="0"/>
                        </a:spcAft>
                        <a:buNone/>
                      </a:pPr>
                      <a:r>
                        <a:rPr lang="en" sz="600" b="1">
                          <a:solidFill>
                            <a:srgbClr val="FFFFFF"/>
                          </a:solidFill>
                          <a:latin typeface="Open Sans"/>
                          <a:ea typeface="Open Sans"/>
                          <a:cs typeface="Open Sans"/>
                          <a:sym typeface="Open Sans"/>
                        </a:rPr>
                        <a:t>My Activity</a:t>
                      </a:r>
                      <a:endParaRPr sz="600" b="1">
                        <a:solidFill>
                          <a:srgbClr val="FFFFFF"/>
                        </a:solidFill>
                        <a:latin typeface="Open Sans"/>
                        <a:ea typeface="Open Sans"/>
                        <a:cs typeface="Open Sans"/>
                        <a:sym typeface="Open Sans"/>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My Requests</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Order Feed</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200"/>
                        </a:spcAft>
                        <a:buNone/>
                      </a:pPr>
                      <a:r>
                        <a:rPr lang="en" sz="600">
                          <a:solidFill>
                            <a:srgbClr val="B3C1D6"/>
                          </a:solidFill>
                          <a:latin typeface="Open Sans SemiBold"/>
                          <a:ea typeface="Open Sans SemiBold"/>
                          <a:cs typeface="Open Sans SemiBold"/>
                          <a:sym typeface="Open Sans SemiBold"/>
                        </a:rPr>
                        <a:t>Settings</a:t>
                      </a:r>
                      <a:endParaRPr sz="600">
                        <a:solidFill>
                          <a:srgbClr val="B3C1D6"/>
                        </a:solidFill>
                        <a:latin typeface="Open Sans SemiBold"/>
                        <a:ea typeface="Open Sans SemiBold"/>
                        <a:cs typeface="Open Sans SemiBold"/>
                        <a:sym typeface="Open Sans SemiBold"/>
                      </a:endParaRPr>
                    </a:p>
                  </a:txBody>
                  <a:tcPr marL="91425" marR="91425" marT="182875" marB="1828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41B4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391" name="Google Shape;391;p61"/>
          <p:cNvPicPr preferRelativeResize="0"/>
          <p:nvPr/>
        </p:nvPicPr>
        <p:blipFill>
          <a:blip r:embed="rId3">
            <a:alphaModFix/>
          </a:blip>
          <a:stretch>
            <a:fillRect/>
          </a:stretch>
        </p:blipFill>
        <p:spPr>
          <a:xfrm>
            <a:off x="4143695" y="1112192"/>
            <a:ext cx="85800" cy="85800"/>
          </a:xfrm>
          <a:prstGeom prst="rect">
            <a:avLst/>
          </a:prstGeom>
          <a:noFill/>
          <a:ln>
            <a:noFill/>
          </a:ln>
        </p:spPr>
      </p:pic>
      <p:pic>
        <p:nvPicPr>
          <p:cNvPr id="392" name="Google Shape;392;p61"/>
          <p:cNvPicPr preferRelativeResize="0"/>
          <p:nvPr/>
        </p:nvPicPr>
        <p:blipFill>
          <a:blip r:embed="rId4">
            <a:alphaModFix/>
          </a:blip>
          <a:stretch>
            <a:fillRect/>
          </a:stretch>
        </p:blipFill>
        <p:spPr>
          <a:xfrm>
            <a:off x="4144495" y="1448734"/>
            <a:ext cx="85800" cy="85800"/>
          </a:xfrm>
          <a:prstGeom prst="rect">
            <a:avLst/>
          </a:prstGeom>
          <a:noFill/>
          <a:ln>
            <a:noFill/>
          </a:ln>
        </p:spPr>
      </p:pic>
      <p:sp>
        <p:nvSpPr>
          <p:cNvPr id="393" name="Google Shape;393;p61"/>
          <p:cNvSpPr/>
          <p:nvPr/>
        </p:nvSpPr>
        <p:spPr>
          <a:xfrm>
            <a:off x="5249319" y="969375"/>
            <a:ext cx="140100" cy="109500"/>
          </a:xfrm>
          <a:prstGeom prst="roundRect">
            <a:avLst>
              <a:gd name="adj" fmla="val 50000"/>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141B4D"/>
                </a:solidFill>
                <a:latin typeface="Open Sans"/>
                <a:ea typeface="Open Sans"/>
                <a:cs typeface="Open Sans"/>
                <a:sym typeface="Open Sans"/>
              </a:rPr>
              <a:t>1</a:t>
            </a:r>
            <a:endParaRPr sz="600" b="1">
              <a:solidFill>
                <a:srgbClr val="141B4D"/>
              </a:solidFill>
              <a:latin typeface="Open Sans"/>
              <a:ea typeface="Open Sans"/>
              <a:cs typeface="Open Sans"/>
              <a:sym typeface="Open Sans"/>
            </a:endParaRPr>
          </a:p>
        </p:txBody>
      </p:sp>
      <p:pic>
        <p:nvPicPr>
          <p:cNvPr id="394" name="Google Shape;394;p61"/>
          <p:cNvPicPr preferRelativeResize="0"/>
          <p:nvPr/>
        </p:nvPicPr>
        <p:blipFill>
          <a:blip r:embed="rId5">
            <a:alphaModFix/>
          </a:blip>
          <a:stretch>
            <a:fillRect/>
          </a:stretch>
        </p:blipFill>
        <p:spPr>
          <a:xfrm>
            <a:off x="4143695" y="1276213"/>
            <a:ext cx="85800" cy="85800"/>
          </a:xfrm>
          <a:prstGeom prst="rect">
            <a:avLst/>
          </a:prstGeom>
          <a:noFill/>
          <a:ln>
            <a:noFill/>
          </a:ln>
        </p:spPr>
      </p:pic>
      <p:pic>
        <p:nvPicPr>
          <p:cNvPr id="395" name="Google Shape;395;p61"/>
          <p:cNvPicPr preferRelativeResize="0"/>
          <p:nvPr/>
        </p:nvPicPr>
        <p:blipFill>
          <a:blip r:embed="rId6">
            <a:alphaModFix/>
          </a:blip>
          <a:stretch>
            <a:fillRect/>
          </a:stretch>
        </p:blipFill>
        <p:spPr>
          <a:xfrm flipH="1">
            <a:off x="4144480" y="948187"/>
            <a:ext cx="85800" cy="85800"/>
          </a:xfrm>
          <a:prstGeom prst="rect">
            <a:avLst/>
          </a:prstGeom>
          <a:noFill/>
          <a:ln>
            <a:noFill/>
          </a:ln>
        </p:spPr>
      </p:pic>
      <p:pic>
        <p:nvPicPr>
          <p:cNvPr id="396" name="Google Shape;396;p61"/>
          <p:cNvPicPr preferRelativeResize="0"/>
          <p:nvPr/>
        </p:nvPicPr>
        <p:blipFill>
          <a:blip r:embed="rId7">
            <a:alphaModFix/>
          </a:blip>
          <a:stretch>
            <a:fillRect/>
          </a:stretch>
        </p:blipFill>
        <p:spPr>
          <a:xfrm>
            <a:off x="5324319" y="558975"/>
            <a:ext cx="65100" cy="65100"/>
          </a:xfrm>
          <a:prstGeom prst="rect">
            <a:avLst/>
          </a:prstGeom>
          <a:noFill/>
          <a:ln>
            <a:noFill/>
          </a:ln>
        </p:spPr>
      </p:pic>
      <p:grpSp>
        <p:nvGrpSpPr>
          <p:cNvPr id="397" name="Google Shape;397;p61"/>
          <p:cNvGrpSpPr/>
          <p:nvPr/>
        </p:nvGrpSpPr>
        <p:grpSpPr>
          <a:xfrm>
            <a:off x="4029883" y="2012807"/>
            <a:ext cx="1403782" cy="110402"/>
            <a:chOff x="3857417" y="2278938"/>
            <a:chExt cx="1403782" cy="110402"/>
          </a:xfrm>
        </p:grpSpPr>
        <p:grpSp>
          <p:nvGrpSpPr>
            <p:cNvPr id="398" name="Google Shape;398;p61"/>
            <p:cNvGrpSpPr/>
            <p:nvPr/>
          </p:nvGrpSpPr>
          <p:grpSpPr>
            <a:xfrm>
              <a:off x="3857417" y="2278938"/>
              <a:ext cx="1403770" cy="110402"/>
              <a:chOff x="2427505" y="2210950"/>
              <a:chExt cx="1403770" cy="110402"/>
            </a:xfrm>
          </p:grpSpPr>
          <p:sp>
            <p:nvSpPr>
              <p:cNvPr id="399" name="Google Shape;399;p61"/>
              <p:cNvSpPr/>
              <p:nvPr/>
            </p:nvSpPr>
            <p:spPr>
              <a:xfrm>
                <a:off x="2427505" y="2210952"/>
                <a:ext cx="1350900" cy="110400"/>
              </a:xfrm>
              <a:prstGeom prst="rect">
                <a:avLst/>
              </a:prstGeom>
              <a:solidFill>
                <a:srgbClr val="444B78"/>
              </a:solidFill>
              <a:ln>
                <a:noFill/>
              </a:ln>
            </p:spPr>
            <p:txBody>
              <a:bodyPr spcFirstLastPara="1" wrap="square" lIns="91425" tIns="91425" rIns="0" bIns="91425" anchor="ctr" anchorCtr="0">
                <a:noAutofit/>
              </a:bodyPr>
              <a:lstStyle/>
              <a:p>
                <a:pPr marL="114300" lvl="0" indent="0" algn="l" rtl="0">
                  <a:spcBef>
                    <a:spcPts val="0"/>
                  </a:spcBef>
                  <a:spcAft>
                    <a:spcPts val="0"/>
                  </a:spcAft>
                  <a:buNone/>
                </a:pPr>
                <a:r>
                  <a:rPr lang="en" sz="600" b="1">
                    <a:solidFill>
                      <a:srgbClr val="FFFFFF"/>
                    </a:solidFill>
                    <a:latin typeface="Open Sans"/>
                    <a:ea typeface="Open Sans"/>
                    <a:cs typeface="Open Sans"/>
                    <a:sym typeface="Open Sans"/>
                  </a:rPr>
                  <a:t>Speaking Engagement - January</a:t>
                </a:r>
                <a:endParaRPr sz="600" b="1">
                  <a:solidFill>
                    <a:srgbClr val="FFFFFF"/>
                  </a:solidFill>
                  <a:latin typeface="Open Sans"/>
                  <a:ea typeface="Open Sans"/>
                  <a:cs typeface="Open Sans"/>
                  <a:sym typeface="Open Sans"/>
                </a:endParaRPr>
              </a:p>
            </p:txBody>
          </p:sp>
          <p:sp>
            <p:nvSpPr>
              <p:cNvPr id="400" name="Google Shape;400;p61"/>
              <p:cNvSpPr/>
              <p:nvPr/>
            </p:nvSpPr>
            <p:spPr>
              <a:xfrm>
                <a:off x="3626375" y="2210950"/>
                <a:ext cx="204900" cy="110400"/>
              </a:xfrm>
              <a:prstGeom prst="roundRect">
                <a:avLst>
                  <a:gd name="adj" fmla="val 50000"/>
                </a:avLst>
              </a:prstGeom>
              <a:solidFill>
                <a:srgbClr val="444B78"/>
              </a:solidFill>
              <a:ln>
                <a:noFill/>
              </a:ln>
            </p:spPr>
            <p:txBody>
              <a:bodyPr spcFirstLastPara="1" wrap="square" lIns="0" tIns="0" rIns="0" bIns="0" anchor="ctr" anchorCtr="0">
                <a:noAutofit/>
              </a:bodyPr>
              <a:lstStyle/>
              <a:p>
                <a:pPr marL="0" marR="49147" lvl="0" indent="0" algn="r"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1</a:t>
                </a:r>
                <a:endParaRPr/>
              </a:p>
            </p:txBody>
          </p:sp>
        </p:grpSp>
        <p:sp>
          <p:nvSpPr>
            <p:cNvPr id="401" name="Google Shape;401;p61"/>
            <p:cNvSpPr/>
            <p:nvPr/>
          </p:nvSpPr>
          <p:spPr>
            <a:xfrm>
              <a:off x="5121099" y="2279399"/>
              <a:ext cx="140100" cy="109500"/>
            </a:xfrm>
            <a:prstGeom prst="roundRect">
              <a:avLst>
                <a:gd name="adj" fmla="val 50000"/>
              </a:avLst>
            </a:prstGeom>
            <a:solidFill>
              <a:srgbClr val="66B2E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FFFFFF"/>
                  </a:solidFill>
                  <a:latin typeface="Open Sans"/>
                  <a:ea typeface="Open Sans"/>
                  <a:cs typeface="Open Sans"/>
                  <a:sym typeface="Open Sans"/>
                </a:rPr>
                <a:t>1</a:t>
              </a:r>
              <a:endParaRPr sz="600" b="1">
                <a:solidFill>
                  <a:srgbClr val="FFFFFF"/>
                </a:solidFill>
                <a:latin typeface="Open Sans"/>
                <a:ea typeface="Open Sans"/>
                <a:cs typeface="Open Sans"/>
                <a:sym typeface="Open Sans"/>
              </a:endParaRPr>
            </a:p>
          </p:txBody>
        </p:sp>
        <p:pic>
          <p:nvPicPr>
            <p:cNvPr id="402" name="Google Shape;402;p61"/>
            <p:cNvPicPr preferRelativeResize="0"/>
            <p:nvPr/>
          </p:nvPicPr>
          <p:blipFill>
            <a:blip r:embed="rId6">
              <a:alphaModFix/>
            </a:blip>
            <a:stretch>
              <a:fillRect/>
            </a:stretch>
          </p:blipFill>
          <p:spPr>
            <a:xfrm flipH="1">
              <a:off x="3960643" y="2299350"/>
              <a:ext cx="69600" cy="69600"/>
            </a:xfrm>
            <a:prstGeom prst="rect">
              <a:avLst/>
            </a:prstGeom>
            <a:noFill/>
            <a:ln>
              <a:noFill/>
            </a:ln>
          </p:spPr>
        </p:pic>
      </p:grpSp>
      <p:sp>
        <p:nvSpPr>
          <p:cNvPr id="403" name="Google Shape;403;p61"/>
          <p:cNvSpPr/>
          <p:nvPr/>
        </p:nvSpPr>
        <p:spPr>
          <a:xfrm>
            <a:off x="4025049" y="4529573"/>
            <a:ext cx="1516800" cy="342900"/>
          </a:xfrm>
          <a:prstGeom prst="round2DiagRect">
            <a:avLst>
              <a:gd name="adj1" fmla="val 0"/>
              <a:gd name="adj2" fmla="val 12832"/>
            </a:avLst>
          </a:prstGeom>
          <a:solidFill>
            <a:srgbClr val="141B4D"/>
          </a:solidFill>
          <a:ln>
            <a:noFill/>
          </a:ln>
        </p:spPr>
        <p:txBody>
          <a:bodyPr spcFirstLastPara="1" wrap="square" lIns="91425" tIns="91425" rIns="91425" bIns="91425" anchor="ctr" anchorCtr="0">
            <a:noAutofit/>
          </a:bodyPr>
          <a:lstStyle/>
          <a:p>
            <a:pPr marL="257175" lvl="0" indent="0" algn="l" rtl="0">
              <a:spcBef>
                <a:spcPts val="0"/>
              </a:spcBef>
              <a:spcAft>
                <a:spcPts val="0"/>
              </a:spcAft>
              <a:buNone/>
            </a:pPr>
            <a:r>
              <a:rPr lang="en" sz="600" b="1">
                <a:solidFill>
                  <a:srgbClr val="FFFFFF"/>
                </a:solidFill>
                <a:latin typeface="Open Sans"/>
                <a:ea typeface="Open Sans"/>
                <a:cs typeface="Open Sans"/>
                <a:sym typeface="Open Sans"/>
              </a:rPr>
              <a:t>Zack Miller</a:t>
            </a:r>
            <a:endParaRPr sz="600" b="1">
              <a:solidFill>
                <a:srgbClr val="FFFFFF"/>
              </a:solidFill>
              <a:latin typeface="Open Sans"/>
              <a:ea typeface="Open Sans"/>
              <a:cs typeface="Open Sans"/>
              <a:sym typeface="Open Sans"/>
            </a:endParaRPr>
          </a:p>
          <a:p>
            <a:pPr marL="257175" lvl="0" indent="0" algn="l" rtl="0">
              <a:spcBef>
                <a:spcPts val="0"/>
              </a:spcBef>
              <a:spcAft>
                <a:spcPts val="0"/>
              </a:spcAft>
              <a:buNone/>
            </a:pPr>
            <a:r>
              <a:rPr lang="en" sz="500">
                <a:solidFill>
                  <a:srgbClr val="FFFFFF"/>
                </a:solidFill>
                <a:latin typeface="Open Sans"/>
                <a:ea typeface="Open Sans"/>
                <a:cs typeface="Open Sans"/>
                <a:sym typeface="Open Sans"/>
              </a:rPr>
              <a:t>Online</a:t>
            </a:r>
            <a:endParaRPr/>
          </a:p>
        </p:txBody>
      </p:sp>
      <p:pic>
        <p:nvPicPr>
          <p:cNvPr id="404" name="Google Shape;404;p61"/>
          <p:cNvPicPr preferRelativeResize="0"/>
          <p:nvPr/>
        </p:nvPicPr>
        <p:blipFill>
          <a:blip r:embed="rId8">
            <a:alphaModFix/>
          </a:blip>
          <a:stretch>
            <a:fillRect/>
          </a:stretch>
        </p:blipFill>
        <p:spPr>
          <a:xfrm>
            <a:off x="4095536" y="4581778"/>
            <a:ext cx="194700" cy="194700"/>
          </a:xfrm>
          <a:prstGeom prst="rect">
            <a:avLst/>
          </a:prstGeom>
          <a:noFill/>
          <a:ln>
            <a:noFill/>
          </a:ln>
        </p:spPr>
      </p:pic>
      <p:sp>
        <p:nvSpPr>
          <p:cNvPr id="405" name="Google Shape;405;p61"/>
          <p:cNvSpPr/>
          <p:nvPr/>
        </p:nvSpPr>
        <p:spPr>
          <a:xfrm>
            <a:off x="5456451" y="435900"/>
            <a:ext cx="3687300" cy="4435200"/>
          </a:xfrm>
          <a:prstGeom prst="rect">
            <a:avLst/>
          </a:prstGeom>
          <a:solidFill>
            <a:srgbClr val="F7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06" name="Google Shape;406;p61"/>
          <p:cNvGraphicFramePr/>
          <p:nvPr/>
        </p:nvGraphicFramePr>
        <p:xfrm>
          <a:off x="5573866" y="506538"/>
          <a:ext cx="1623475" cy="213360"/>
        </p:xfrm>
        <a:graphic>
          <a:graphicData uri="http://schemas.openxmlformats.org/drawingml/2006/table">
            <a:tbl>
              <a:tblPr>
                <a:noFill/>
                <a:tableStyleId>{D10F3EFB-F9F8-417C-B3D0-7218658BB41F}</a:tableStyleId>
              </a:tblPr>
              <a:tblGrid>
                <a:gridCol w="7403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500275">
                  <a:extLst>
                    <a:ext uri="{9D8B030D-6E8A-4147-A177-3AD203B41FA5}">
                      <a16:colId xmlns:a16="http://schemas.microsoft.com/office/drawing/2014/main" val="20002"/>
                    </a:ext>
                  </a:extLst>
                </a:gridCol>
              </a:tblGrid>
              <a:tr h="110500">
                <a:tc gridSpan="3">
                  <a:txBody>
                    <a:bodyPr/>
                    <a:lstStyle/>
                    <a:p>
                      <a:pPr marL="688" lvl="0" indent="0" algn="l" rtl="0">
                        <a:spcBef>
                          <a:spcPts val="0"/>
                        </a:spcBef>
                        <a:spcAft>
                          <a:spcPts val="0"/>
                        </a:spcAft>
                        <a:buNone/>
                      </a:pPr>
                      <a:r>
                        <a:rPr lang="en" sz="800">
                          <a:solidFill>
                            <a:srgbClr val="434343"/>
                          </a:solidFill>
                          <a:latin typeface="Open Sans SemiBold"/>
                          <a:ea typeface="Open Sans SemiBold"/>
                          <a:cs typeface="Open Sans SemiBold"/>
                          <a:sym typeface="Open Sans SemiBold"/>
                        </a:rPr>
                        <a:t>Speaking Engagement - January</a:t>
                      </a:r>
                      <a:endParaRPr sz="800">
                        <a:solidFill>
                          <a:srgbClr val="434343"/>
                        </a:solidFill>
                        <a:latin typeface="Open Sans SemiBold"/>
                        <a:ea typeface="Open Sans SemiBold"/>
                        <a:cs typeface="Open Sans SemiBold"/>
                        <a:sym typeface="Open Sans SemiBold"/>
                      </a:endParaRPr>
                    </a:p>
                    <a:p>
                      <a:pPr marL="688" lvl="0" indent="0" algn="l" rtl="0">
                        <a:spcBef>
                          <a:spcPts val="0"/>
                        </a:spcBef>
                        <a:spcAft>
                          <a:spcPts val="0"/>
                        </a:spcAft>
                        <a:buNone/>
                      </a:pPr>
                      <a:r>
                        <a:rPr lang="en" sz="600">
                          <a:solidFill>
                            <a:srgbClr val="999999"/>
                          </a:solidFill>
                          <a:latin typeface="Open Sans SemiBold"/>
                          <a:ea typeface="Open Sans SemiBold"/>
                          <a:cs typeface="Open Sans SemiBold"/>
                          <a:sym typeface="Open Sans SemiBold"/>
                        </a:rPr>
                        <a:t>Zebra</a:t>
                      </a:r>
                      <a:endParaRPr sz="600">
                        <a:solidFill>
                          <a:srgbClr val="999999"/>
                        </a:solidFill>
                        <a:latin typeface="Open Sans SemiBold"/>
                        <a:ea typeface="Open Sans SemiBold"/>
                        <a:cs typeface="Open Sans SemiBold"/>
                        <a:sym typeface="Open Sans SemiBold"/>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grpSp>
        <p:nvGrpSpPr>
          <p:cNvPr id="407" name="Google Shape;407;p61"/>
          <p:cNvGrpSpPr/>
          <p:nvPr/>
        </p:nvGrpSpPr>
        <p:grpSpPr>
          <a:xfrm>
            <a:off x="5590475" y="4146675"/>
            <a:ext cx="3558822" cy="441300"/>
            <a:chOff x="1524050" y="3564443"/>
            <a:chExt cx="3400040" cy="441300"/>
          </a:xfrm>
        </p:grpSpPr>
        <p:sp>
          <p:nvSpPr>
            <p:cNvPr id="408" name="Google Shape;408;p61"/>
            <p:cNvSpPr/>
            <p:nvPr/>
          </p:nvSpPr>
          <p:spPr>
            <a:xfrm>
              <a:off x="1524050" y="3767843"/>
              <a:ext cx="3398400" cy="237900"/>
            </a:xfrm>
            <a:prstGeom prst="roundRect">
              <a:avLst>
                <a:gd name="adj" fmla="val 0"/>
              </a:avLst>
            </a:prstGeom>
            <a:noFill/>
            <a:ln>
              <a:noFill/>
            </a:ln>
          </p:spPr>
          <p:txBody>
            <a:bodyPr spcFirstLastPara="1" wrap="square" lIns="0" tIns="0" rIns="0" bIns="0" anchor="t" anchorCtr="0">
              <a:noAutofit/>
            </a:bodyPr>
            <a:lstStyle/>
            <a:p>
              <a:pPr marL="1371600" lvl="0" indent="0" algn="ctr" rtl="0">
                <a:lnSpc>
                  <a:spcPct val="150000"/>
                </a:lnSpc>
                <a:spcBef>
                  <a:spcPts val="0"/>
                </a:spcBef>
                <a:spcAft>
                  <a:spcPts val="0"/>
                </a:spcAft>
                <a:buNone/>
              </a:pPr>
              <a:r>
                <a:rPr lang="en" sz="550" i="1">
                  <a:solidFill>
                    <a:srgbClr val="434343"/>
                  </a:solidFill>
                  <a:latin typeface="Open Sans"/>
                  <a:ea typeface="Open Sans"/>
                  <a:cs typeface="Open Sans"/>
                  <a:sym typeface="Open Sans"/>
                </a:rPr>
                <a:t>Created by David London</a:t>
              </a:r>
              <a:endParaRPr sz="550" i="1">
                <a:solidFill>
                  <a:srgbClr val="434343"/>
                </a:solidFill>
                <a:latin typeface="Open Sans"/>
                <a:ea typeface="Open Sans"/>
                <a:cs typeface="Open Sans"/>
                <a:sym typeface="Open Sans"/>
              </a:endParaRPr>
            </a:p>
            <a:p>
              <a:pPr marL="1371600" lvl="0" indent="0" algn="ctr" rtl="0">
                <a:lnSpc>
                  <a:spcPct val="150000"/>
                </a:lnSpc>
                <a:spcBef>
                  <a:spcPts val="0"/>
                </a:spcBef>
                <a:spcAft>
                  <a:spcPts val="0"/>
                </a:spcAft>
                <a:buNone/>
              </a:pPr>
              <a:r>
                <a:rPr lang="en" sz="550" i="1">
                  <a:solidFill>
                    <a:srgbClr val="434343"/>
                  </a:solidFill>
                  <a:latin typeface="Open Sans"/>
                  <a:ea typeface="Open Sans"/>
                  <a:cs typeface="Open Sans"/>
                  <a:sym typeface="Open Sans"/>
                </a:rPr>
                <a:t>Invite to order was sent out. </a:t>
              </a:r>
              <a:r>
                <a:rPr lang="en" sz="550" i="1">
                  <a:solidFill>
                    <a:srgbClr val="434343"/>
                  </a:solidFill>
                  <a:uFill>
                    <a:noFill/>
                  </a:u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zack@miller.com</a:t>
              </a:r>
              <a:r>
                <a:rPr lang="en" sz="550" i="1">
                  <a:solidFill>
                    <a:srgbClr val="434343"/>
                  </a:solidFill>
                  <a:latin typeface="Open Sans"/>
                  <a:ea typeface="Open Sans"/>
                  <a:cs typeface="Open Sans"/>
                  <a:sym typeface="Open Sans"/>
                </a:rPr>
                <a:t> needs to accept terms.</a:t>
              </a:r>
              <a:endParaRPr sz="550" i="1">
                <a:solidFill>
                  <a:srgbClr val="434343"/>
                </a:solidFill>
                <a:latin typeface="Open Sans"/>
                <a:ea typeface="Open Sans"/>
                <a:cs typeface="Open Sans"/>
                <a:sym typeface="Open Sans"/>
              </a:endParaRPr>
            </a:p>
            <a:p>
              <a:pPr marL="1371600" lvl="0" indent="0" algn="ctr" rtl="0">
                <a:lnSpc>
                  <a:spcPct val="150000"/>
                </a:lnSpc>
                <a:spcBef>
                  <a:spcPts val="0"/>
                </a:spcBef>
                <a:spcAft>
                  <a:spcPts val="0"/>
                </a:spcAft>
                <a:buNone/>
              </a:pPr>
              <a:endParaRPr sz="550" i="1">
                <a:solidFill>
                  <a:srgbClr val="434343"/>
                </a:solidFill>
                <a:latin typeface="Open Sans"/>
                <a:ea typeface="Open Sans"/>
                <a:cs typeface="Open Sans"/>
                <a:sym typeface="Open Sans"/>
              </a:endParaRPr>
            </a:p>
          </p:txBody>
        </p:sp>
        <p:cxnSp>
          <p:nvCxnSpPr>
            <p:cNvPr id="409" name="Google Shape;409;p61"/>
            <p:cNvCxnSpPr/>
            <p:nvPr/>
          </p:nvCxnSpPr>
          <p:spPr>
            <a:xfrm>
              <a:off x="1524190" y="3646154"/>
              <a:ext cx="3399900" cy="300"/>
            </a:xfrm>
            <a:prstGeom prst="straightConnector1">
              <a:avLst/>
            </a:prstGeom>
            <a:noFill/>
            <a:ln w="9525" cap="flat" cmpd="sng">
              <a:solidFill>
                <a:srgbClr val="D9D9D9"/>
              </a:solidFill>
              <a:prstDash val="solid"/>
              <a:round/>
              <a:headEnd type="none" w="med" len="med"/>
              <a:tailEnd type="none" w="med" len="med"/>
            </a:ln>
          </p:spPr>
        </p:cxnSp>
        <p:sp>
          <p:nvSpPr>
            <p:cNvPr id="410" name="Google Shape;410;p61"/>
            <p:cNvSpPr/>
            <p:nvPr/>
          </p:nvSpPr>
          <p:spPr>
            <a:xfrm>
              <a:off x="3490746" y="3564443"/>
              <a:ext cx="784800" cy="170100"/>
            </a:xfrm>
            <a:prstGeom prst="roundRect">
              <a:avLst>
                <a:gd name="adj" fmla="val 17395"/>
              </a:avLst>
            </a:prstGeom>
            <a:solidFill>
              <a:srgbClr val="F7F8F9"/>
            </a:solidFill>
            <a:ln>
              <a:noFill/>
            </a:ln>
          </p:spPr>
          <p:txBody>
            <a:bodyPr spcFirstLastPara="1" wrap="square" lIns="45700" tIns="91425" rIns="45700" bIns="91425" anchor="ctr" anchorCtr="0">
              <a:noAutofit/>
            </a:bodyPr>
            <a:lstStyle/>
            <a:p>
              <a:pPr marL="0" lvl="0" indent="0" algn="ctr" rtl="0">
                <a:spcBef>
                  <a:spcPts val="0"/>
                </a:spcBef>
                <a:spcAft>
                  <a:spcPts val="0"/>
                </a:spcAft>
                <a:buNone/>
              </a:pPr>
              <a:r>
                <a:rPr lang="en" sz="550" b="1">
                  <a:solidFill>
                    <a:srgbClr val="434343"/>
                  </a:solidFill>
                  <a:latin typeface="Open Sans"/>
                  <a:ea typeface="Open Sans"/>
                  <a:cs typeface="Open Sans"/>
                  <a:sym typeface="Open Sans"/>
                </a:rPr>
                <a:t>January 16, 2024</a:t>
              </a:r>
              <a:endParaRPr sz="550" b="1">
                <a:solidFill>
                  <a:srgbClr val="434343"/>
                </a:solidFill>
                <a:latin typeface="Open Sans"/>
                <a:ea typeface="Open Sans"/>
                <a:cs typeface="Open Sans"/>
                <a:sym typeface="Open Sans"/>
              </a:endParaRPr>
            </a:p>
          </p:txBody>
        </p:sp>
      </p:grpSp>
      <p:graphicFrame>
        <p:nvGraphicFramePr>
          <p:cNvPr id="411" name="Google Shape;411;p61"/>
          <p:cNvGraphicFramePr/>
          <p:nvPr/>
        </p:nvGraphicFramePr>
        <p:xfrm>
          <a:off x="5468587" y="785250"/>
          <a:ext cx="3670500" cy="3218450"/>
        </p:xfrm>
        <a:graphic>
          <a:graphicData uri="http://schemas.openxmlformats.org/drawingml/2006/table">
            <a:tbl>
              <a:tblPr>
                <a:noFill/>
                <a:tableStyleId>{D10F3EFB-F9F8-417C-B3D0-7218658BB41F}</a:tableStyleId>
              </a:tblPr>
              <a:tblGrid>
                <a:gridCol w="3670500">
                  <a:extLst>
                    <a:ext uri="{9D8B030D-6E8A-4147-A177-3AD203B41FA5}">
                      <a16:colId xmlns:a16="http://schemas.microsoft.com/office/drawing/2014/main" val="20000"/>
                    </a:ext>
                  </a:extLst>
                </a:gridCol>
              </a:tblGrid>
              <a:tr h="3218450">
                <a:tc>
                  <a:txBody>
                    <a:bodyPr/>
                    <a:lstStyle/>
                    <a:p>
                      <a:pPr marL="85725" lvl="0" indent="0" algn="l" rtl="0">
                        <a:lnSpc>
                          <a:spcPct val="115000"/>
                        </a:lnSpc>
                        <a:spcBef>
                          <a:spcPts val="0"/>
                        </a:spcBef>
                        <a:spcAft>
                          <a:spcPts val="0"/>
                        </a:spcAft>
                        <a:buNone/>
                      </a:pPr>
                      <a:endParaRPr/>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sp>
        <p:nvSpPr>
          <p:cNvPr id="412" name="Google Shape;412;p61"/>
          <p:cNvSpPr/>
          <p:nvPr/>
        </p:nvSpPr>
        <p:spPr>
          <a:xfrm>
            <a:off x="5759163" y="3668616"/>
            <a:ext cx="1185300" cy="192600"/>
          </a:xfrm>
          <a:prstGeom prst="roundRect">
            <a:avLst>
              <a:gd name="adj" fmla="val 50000"/>
            </a:avLst>
          </a:prstGeom>
          <a:solidFill>
            <a:srgbClr val="66B2E1"/>
          </a:solidFill>
          <a:ln>
            <a:noFill/>
          </a:ln>
        </p:spPr>
        <p:txBody>
          <a:bodyPr spcFirstLastPara="1" wrap="square" lIns="63700" tIns="63700" rIns="63700" bIns="63700" anchor="ctr" anchorCtr="0">
            <a:noAutofit/>
          </a:bodyPr>
          <a:lstStyle/>
          <a:p>
            <a:pPr marL="0" lvl="0" indent="0" algn="ctr" rtl="0">
              <a:spcBef>
                <a:spcPts val="0"/>
              </a:spcBef>
              <a:spcAft>
                <a:spcPts val="0"/>
              </a:spcAft>
              <a:buNone/>
            </a:pPr>
            <a:r>
              <a:rPr lang="en" sz="700" b="1">
                <a:solidFill>
                  <a:srgbClr val="FFFFFF"/>
                </a:solidFill>
                <a:latin typeface="Roboto"/>
                <a:ea typeface="Roboto"/>
                <a:cs typeface="Roboto"/>
                <a:sym typeface="Roboto"/>
              </a:rPr>
              <a:t>Review &amp; Accept Terms</a:t>
            </a:r>
            <a:endParaRPr sz="700" b="1">
              <a:solidFill>
                <a:srgbClr val="FFFFFF"/>
              </a:solidFill>
              <a:latin typeface="Roboto"/>
              <a:ea typeface="Roboto"/>
              <a:cs typeface="Roboto"/>
              <a:sym typeface="Roboto"/>
            </a:endParaRPr>
          </a:p>
        </p:txBody>
      </p:sp>
      <p:pic>
        <p:nvPicPr>
          <p:cNvPr id="413" name="Google Shape;413;p61"/>
          <p:cNvPicPr preferRelativeResize="0"/>
          <p:nvPr/>
        </p:nvPicPr>
        <p:blipFill rotWithShape="1">
          <a:blip r:embed="rId10">
            <a:alphaModFix/>
          </a:blip>
          <a:srcRect r="82915"/>
          <a:stretch/>
        </p:blipFill>
        <p:spPr>
          <a:xfrm>
            <a:off x="7079716" y="3709675"/>
            <a:ext cx="91250" cy="110500"/>
          </a:xfrm>
          <a:prstGeom prst="rect">
            <a:avLst/>
          </a:prstGeom>
          <a:noFill/>
          <a:ln>
            <a:noFill/>
          </a:ln>
        </p:spPr>
      </p:pic>
      <p:pic>
        <p:nvPicPr>
          <p:cNvPr id="414" name="Google Shape;414;p61"/>
          <p:cNvPicPr preferRelativeResize="0"/>
          <p:nvPr/>
        </p:nvPicPr>
        <p:blipFill rotWithShape="1">
          <a:blip r:embed="rId11">
            <a:alphaModFix/>
          </a:blip>
          <a:srcRect r="83710"/>
          <a:stretch/>
        </p:blipFill>
        <p:spPr>
          <a:xfrm>
            <a:off x="7739023" y="3717425"/>
            <a:ext cx="107000" cy="110500"/>
          </a:xfrm>
          <a:prstGeom prst="rect">
            <a:avLst/>
          </a:prstGeom>
          <a:noFill/>
          <a:ln>
            <a:noFill/>
          </a:ln>
        </p:spPr>
      </p:pic>
      <p:pic>
        <p:nvPicPr>
          <p:cNvPr id="415" name="Google Shape;415;p61"/>
          <p:cNvPicPr preferRelativeResize="0"/>
          <p:nvPr/>
        </p:nvPicPr>
        <p:blipFill rotWithShape="1">
          <a:blip r:embed="rId12">
            <a:alphaModFix/>
          </a:blip>
          <a:srcRect t="-10" r="79967" b="-9"/>
          <a:stretch/>
        </p:blipFill>
        <p:spPr>
          <a:xfrm>
            <a:off x="8521041" y="3719300"/>
            <a:ext cx="107000" cy="103200"/>
          </a:xfrm>
          <a:prstGeom prst="rect">
            <a:avLst/>
          </a:prstGeom>
          <a:noFill/>
          <a:ln>
            <a:noFill/>
          </a:ln>
        </p:spPr>
      </p:pic>
      <p:sp>
        <p:nvSpPr>
          <p:cNvPr id="416" name="Google Shape;416;p61"/>
          <p:cNvSpPr txBox="1"/>
          <p:nvPr/>
        </p:nvSpPr>
        <p:spPr>
          <a:xfrm>
            <a:off x="7184142" y="3718725"/>
            <a:ext cx="442800" cy="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600">
                <a:solidFill>
                  <a:srgbClr val="66B2E1"/>
                </a:solidFill>
                <a:latin typeface="Open Sans SemiBold"/>
                <a:ea typeface="Open Sans SemiBold"/>
                <a:cs typeface="Open Sans SemiBold"/>
                <a:sym typeface="Open Sans SemiBold"/>
              </a:rPr>
              <a:t>decline req</a:t>
            </a:r>
            <a:endParaRPr sz="600">
              <a:solidFill>
                <a:srgbClr val="66B2E1"/>
              </a:solidFill>
              <a:latin typeface="Open Sans SemiBold"/>
              <a:ea typeface="Open Sans SemiBold"/>
              <a:cs typeface="Open Sans SemiBold"/>
              <a:sym typeface="Open Sans SemiBold"/>
            </a:endParaRPr>
          </a:p>
        </p:txBody>
      </p:sp>
      <p:sp>
        <p:nvSpPr>
          <p:cNvPr id="417" name="Google Shape;417;p61"/>
          <p:cNvSpPr txBox="1"/>
          <p:nvPr/>
        </p:nvSpPr>
        <p:spPr>
          <a:xfrm>
            <a:off x="7859195" y="3718725"/>
            <a:ext cx="580200" cy="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600">
                <a:solidFill>
                  <a:srgbClr val="66B2E1"/>
                </a:solidFill>
                <a:latin typeface="Open Sans SemiBold"/>
                <a:ea typeface="Open Sans SemiBold"/>
                <a:cs typeface="Open Sans SemiBold"/>
                <a:sym typeface="Open Sans SemiBold"/>
              </a:rPr>
              <a:t>add colleague</a:t>
            </a:r>
            <a:endParaRPr sz="600">
              <a:solidFill>
                <a:srgbClr val="66B2E1"/>
              </a:solidFill>
              <a:latin typeface="Open Sans SemiBold"/>
              <a:ea typeface="Open Sans SemiBold"/>
              <a:cs typeface="Open Sans SemiBold"/>
              <a:sym typeface="Open Sans SemiBold"/>
            </a:endParaRPr>
          </a:p>
        </p:txBody>
      </p:sp>
      <p:sp>
        <p:nvSpPr>
          <p:cNvPr id="418" name="Google Shape;418;p61"/>
          <p:cNvSpPr txBox="1"/>
          <p:nvPr/>
        </p:nvSpPr>
        <p:spPr>
          <a:xfrm>
            <a:off x="8639551" y="3718725"/>
            <a:ext cx="504300" cy="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600">
                <a:solidFill>
                  <a:srgbClr val="66B2E1"/>
                </a:solidFill>
                <a:latin typeface="Open Sans SemiBold"/>
                <a:ea typeface="Open Sans SemiBold"/>
                <a:cs typeface="Open Sans SemiBold"/>
                <a:sym typeface="Open Sans SemiBold"/>
              </a:rPr>
              <a:t>print order</a:t>
            </a:r>
            <a:endParaRPr sz="600">
              <a:solidFill>
                <a:srgbClr val="66B2E1"/>
              </a:solidFill>
              <a:latin typeface="Open Sans SemiBold"/>
              <a:ea typeface="Open Sans SemiBold"/>
              <a:cs typeface="Open Sans SemiBold"/>
              <a:sym typeface="Open Sans SemiBold"/>
            </a:endParaRPr>
          </a:p>
        </p:txBody>
      </p:sp>
      <p:graphicFrame>
        <p:nvGraphicFramePr>
          <p:cNvPr id="419" name="Google Shape;419;p61"/>
          <p:cNvGraphicFramePr/>
          <p:nvPr/>
        </p:nvGraphicFramePr>
        <p:xfrm>
          <a:off x="284733" y="585243"/>
          <a:ext cx="1860950" cy="4196485"/>
        </p:xfrm>
        <a:graphic>
          <a:graphicData uri="http://schemas.openxmlformats.org/drawingml/2006/table">
            <a:tbl>
              <a:tblPr>
                <a:noFill/>
                <a:tableStyleId>{03CD4108-84AD-4A84-B2FC-F0C76DAC8F7A}</a:tableStyleId>
              </a:tblPr>
              <a:tblGrid>
                <a:gridCol w="1860950">
                  <a:extLst>
                    <a:ext uri="{9D8B030D-6E8A-4147-A177-3AD203B41FA5}">
                      <a16:colId xmlns:a16="http://schemas.microsoft.com/office/drawing/2014/main" val="20000"/>
                    </a:ext>
                  </a:extLst>
                </a:gridCol>
              </a:tblGrid>
              <a:tr h="841200">
                <a:tc>
                  <a:txBody>
                    <a:bodyPr/>
                    <a:lstStyle/>
                    <a:p>
                      <a:pPr marL="0" marR="0" lvl="0" indent="0" algn="l" rtl="0">
                        <a:lnSpc>
                          <a:spcPct val="100000"/>
                        </a:lnSpc>
                        <a:spcBef>
                          <a:spcPts val="0"/>
                        </a:spcBef>
                        <a:spcAft>
                          <a:spcPts val="0"/>
                        </a:spcAft>
                        <a:buNone/>
                      </a:pPr>
                      <a:r>
                        <a:rPr lang="en" sz="2600">
                          <a:solidFill>
                            <a:srgbClr val="FFFFFF"/>
                          </a:solidFill>
                          <a:latin typeface="Roboto"/>
                          <a:ea typeface="Roboto"/>
                          <a:cs typeface="Roboto"/>
                          <a:sym typeface="Roboto"/>
                        </a:rPr>
                        <a:t>Payee Accepts Standard Terms</a:t>
                      </a:r>
                      <a:endParaRPr sz="2600">
                        <a:solidFill>
                          <a:srgbClr val="FFFFFF"/>
                        </a:solidFill>
                        <a:latin typeface="Roboto"/>
                        <a:ea typeface="Roboto"/>
                        <a:cs typeface="Roboto"/>
                        <a:sym typeface="Roboto"/>
                      </a:endParaRPr>
                    </a:p>
                  </a:txBody>
                  <a:tcPr marL="0" marR="0" marT="9142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solidFill>
                      <a:prstDash val="solid"/>
                      <a:round/>
                      <a:headEnd type="none" w="sm" len="sm"/>
                      <a:tailEnd type="none" w="sm" len="sm"/>
                    </a:lnB>
                  </a:tcPr>
                </a:tc>
                <a:extLst>
                  <a:ext uri="{0D108BD9-81ED-4DB2-BD59-A6C34878D82A}">
                    <a16:rowId xmlns:a16="http://schemas.microsoft.com/office/drawing/2014/main" val="10000"/>
                  </a:ext>
                </a:extLst>
              </a:tr>
              <a:tr h="2428675">
                <a:tc>
                  <a:txBody>
                    <a:bodyPr/>
                    <a:lstStyle/>
                    <a:p>
                      <a:pPr marL="0" lvl="0" indent="0" algn="l" rtl="0">
                        <a:spcBef>
                          <a:spcPts val="0"/>
                        </a:spcBef>
                        <a:spcAft>
                          <a:spcPts val="1000"/>
                        </a:spcAft>
                        <a:buNone/>
                      </a:pPr>
                      <a:endParaRPr sz="1000">
                        <a:solidFill>
                          <a:srgbClr val="FFFFFF"/>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20" name="Google Shape;420;p61"/>
          <p:cNvSpPr/>
          <p:nvPr/>
        </p:nvSpPr>
        <p:spPr>
          <a:xfrm rot="5400000">
            <a:off x="8814426" y="332225"/>
            <a:ext cx="154500" cy="504300"/>
          </a:xfrm>
          <a:prstGeom prst="round2SameRect">
            <a:avLst>
              <a:gd name="adj1" fmla="val 0"/>
              <a:gd name="adj2"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1" name="Google Shape;421;p61"/>
          <p:cNvSpPr/>
          <p:nvPr/>
        </p:nvSpPr>
        <p:spPr>
          <a:xfrm>
            <a:off x="8639550" y="509675"/>
            <a:ext cx="504300" cy="149400"/>
          </a:xfrm>
          <a:prstGeom prst="roundRect">
            <a:avLst>
              <a:gd name="adj" fmla="val 50000"/>
            </a:avLst>
          </a:prstGeom>
          <a:noFill/>
          <a:ln>
            <a:noFill/>
          </a:ln>
        </p:spPr>
        <p:txBody>
          <a:bodyPr spcFirstLastPara="1" wrap="square" lIns="45700" tIns="0" rIns="45700" bIns="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search</a:t>
            </a:r>
            <a:endParaRPr sz="600">
              <a:solidFill>
                <a:srgbClr val="999999"/>
              </a:solidFill>
              <a:latin typeface="Open Sans"/>
              <a:ea typeface="Open Sans"/>
              <a:cs typeface="Open Sans"/>
              <a:sym typeface="Open Sans"/>
            </a:endParaRPr>
          </a:p>
        </p:txBody>
      </p:sp>
      <p:grpSp>
        <p:nvGrpSpPr>
          <p:cNvPr id="422" name="Google Shape;422;p61"/>
          <p:cNvGrpSpPr/>
          <p:nvPr/>
        </p:nvGrpSpPr>
        <p:grpSpPr>
          <a:xfrm>
            <a:off x="4563476" y="218050"/>
            <a:ext cx="4584474" cy="194700"/>
            <a:chOff x="4563476" y="218050"/>
            <a:chExt cx="4584474" cy="194700"/>
          </a:xfrm>
        </p:grpSpPr>
        <p:sp>
          <p:nvSpPr>
            <p:cNvPr id="423" name="Google Shape;423;p61"/>
            <p:cNvSpPr/>
            <p:nvPr/>
          </p:nvSpPr>
          <p:spPr>
            <a:xfrm>
              <a:off x="9007850" y="218050"/>
              <a:ext cx="140100" cy="1947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4" name="Google Shape;424;p61"/>
            <p:cNvSpPr/>
            <p:nvPr/>
          </p:nvSpPr>
          <p:spPr>
            <a:xfrm rot="5400000">
              <a:off x="6796676" y="-1963000"/>
              <a:ext cx="109200" cy="4575600"/>
            </a:xfrm>
            <a:prstGeom prst="round2SameRect">
              <a:avLst>
                <a:gd name="adj1" fmla="val 0"/>
                <a:gd name="adj2"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425" name="Google Shape;425;p61"/>
          <p:cNvGrpSpPr/>
          <p:nvPr/>
        </p:nvGrpSpPr>
        <p:grpSpPr>
          <a:xfrm>
            <a:off x="4121363" y="297282"/>
            <a:ext cx="270662" cy="68700"/>
            <a:chOff x="2840675" y="141532"/>
            <a:chExt cx="255077" cy="68700"/>
          </a:xfrm>
        </p:grpSpPr>
        <p:sp>
          <p:nvSpPr>
            <p:cNvPr id="426" name="Google Shape;426;p61"/>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1"/>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1"/>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9" name="Google Shape;429;p61"/>
          <p:cNvCxnSpPr/>
          <p:nvPr/>
        </p:nvCxnSpPr>
        <p:spPr>
          <a:xfrm flipH="1">
            <a:off x="5658800" y="3764925"/>
            <a:ext cx="138300" cy="600"/>
          </a:xfrm>
          <a:prstGeom prst="bentConnector3">
            <a:avLst>
              <a:gd name="adj1" fmla="val 50000"/>
            </a:avLst>
          </a:prstGeom>
          <a:noFill/>
          <a:ln w="9525" cap="flat" cmpd="sng">
            <a:solidFill>
              <a:srgbClr val="FF00FF"/>
            </a:solidFill>
            <a:prstDash val="solid"/>
            <a:round/>
            <a:headEnd type="none" w="sm" len="sm"/>
            <a:tailEnd type="triangle" w="med" len="med"/>
          </a:ln>
        </p:spPr>
      </p:cxnSp>
      <p:pic>
        <p:nvPicPr>
          <p:cNvPr id="430" name="Google Shape;430;p61"/>
          <p:cNvPicPr preferRelativeResize="0"/>
          <p:nvPr/>
        </p:nvPicPr>
        <p:blipFill>
          <a:blip r:embed="rId13">
            <a:alphaModFix/>
          </a:blip>
          <a:stretch>
            <a:fillRect/>
          </a:stretch>
        </p:blipFill>
        <p:spPr>
          <a:xfrm>
            <a:off x="5761725" y="976325"/>
            <a:ext cx="765325" cy="656866"/>
          </a:xfrm>
          <a:prstGeom prst="rect">
            <a:avLst/>
          </a:prstGeom>
          <a:noFill/>
          <a:ln>
            <a:noFill/>
          </a:ln>
        </p:spPr>
      </p:pic>
      <p:graphicFrame>
        <p:nvGraphicFramePr>
          <p:cNvPr id="431" name="Google Shape;431;p61"/>
          <p:cNvGraphicFramePr/>
          <p:nvPr/>
        </p:nvGraphicFramePr>
        <p:xfrm>
          <a:off x="5759201" y="1802824"/>
          <a:ext cx="3388525" cy="132850"/>
        </p:xfrm>
        <a:graphic>
          <a:graphicData uri="http://schemas.openxmlformats.org/drawingml/2006/table">
            <a:tbl>
              <a:tblPr>
                <a:noFill/>
                <a:tableStyleId>{D10F3EFB-F9F8-417C-B3D0-7218658BB41F}</a:tableStyleId>
              </a:tblPr>
              <a:tblGrid>
                <a:gridCol w="1707500">
                  <a:extLst>
                    <a:ext uri="{9D8B030D-6E8A-4147-A177-3AD203B41FA5}">
                      <a16:colId xmlns:a16="http://schemas.microsoft.com/office/drawing/2014/main" val="20000"/>
                    </a:ext>
                  </a:extLst>
                </a:gridCol>
                <a:gridCol w="1681025">
                  <a:extLst>
                    <a:ext uri="{9D8B030D-6E8A-4147-A177-3AD203B41FA5}">
                      <a16:colId xmlns:a16="http://schemas.microsoft.com/office/drawing/2014/main" val="20001"/>
                    </a:ext>
                  </a:extLst>
                </a:gridCol>
              </a:tblGrid>
              <a:tr h="132850">
                <a:tc gridSpan="2">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This is an order sent to you by David London at Zebra through Candex. </a:t>
                      </a:r>
                      <a:endParaRPr sz="600">
                        <a:solidFill>
                          <a:srgbClr val="434343"/>
                        </a:solidFill>
                        <a:latin typeface="Open Sans"/>
                        <a:ea typeface="Open Sans"/>
                        <a:cs typeface="Open Sans"/>
                        <a:sym typeface="Open Sans"/>
                      </a:endParaRPr>
                    </a:p>
                  </a:txBody>
                  <a:tcPr marL="0" marR="4570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432" name="Google Shape;432;p61"/>
          <p:cNvGraphicFramePr/>
          <p:nvPr/>
        </p:nvGraphicFramePr>
        <p:xfrm>
          <a:off x="6703651" y="1059568"/>
          <a:ext cx="2444075" cy="457200"/>
        </p:xfrm>
        <a:graphic>
          <a:graphicData uri="http://schemas.openxmlformats.org/drawingml/2006/table">
            <a:tbl>
              <a:tblPr>
                <a:noFill/>
                <a:tableStyleId>{D10F3EFB-F9F8-417C-B3D0-7218658BB41F}</a:tableStyleId>
              </a:tblPr>
              <a:tblGrid>
                <a:gridCol w="1402450">
                  <a:extLst>
                    <a:ext uri="{9D8B030D-6E8A-4147-A177-3AD203B41FA5}">
                      <a16:colId xmlns:a16="http://schemas.microsoft.com/office/drawing/2014/main" val="20000"/>
                    </a:ext>
                  </a:extLst>
                </a:gridCol>
                <a:gridCol w="658775">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tblGrid>
              <a:tr h="457200">
                <a:tc gridSpan="3">
                  <a:txBody>
                    <a:bodyPr/>
                    <a:lstStyle/>
                    <a:p>
                      <a:pPr marL="0" lvl="0" indent="0" algn="l" rtl="0">
                        <a:spcBef>
                          <a:spcPts val="0"/>
                        </a:spcBef>
                        <a:spcAft>
                          <a:spcPts val="0"/>
                        </a:spcAft>
                        <a:buNone/>
                      </a:pPr>
                      <a:r>
                        <a:rPr lang="en" sz="1200">
                          <a:solidFill>
                            <a:srgbClr val="434343"/>
                          </a:solidFill>
                          <a:latin typeface="Open Sans SemiBold"/>
                          <a:ea typeface="Open Sans SemiBold"/>
                          <a:cs typeface="Open Sans SemiBold"/>
                          <a:sym typeface="Open Sans SemiBold"/>
                        </a:rPr>
                        <a:t>Speaking Engagement - January</a:t>
                      </a:r>
                      <a:endParaRPr sz="1200">
                        <a:solidFill>
                          <a:srgbClr val="434343"/>
                        </a:solidFill>
                        <a:latin typeface="Open Sans SemiBold"/>
                        <a:ea typeface="Open Sans SemiBold"/>
                        <a:cs typeface="Open Sans SemiBold"/>
                        <a:sym typeface="Open Sans SemiBold"/>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Zebra   </a:t>
                      </a:r>
                      <a:endParaRPr sz="600">
                        <a:solidFill>
                          <a:srgbClr val="434343"/>
                        </a:solidFill>
                        <a:latin typeface="Open Sans SemiBold"/>
                        <a:ea typeface="Open Sans SemiBold"/>
                        <a:cs typeface="Open Sans SemiBold"/>
                        <a:sym typeface="Open Sans SemiBold"/>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433" name="Google Shape;433;p61"/>
          <p:cNvGraphicFramePr/>
          <p:nvPr/>
        </p:nvGraphicFramePr>
        <p:xfrm>
          <a:off x="5759201" y="2254106"/>
          <a:ext cx="3379875" cy="690082"/>
        </p:xfrm>
        <a:graphic>
          <a:graphicData uri="http://schemas.openxmlformats.org/drawingml/2006/table">
            <a:tbl>
              <a:tblPr>
                <a:noFill/>
                <a:tableStyleId>{D10F3EFB-F9F8-417C-B3D0-7218658BB41F}</a:tableStyleId>
              </a:tblPr>
              <a:tblGrid>
                <a:gridCol w="1707500">
                  <a:extLst>
                    <a:ext uri="{9D8B030D-6E8A-4147-A177-3AD203B41FA5}">
                      <a16:colId xmlns:a16="http://schemas.microsoft.com/office/drawing/2014/main" val="20000"/>
                    </a:ext>
                  </a:extLst>
                </a:gridCol>
                <a:gridCol w="424475">
                  <a:extLst>
                    <a:ext uri="{9D8B030D-6E8A-4147-A177-3AD203B41FA5}">
                      <a16:colId xmlns:a16="http://schemas.microsoft.com/office/drawing/2014/main" val="20001"/>
                    </a:ext>
                  </a:extLst>
                </a:gridCol>
                <a:gridCol w="667375">
                  <a:extLst>
                    <a:ext uri="{9D8B030D-6E8A-4147-A177-3AD203B41FA5}">
                      <a16:colId xmlns:a16="http://schemas.microsoft.com/office/drawing/2014/main" val="20002"/>
                    </a:ext>
                  </a:extLst>
                </a:gridCol>
                <a:gridCol w="580525">
                  <a:extLst>
                    <a:ext uri="{9D8B030D-6E8A-4147-A177-3AD203B41FA5}">
                      <a16:colId xmlns:a16="http://schemas.microsoft.com/office/drawing/2014/main" val="20003"/>
                    </a:ext>
                  </a:extLst>
                </a:gridCol>
              </a:tblGrid>
              <a:tr h="166250">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Items</a:t>
                      </a:r>
                      <a:endParaRPr sz="600" b="1">
                        <a:solidFill>
                          <a:srgbClr val="434343"/>
                        </a:solidFill>
                        <a:latin typeface="Open Sans"/>
                        <a:ea typeface="Open Sans"/>
                        <a:cs typeface="Open Sans"/>
                        <a:sym typeface="Open Sans"/>
                      </a:endParaRPr>
                    </a:p>
                  </a:txBody>
                  <a:tcPr marL="0" marR="0" marT="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spcBef>
                          <a:spcPts val="0"/>
                        </a:spcBef>
                        <a:spcAft>
                          <a:spcPts val="0"/>
                        </a:spcAft>
                        <a:buNone/>
                      </a:pPr>
                      <a:endParaRPr sz="600" b="1">
                        <a:solidFill>
                          <a:srgbClr val="434343"/>
                        </a:solidFill>
                        <a:latin typeface="Open Sans"/>
                        <a:ea typeface="Open Sans"/>
                        <a:cs typeface="Open Sans"/>
                        <a:sym typeface="Open Sans"/>
                      </a:endParaRPr>
                    </a:p>
                  </a:txBody>
                  <a:tcPr marL="0" marR="0" marT="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spcBef>
                          <a:spcPts val="0"/>
                        </a:spcBef>
                        <a:spcAft>
                          <a:spcPts val="0"/>
                        </a:spcAft>
                        <a:buNone/>
                      </a:pPr>
                      <a:r>
                        <a:rPr lang="en" sz="600" b="1">
                          <a:solidFill>
                            <a:srgbClr val="434343"/>
                          </a:solidFill>
                          <a:latin typeface="Open Sans"/>
                          <a:ea typeface="Open Sans"/>
                          <a:cs typeface="Open Sans"/>
                          <a:sym typeface="Open Sans"/>
                        </a:rPr>
                        <a:t> </a:t>
                      </a:r>
                      <a:endParaRPr sz="600" b="1">
                        <a:solidFill>
                          <a:srgbClr val="434343"/>
                        </a:solidFill>
                        <a:latin typeface="Open Sans"/>
                        <a:ea typeface="Open Sans"/>
                        <a:cs typeface="Open Sans"/>
                        <a:sym typeface="Open Sans"/>
                      </a:endParaRPr>
                    </a:p>
                  </a:txBody>
                  <a:tcPr marL="0" marR="0" marT="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spcBef>
                          <a:spcPts val="0"/>
                        </a:spcBef>
                        <a:spcAft>
                          <a:spcPts val="0"/>
                        </a:spcAft>
                        <a:buNone/>
                      </a:pPr>
                      <a:r>
                        <a:rPr lang="en" sz="600" b="1">
                          <a:solidFill>
                            <a:srgbClr val="434343"/>
                          </a:solidFill>
                          <a:latin typeface="Open Sans"/>
                          <a:ea typeface="Open Sans"/>
                          <a:cs typeface="Open Sans"/>
                          <a:sym typeface="Open Sans"/>
                        </a:rPr>
                        <a:t>Authorized to Seller (USD)</a:t>
                      </a:r>
                      <a:endParaRPr sz="600" b="1">
                        <a:solidFill>
                          <a:srgbClr val="434343"/>
                        </a:solidFill>
                        <a:latin typeface="Open Sans"/>
                        <a:ea typeface="Open Sans"/>
                        <a:cs typeface="Open Sans"/>
                        <a:sym typeface="Open Sans"/>
                      </a:endParaRPr>
                    </a:p>
                  </a:txBody>
                  <a:tcPr marL="0" marR="0" marT="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solidFill>
                      <a:prstDash val="dot"/>
                      <a:round/>
                      <a:headEnd type="none" w="sm" len="sm"/>
                      <a:tailEnd type="none" w="sm" len="sm"/>
                    </a:lnB>
                  </a:tcPr>
                </a:tc>
                <a:extLst>
                  <a:ext uri="{0D108BD9-81ED-4DB2-BD59-A6C34878D82A}">
                    <a16:rowId xmlns:a16="http://schemas.microsoft.com/office/drawing/2014/main" val="10000"/>
                  </a:ext>
                </a:extLst>
              </a:tr>
              <a:tr h="181950">
                <a:tc>
                  <a:txBody>
                    <a:bodyPr/>
                    <a:lstStyle/>
                    <a:p>
                      <a:pPr marL="0" lvl="0" indent="0" algn="l" rtl="0">
                        <a:lnSpc>
                          <a:spcPct val="115000"/>
                        </a:lnSpc>
                        <a:spcBef>
                          <a:spcPts val="0"/>
                        </a:spcBef>
                        <a:spcAft>
                          <a:spcPts val="0"/>
                        </a:spcAft>
                        <a:buNone/>
                      </a:pPr>
                      <a:r>
                        <a:rPr lang="en" sz="600">
                          <a:solidFill>
                            <a:srgbClr val="434343"/>
                          </a:solidFill>
                          <a:latin typeface="Open Sans"/>
                          <a:ea typeface="Open Sans"/>
                          <a:cs typeface="Open Sans"/>
                          <a:sym typeface="Open Sans"/>
                        </a:rPr>
                        <a:t>Speaking Engagement - January</a:t>
                      </a:r>
                      <a:endParaRPr sz="6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r>
                        <a:rPr lang="en" sz="500">
                          <a:solidFill>
                            <a:srgbClr val="999999"/>
                          </a:solidFill>
                          <a:latin typeface="Open Sans"/>
                          <a:ea typeface="Open Sans"/>
                          <a:cs typeface="Open Sans"/>
                          <a:sym typeface="Open Sans"/>
                        </a:rPr>
                        <a:t>By Jan 5</a:t>
                      </a:r>
                      <a:endParaRPr sz="500">
                        <a:solidFill>
                          <a:srgbClr val="999999"/>
                        </a:solidFill>
                        <a:latin typeface="Open Sans"/>
                        <a:ea typeface="Open Sans"/>
                        <a:cs typeface="Open Sans"/>
                        <a:sym typeface="Open Sans"/>
                      </a:endParaRPr>
                    </a:p>
                  </a:txBody>
                  <a:tcPr marL="0" marR="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endParaRPr sz="600">
                        <a:solidFill>
                          <a:srgbClr val="434343"/>
                        </a:solidFill>
                        <a:latin typeface="Open Sans"/>
                        <a:ea typeface="Open Sans"/>
                        <a:cs typeface="Open Sans"/>
                        <a:sym typeface="Open Sans"/>
                      </a:endParaRPr>
                    </a:p>
                  </a:txBody>
                  <a:tcPr marL="0" marR="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r>
                        <a:rPr lang="en" sz="600">
                          <a:solidFill>
                            <a:srgbClr val="434343"/>
                          </a:solidFill>
                          <a:latin typeface="Open Sans"/>
                          <a:ea typeface="Open Sans"/>
                          <a:cs typeface="Open Sans"/>
                          <a:sym typeface="Open Sans"/>
                        </a:rPr>
                        <a:t> </a:t>
                      </a:r>
                      <a:endParaRPr sz="600">
                        <a:solidFill>
                          <a:srgbClr val="434343"/>
                        </a:solidFill>
                        <a:latin typeface="Open Sans"/>
                        <a:ea typeface="Open Sans"/>
                        <a:cs typeface="Open Sans"/>
                        <a:sym typeface="Open Sans"/>
                      </a:endParaRPr>
                    </a:p>
                  </a:txBody>
                  <a:tcPr marL="0" marR="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r>
                        <a:rPr lang="en" sz="600">
                          <a:solidFill>
                            <a:srgbClr val="434343"/>
                          </a:solidFill>
                          <a:latin typeface="Open Sans"/>
                          <a:ea typeface="Open Sans"/>
                          <a:cs typeface="Open Sans"/>
                          <a:sym typeface="Open Sans"/>
                        </a:rPr>
                        <a:t>500</a:t>
                      </a:r>
                      <a:endParaRPr sz="600">
                        <a:solidFill>
                          <a:srgbClr val="434343"/>
                        </a:solidFill>
                        <a:latin typeface="Open Sans"/>
                        <a:ea typeface="Open Sans"/>
                        <a:cs typeface="Open Sans"/>
                        <a:sym typeface="Open Sans"/>
                      </a:endParaRPr>
                    </a:p>
                  </a:txBody>
                  <a:tcPr marL="0" marR="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extLst>
                  <a:ext uri="{0D108BD9-81ED-4DB2-BD59-A6C34878D82A}">
                    <a16:rowId xmlns:a16="http://schemas.microsoft.com/office/drawing/2014/main" val="10001"/>
                  </a:ext>
                </a:extLst>
              </a:tr>
              <a:tr h="181950">
                <a:tc gridSpan="4">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0" marR="0"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434" name="Google Shape;434;p61"/>
          <p:cNvGraphicFramePr/>
          <p:nvPr/>
        </p:nvGraphicFramePr>
        <p:xfrm>
          <a:off x="5759201" y="3022024"/>
          <a:ext cx="3388525" cy="479025"/>
        </p:xfrm>
        <a:graphic>
          <a:graphicData uri="http://schemas.openxmlformats.org/drawingml/2006/table">
            <a:tbl>
              <a:tblPr>
                <a:noFill/>
                <a:tableStyleId>{D10F3EFB-F9F8-417C-B3D0-7218658BB41F}</a:tableStyleId>
              </a:tblPr>
              <a:tblGrid>
                <a:gridCol w="1707500">
                  <a:extLst>
                    <a:ext uri="{9D8B030D-6E8A-4147-A177-3AD203B41FA5}">
                      <a16:colId xmlns:a16="http://schemas.microsoft.com/office/drawing/2014/main" val="20000"/>
                    </a:ext>
                  </a:extLst>
                </a:gridCol>
                <a:gridCol w="1681025">
                  <a:extLst>
                    <a:ext uri="{9D8B030D-6E8A-4147-A177-3AD203B41FA5}">
                      <a16:colId xmlns:a16="http://schemas.microsoft.com/office/drawing/2014/main" val="20001"/>
                    </a:ext>
                  </a:extLst>
                </a:gridCol>
              </a:tblGrid>
              <a:tr h="132850">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Bill To:</a:t>
                      </a:r>
                      <a:endParaRPr sz="600" b="1">
                        <a:solidFill>
                          <a:srgbClr val="434343"/>
                        </a:solidFill>
                        <a:latin typeface="Open Sans"/>
                        <a:ea typeface="Open Sans"/>
                        <a:cs typeface="Open Sans"/>
                        <a:sym typeface="Open Sans"/>
                      </a:endParaRPr>
                    </a:p>
                  </a:txBody>
                  <a:tcPr marL="0" marR="4570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Deliver To:</a:t>
                      </a:r>
                      <a:endParaRPr sz="600" b="1">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46175">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Candex Solutions Limited</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420 Lexington Avenue, Suite 300</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New York, NY 10170</a:t>
                      </a:r>
                      <a:endParaRPr sz="600">
                        <a:solidFill>
                          <a:srgbClr val="434343"/>
                        </a:solidFill>
                        <a:latin typeface="Open Sans"/>
                        <a:ea typeface="Open Sans"/>
                        <a:cs typeface="Open Sans"/>
                        <a:sym typeface="Open Sans"/>
                      </a:endParaRPr>
                    </a:p>
                  </a:txBody>
                  <a:tcPr marL="0" marR="4570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VCU</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United States </a:t>
                      </a:r>
                      <a:endParaRPr sz="600">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35" name="Google Shape;435;p61"/>
          <p:cNvGraphicFramePr/>
          <p:nvPr/>
        </p:nvGraphicFramePr>
        <p:xfrm>
          <a:off x="2280600" y="761400"/>
          <a:ext cx="3383600" cy="3658150"/>
        </p:xfrm>
        <a:graphic>
          <a:graphicData uri="http://schemas.openxmlformats.org/drawingml/2006/table">
            <a:tbl>
              <a:tblPr>
                <a:noFill/>
                <a:tableStyleId>{D10F3EFB-F9F8-417C-B3D0-7218658BB41F}</a:tableStyleId>
              </a:tblPr>
              <a:tblGrid>
                <a:gridCol w="2599275">
                  <a:extLst>
                    <a:ext uri="{9D8B030D-6E8A-4147-A177-3AD203B41FA5}">
                      <a16:colId xmlns:a16="http://schemas.microsoft.com/office/drawing/2014/main" val="20000"/>
                    </a:ext>
                  </a:extLst>
                </a:gridCol>
                <a:gridCol w="784325">
                  <a:extLst>
                    <a:ext uri="{9D8B030D-6E8A-4147-A177-3AD203B41FA5}">
                      <a16:colId xmlns:a16="http://schemas.microsoft.com/office/drawing/2014/main" val="20001"/>
                    </a:ext>
                  </a:extLst>
                </a:gridCol>
              </a:tblGrid>
              <a:tr h="403200">
                <a:tc>
                  <a:txBody>
                    <a:bodyPr/>
                    <a:lstStyle/>
                    <a:p>
                      <a:pPr marL="0" lvl="0" indent="0" algn="l" rtl="0">
                        <a:spcBef>
                          <a:spcPts val="0"/>
                        </a:spcBef>
                        <a:spcAft>
                          <a:spcPts val="0"/>
                        </a:spcAft>
                        <a:buNone/>
                      </a:pPr>
                      <a:r>
                        <a:rPr lang="en" sz="900" b="1">
                          <a:solidFill>
                            <a:srgbClr val="434343"/>
                          </a:solidFill>
                          <a:latin typeface="Open Sans"/>
                          <a:ea typeface="Open Sans"/>
                          <a:cs typeface="Open Sans"/>
                          <a:sym typeface="Open Sans"/>
                        </a:rPr>
                        <a:t>Purchasing Terms</a:t>
                      </a:r>
                      <a:endParaRPr sz="600">
                        <a:solidFill>
                          <a:srgbClr val="999999"/>
                        </a:solidFill>
                        <a:latin typeface="Open Sans SemiBold"/>
                        <a:ea typeface="Open Sans SemiBold"/>
                        <a:cs typeface="Open Sans SemiBold"/>
                        <a:sym typeface="Open Sans SemiBold"/>
                      </a:endParaRPr>
                    </a:p>
                    <a:p>
                      <a:pPr marL="0" lvl="0" indent="0" algn="l" rtl="0">
                        <a:spcBef>
                          <a:spcPts val="0"/>
                        </a:spcBef>
                        <a:spcAft>
                          <a:spcPts val="0"/>
                        </a:spcAft>
                        <a:buNone/>
                      </a:pPr>
                      <a:r>
                        <a:rPr lang="en" sz="600">
                          <a:solidFill>
                            <a:srgbClr val="434343"/>
                          </a:solidFill>
                          <a:latin typeface="Open Sans SemiBold"/>
                          <a:ea typeface="Open Sans SemiBold"/>
                          <a:cs typeface="Open Sans SemiBold"/>
                          <a:sym typeface="Open Sans SemiBold"/>
                        </a:rPr>
                        <a:t>Speaking Engagement - January</a:t>
                      </a:r>
                      <a:endParaRPr sz="900" b="1">
                        <a:solidFill>
                          <a:srgbClr val="666666"/>
                        </a:solidFill>
                        <a:latin typeface="Open Sans"/>
                        <a:ea typeface="Open Sans"/>
                        <a:cs typeface="Open Sans"/>
                        <a:sym typeface="Open Sans"/>
                      </a:endParaRPr>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en" sz="600">
                          <a:solidFill>
                            <a:srgbClr val="66B2E1"/>
                          </a:solidFill>
                          <a:latin typeface="Open Sans SemiBold"/>
                          <a:ea typeface="Open Sans SemiBold"/>
                          <a:cs typeface="Open Sans SemiBold"/>
                          <a:sym typeface="Open Sans SemiBold"/>
                        </a:rPr>
                        <a:t>print      </a:t>
                      </a:r>
                      <a:r>
                        <a:rPr lang="en" sz="600">
                          <a:solidFill>
                            <a:srgbClr val="999999"/>
                          </a:solidFill>
                          <a:latin typeface="Open Sans SemiBold"/>
                          <a:ea typeface="Open Sans SemiBold"/>
                          <a:cs typeface="Open Sans SemiBold"/>
                          <a:sym typeface="Open Sans SemiBold"/>
                        </a:rPr>
                        <a:t>✕</a:t>
                      </a:r>
                      <a:endParaRPr sz="900" b="1">
                        <a:solidFill>
                          <a:srgbClr val="434343"/>
                        </a:solidFill>
                        <a:latin typeface="Open Sans"/>
                        <a:ea typeface="Open Sans"/>
                        <a:cs typeface="Open Sans"/>
                        <a:sym typeface="Open Sans"/>
                      </a:endParaRPr>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411275">
                <a:tc gridSpan="2">
                  <a:txBody>
                    <a:bodyPr/>
                    <a:lstStyle/>
                    <a:p>
                      <a:pPr marL="0" lvl="0" indent="0" algn="l" rtl="0">
                        <a:spcBef>
                          <a:spcPts val="0"/>
                        </a:spcBef>
                        <a:spcAft>
                          <a:spcPts val="0"/>
                        </a:spcAft>
                        <a:buNone/>
                      </a:pPr>
                      <a:r>
                        <a:rPr lang="en" sz="600" b="1" i="1">
                          <a:solidFill>
                            <a:srgbClr val="434343"/>
                          </a:solidFill>
                          <a:latin typeface="Open Sans"/>
                          <a:ea typeface="Open Sans"/>
                          <a:cs typeface="Open Sans"/>
                          <a:sym typeface="Open Sans"/>
                        </a:rPr>
                        <a:t>Payment Expectations</a:t>
                      </a:r>
                      <a:endParaRPr sz="600">
                        <a:solidFill>
                          <a:srgbClr val="434343"/>
                        </a:solidFill>
                        <a:latin typeface="Open Sans"/>
                        <a:ea typeface="Open Sans"/>
                        <a:cs typeface="Open Sans"/>
                        <a:sym typeface="Open Sans"/>
                      </a:endParaRPr>
                    </a:p>
                    <a:p>
                      <a:pPr marL="0" lvl="0" indent="0" algn="l" rtl="0">
                        <a:spcBef>
                          <a:spcPts val="500"/>
                        </a:spcBef>
                        <a:spcAft>
                          <a:spcPts val="0"/>
                        </a:spcAft>
                        <a:buNone/>
                      </a:pPr>
                      <a:r>
                        <a:rPr lang="en" sz="600">
                          <a:solidFill>
                            <a:srgbClr val="434343"/>
                          </a:solidFill>
                          <a:latin typeface="Open Sans"/>
                          <a:ea typeface="Open Sans"/>
                          <a:cs typeface="Open Sans"/>
                          <a:sym typeface="Open Sans"/>
                        </a:rPr>
                        <a:t>After you request payment and Candex verifies your banking information, Candex will invoice Buyer. Payment terms are 5 days from the date Candex invoices Buyer and Candex will pay you within 3 business days of receiving payment from Buyer. The terms set forth in this Payment Expectations Section shall supersede any other payment terms included in any other sections of these Terms or in documents incorporated by reference into these Terms.</a:t>
                      </a:r>
                      <a:endParaRPr sz="600">
                        <a:solidFill>
                          <a:srgbClr val="434343"/>
                        </a:solidFill>
                        <a:latin typeface="Open Sans"/>
                        <a:ea typeface="Open Sans"/>
                        <a:cs typeface="Open Sans"/>
                        <a:sym typeface="Open Sans"/>
                      </a:endParaRPr>
                    </a:p>
                    <a:p>
                      <a:pPr marL="0" lvl="0" indent="0" algn="l" rtl="0">
                        <a:spcBef>
                          <a:spcPts val="1000"/>
                        </a:spcBef>
                        <a:spcAft>
                          <a:spcPts val="0"/>
                        </a:spcAft>
                        <a:buNone/>
                      </a:pPr>
                      <a:r>
                        <a:rPr lang="en" sz="600" b="1" i="1">
                          <a:solidFill>
                            <a:srgbClr val="434343"/>
                          </a:solidFill>
                          <a:latin typeface="Open Sans"/>
                          <a:ea typeface="Open Sans"/>
                          <a:cs typeface="Open Sans"/>
                          <a:sym typeface="Open Sans"/>
                        </a:rPr>
                        <a:t>Additional Order Terms between Buyer &amp; Seller</a:t>
                      </a:r>
                      <a:endParaRPr sz="600" b="1">
                        <a:solidFill>
                          <a:srgbClr val="434343"/>
                        </a:solidFill>
                        <a:latin typeface="Open Sans"/>
                        <a:ea typeface="Open Sans"/>
                        <a:cs typeface="Open Sans"/>
                        <a:sym typeface="Open Sans"/>
                      </a:endParaRPr>
                    </a:p>
                    <a:p>
                      <a:pPr marL="0" lvl="0" indent="0" algn="l" rtl="0">
                        <a:spcBef>
                          <a:spcPts val="500"/>
                        </a:spcBef>
                        <a:spcAft>
                          <a:spcPts val="0"/>
                        </a:spcAft>
                        <a:buNone/>
                      </a:pPr>
                      <a:r>
                        <a:rPr lang="en" sz="600">
                          <a:solidFill>
                            <a:srgbClr val="434343"/>
                          </a:solidFill>
                          <a:latin typeface="Open Sans"/>
                          <a:ea typeface="Open Sans"/>
                          <a:cs typeface="Open Sans"/>
                          <a:sym typeface="Open Sans"/>
                        </a:rPr>
                        <a:t>This purchase order ("Order") is placed subject to the terms, conditions, specifications, and instructions stated herein and on any attachments or schedules hereto, all of which together shall constitute the complete Order. By (i) performing services or delivering goods as specified in this Order, as applicable, (ii) issuing an invoice to Buyer (as defined below), or (iii) accepting payment from Buyer for goods or services, as applicable, provided under this Order, whichever occurs first, you (hereinafter "Vendor") agree to be bound by all applicable terms, conditions, specifications, instructions, attachments and schedules set forth herein. This Order may not be modified or supplemented, except by a written instrument signed by an authorized representative of Zebra, whichever is applicable and more particularly identified on this Order, and/or one of its Affiliates, as applicable (hereinafter "Buyer"). </a:t>
                      </a:r>
                      <a:endParaRPr sz="600" b="1" i="1">
                        <a:solidFill>
                          <a:srgbClr val="434343"/>
                        </a:solidFill>
                        <a:latin typeface="Open Sans"/>
                        <a:ea typeface="Open Sans"/>
                        <a:cs typeface="Open Sans"/>
                        <a:sym typeface="Open Sans"/>
                      </a:endParaRPr>
                    </a:p>
                  </a:txBody>
                  <a:tcPr marL="91425" marR="91425" marT="91425" marB="0">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1"/>
                  </a:ext>
                </a:extLst>
              </a:tr>
              <a:tr h="302750">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Delivery Date</a:t>
                      </a:r>
                      <a:endParaRPr sz="600">
                        <a:solidFill>
                          <a:srgbClr val="434343"/>
                        </a:solidFill>
                        <a:latin typeface="Open Sans"/>
                        <a:ea typeface="Open Sans"/>
                        <a:cs typeface="Open Sans"/>
                        <a:sym typeface="Open Sans"/>
                      </a:endParaRPr>
                    </a:p>
                  </a:txBody>
                  <a:tcPr marL="91425" marR="91425" marT="91425" marB="91425"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endParaRPr sz="600">
                        <a:solidFill>
                          <a:srgbClr val="434343"/>
                        </a:solidFill>
                        <a:latin typeface="Open Sans"/>
                        <a:ea typeface="Open Sans"/>
                        <a:cs typeface="Open Sans"/>
                        <a:sym typeface="Open Sans"/>
                      </a:endParaRPr>
                    </a:p>
                  </a:txBody>
                  <a:tcPr marL="91425" marR="91425" marT="91425" marB="91425"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extLst>
                  <a:ext uri="{0D108BD9-81ED-4DB2-BD59-A6C34878D82A}">
                    <a16:rowId xmlns:a16="http://schemas.microsoft.com/office/drawing/2014/main" val="10002"/>
                  </a:ext>
                </a:extLst>
              </a:tr>
              <a:tr h="532675">
                <a:tc gridSpan="2">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  I have also read and agreed with </a:t>
                      </a:r>
                      <a:r>
                        <a:rPr lang="en" sz="600" b="1">
                          <a:solidFill>
                            <a:srgbClr val="66B2E1"/>
                          </a:solidFill>
                          <a:latin typeface="Open Sans"/>
                          <a:ea typeface="Open Sans"/>
                          <a:cs typeface="Open Sans"/>
                          <a:sym typeface="Open Sans"/>
                        </a:rPr>
                        <a:t>Zebra Code of Conduct</a:t>
                      </a:r>
                      <a:endParaRPr sz="600">
                        <a:latin typeface="Open Sans"/>
                        <a:ea typeface="Open Sans"/>
                        <a:cs typeface="Open Sans"/>
                        <a:sym typeface="Open Sans"/>
                      </a:endParaRPr>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436" name="Google Shape;436;p61"/>
          <p:cNvSpPr/>
          <p:nvPr/>
        </p:nvSpPr>
        <p:spPr>
          <a:xfrm>
            <a:off x="2376496" y="4134595"/>
            <a:ext cx="1241400" cy="192600"/>
          </a:xfrm>
          <a:prstGeom prst="roundRect">
            <a:avLst>
              <a:gd name="adj" fmla="val 50000"/>
            </a:avLst>
          </a:prstGeom>
          <a:solidFill>
            <a:srgbClr val="66B2E1"/>
          </a:solidFill>
          <a:ln>
            <a:noFill/>
          </a:ln>
        </p:spPr>
        <p:txBody>
          <a:bodyPr spcFirstLastPara="1" wrap="square" lIns="63700" tIns="63700" rIns="63700" bIns="63700" anchor="ctr" anchorCtr="0">
            <a:noAutofit/>
          </a:bodyPr>
          <a:lstStyle/>
          <a:p>
            <a:pPr marL="0" lvl="0" indent="0" algn="ctr" rtl="0">
              <a:spcBef>
                <a:spcPts val="0"/>
              </a:spcBef>
              <a:spcAft>
                <a:spcPts val="0"/>
              </a:spcAft>
              <a:buNone/>
            </a:pPr>
            <a:r>
              <a:rPr lang="en" sz="700" b="1">
                <a:solidFill>
                  <a:srgbClr val="FFFFFF"/>
                </a:solidFill>
                <a:latin typeface="Open Sans"/>
                <a:ea typeface="Open Sans"/>
                <a:cs typeface="Open Sans"/>
                <a:sym typeface="Open Sans"/>
              </a:rPr>
              <a:t>I Accept These Terms</a:t>
            </a:r>
            <a:endParaRPr sz="700" b="1">
              <a:solidFill>
                <a:srgbClr val="FFFFFF"/>
              </a:solidFill>
              <a:latin typeface="Open Sans"/>
              <a:ea typeface="Open Sans"/>
              <a:cs typeface="Open Sans"/>
              <a:sym typeface="Open Sans"/>
            </a:endParaRPr>
          </a:p>
        </p:txBody>
      </p:sp>
      <p:grpSp>
        <p:nvGrpSpPr>
          <p:cNvPr id="437" name="Google Shape;437;p61"/>
          <p:cNvGrpSpPr/>
          <p:nvPr/>
        </p:nvGrpSpPr>
        <p:grpSpPr>
          <a:xfrm>
            <a:off x="2952391" y="3662851"/>
            <a:ext cx="613711" cy="144000"/>
            <a:chOff x="5649650" y="3879750"/>
            <a:chExt cx="613711" cy="144000"/>
          </a:xfrm>
        </p:grpSpPr>
        <p:sp>
          <p:nvSpPr>
            <p:cNvPr id="438" name="Google Shape;438;p61"/>
            <p:cNvSpPr txBox="1"/>
            <p:nvPr/>
          </p:nvSpPr>
          <p:spPr>
            <a:xfrm>
              <a:off x="5649650" y="3879750"/>
              <a:ext cx="487800" cy="1440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600">
                  <a:solidFill>
                    <a:srgbClr val="666666"/>
                  </a:solidFill>
                  <a:latin typeface="Open Sans"/>
                  <a:ea typeface="Open Sans"/>
                  <a:cs typeface="Open Sans"/>
                  <a:sym typeface="Open Sans"/>
                </a:rPr>
                <a:t>Oct-1-2024</a:t>
              </a:r>
              <a:endParaRPr>
                <a:solidFill>
                  <a:srgbClr val="FFFFFF"/>
                </a:solidFill>
                <a:latin typeface="Roboto"/>
                <a:ea typeface="Roboto"/>
                <a:cs typeface="Roboto"/>
                <a:sym typeface="Roboto"/>
              </a:endParaRPr>
            </a:p>
          </p:txBody>
        </p:sp>
        <p:pic>
          <p:nvPicPr>
            <p:cNvPr id="439" name="Google Shape;439;p61"/>
            <p:cNvPicPr preferRelativeResize="0"/>
            <p:nvPr/>
          </p:nvPicPr>
          <p:blipFill>
            <a:blip r:embed="rId14">
              <a:alphaModFix/>
            </a:blip>
            <a:stretch>
              <a:fillRect/>
            </a:stretch>
          </p:blipFill>
          <p:spPr>
            <a:xfrm>
              <a:off x="6189861" y="3915126"/>
              <a:ext cx="73500" cy="78872"/>
            </a:xfrm>
            <a:prstGeom prst="rect">
              <a:avLst/>
            </a:prstGeom>
            <a:noFill/>
            <a:ln>
              <a:noFill/>
            </a:ln>
          </p:spPr>
        </p:pic>
      </p:grpSp>
      <p:grpSp>
        <p:nvGrpSpPr>
          <p:cNvPr id="440" name="Google Shape;440;p61"/>
          <p:cNvGrpSpPr/>
          <p:nvPr/>
        </p:nvGrpSpPr>
        <p:grpSpPr>
          <a:xfrm>
            <a:off x="284750" y="-10075"/>
            <a:ext cx="664500" cy="535175"/>
            <a:chOff x="284750" y="-10075"/>
            <a:chExt cx="664500" cy="535175"/>
          </a:xfrm>
        </p:grpSpPr>
        <p:sp>
          <p:nvSpPr>
            <p:cNvPr id="441" name="Google Shape;441;p61"/>
            <p:cNvSpPr/>
            <p:nvPr/>
          </p:nvSpPr>
          <p:spPr>
            <a:xfrm>
              <a:off x="284750" y="-10075"/>
              <a:ext cx="664500" cy="535175"/>
            </a:xfrm>
            <a:prstGeom prst="flowChartOffpageConnector">
              <a:avLst/>
            </a:prstGeom>
            <a:solidFill>
              <a:srgbClr val="FF9900"/>
            </a:solid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a:solidFill>
                    <a:srgbClr val="FFFFFF"/>
                  </a:solidFill>
                  <a:latin typeface="Roboto"/>
                  <a:ea typeface="Roboto"/>
                  <a:cs typeface="Roboto"/>
                  <a:sym typeface="Roboto"/>
                </a:rPr>
                <a:t>PAYEE</a:t>
              </a:r>
              <a:endParaRPr sz="800" b="1" i="0" u="none" strike="noStrike" cap="none">
                <a:solidFill>
                  <a:srgbClr val="FFFFFF"/>
                </a:solidFill>
                <a:latin typeface="Roboto"/>
                <a:ea typeface="Roboto"/>
                <a:cs typeface="Roboto"/>
                <a:sym typeface="Roboto"/>
              </a:endParaRPr>
            </a:p>
          </p:txBody>
        </p:sp>
        <p:pic>
          <p:nvPicPr>
            <p:cNvPr id="442" name="Google Shape;442;p61"/>
            <p:cNvPicPr preferRelativeResize="0"/>
            <p:nvPr/>
          </p:nvPicPr>
          <p:blipFill>
            <a:blip r:embed="rId15">
              <a:alphaModFix/>
            </a:blip>
            <a:stretch>
              <a:fillRect/>
            </a:stretch>
          </p:blipFill>
          <p:spPr>
            <a:xfrm>
              <a:off x="519704" y="47221"/>
              <a:ext cx="194625" cy="194625"/>
            </a:xfrm>
            <a:prstGeom prst="rect">
              <a:avLst/>
            </a:prstGeom>
            <a:noFill/>
            <a:ln>
              <a:noFill/>
            </a:ln>
          </p:spPr>
        </p:pic>
      </p:grpSp>
      <p:sp>
        <p:nvSpPr>
          <p:cNvPr id="443" name="Google Shape;443;p61"/>
          <p:cNvSpPr txBox="1">
            <a:spLocks noGrp="1"/>
          </p:cNvSpPr>
          <p:nvPr>
            <p:ph type="sldNum" idx="12"/>
          </p:nvPr>
        </p:nvSpPr>
        <p:spPr>
          <a:xfrm>
            <a:off x="8700950" y="4749900"/>
            <a:ext cx="371100" cy="393600"/>
          </a:xfrm>
          <a:prstGeom prst="rect">
            <a:avLst/>
          </a:prstGeom>
          <a:solidFill>
            <a:srgbClr val="444B78"/>
          </a:solidFill>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graphicFrame>
        <p:nvGraphicFramePr>
          <p:cNvPr id="448" name="Google Shape;448;p62"/>
          <p:cNvGraphicFramePr/>
          <p:nvPr/>
        </p:nvGraphicFramePr>
        <p:xfrm>
          <a:off x="304808" y="624693"/>
          <a:ext cx="1853425" cy="1820845"/>
        </p:xfrm>
        <a:graphic>
          <a:graphicData uri="http://schemas.openxmlformats.org/drawingml/2006/table">
            <a:tbl>
              <a:tblPr>
                <a:noFill/>
                <a:tableStyleId>{704A5922-DE2C-4826-B607-C842A63C0634}</a:tableStyleId>
              </a:tblPr>
              <a:tblGrid>
                <a:gridCol w="1853425">
                  <a:extLst>
                    <a:ext uri="{9D8B030D-6E8A-4147-A177-3AD203B41FA5}">
                      <a16:colId xmlns:a16="http://schemas.microsoft.com/office/drawing/2014/main" val="20000"/>
                    </a:ext>
                  </a:extLst>
                </a:gridCol>
              </a:tblGrid>
              <a:tr h="449275">
                <a:tc>
                  <a:txBody>
                    <a:bodyPr/>
                    <a:lstStyle/>
                    <a:p>
                      <a:pPr marL="0" marR="0" lvl="0" indent="0" algn="l" rtl="0">
                        <a:lnSpc>
                          <a:spcPct val="100000"/>
                        </a:lnSpc>
                        <a:spcBef>
                          <a:spcPts val="0"/>
                        </a:spcBef>
                        <a:spcAft>
                          <a:spcPts val="0"/>
                        </a:spcAft>
                        <a:buClr>
                          <a:srgbClr val="000000"/>
                        </a:buClr>
                        <a:buSzPts val="2600"/>
                        <a:buFont typeface="Arial"/>
                        <a:buNone/>
                      </a:pPr>
                      <a:r>
                        <a:rPr lang="en" sz="2600" u="none" strike="noStrike" cap="none">
                          <a:solidFill>
                            <a:schemeClr val="lt1"/>
                          </a:solidFill>
                          <a:latin typeface="Roboto"/>
                          <a:ea typeface="Roboto"/>
                          <a:cs typeface="Roboto"/>
                          <a:sym typeface="Roboto"/>
                        </a:rPr>
                        <a:t>Add Payment Details</a:t>
                      </a:r>
                      <a:endParaRPr sz="2600" u="none" strike="noStrike" cap="none">
                        <a:solidFill>
                          <a:schemeClr val="lt1"/>
                        </a:solidFill>
                        <a:latin typeface="Roboto"/>
                        <a:ea typeface="Roboto"/>
                        <a:cs typeface="Roboto"/>
                        <a:sym typeface="Roboto"/>
                      </a:endParaRPr>
                    </a:p>
                  </a:txBody>
                  <a:tcPr marL="0" marR="0" marT="9142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solidFill>
                      <a:prstDash val="solid"/>
                      <a:round/>
                      <a:headEnd type="none" w="sm" len="sm"/>
                      <a:tailEnd type="none" w="sm" len="sm"/>
                    </a:lnB>
                  </a:tcPr>
                </a:tc>
                <a:extLst>
                  <a:ext uri="{0D108BD9-81ED-4DB2-BD59-A6C34878D82A}">
                    <a16:rowId xmlns:a16="http://schemas.microsoft.com/office/drawing/2014/main" val="10000"/>
                  </a:ext>
                </a:extLst>
              </a:tr>
              <a:tr h="449275">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lt1"/>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449" name="Google Shape;449;p62"/>
          <p:cNvGrpSpPr/>
          <p:nvPr/>
        </p:nvGrpSpPr>
        <p:grpSpPr>
          <a:xfrm>
            <a:off x="2457785" y="219425"/>
            <a:ext cx="6609260" cy="4651600"/>
            <a:chOff x="2729325" y="0"/>
            <a:chExt cx="6228688" cy="4651600"/>
          </a:xfrm>
        </p:grpSpPr>
        <p:grpSp>
          <p:nvGrpSpPr>
            <p:cNvPr id="450" name="Google Shape;450;p62"/>
            <p:cNvGrpSpPr/>
            <p:nvPr/>
          </p:nvGrpSpPr>
          <p:grpSpPr>
            <a:xfrm>
              <a:off x="2729325" y="0"/>
              <a:ext cx="6228688" cy="4651600"/>
              <a:chOff x="2729325" y="63675"/>
              <a:chExt cx="6228688" cy="4651600"/>
            </a:xfrm>
          </p:grpSpPr>
          <p:sp>
            <p:nvSpPr>
              <p:cNvPr id="451" name="Google Shape;451;p62"/>
              <p:cNvSpPr/>
              <p:nvPr/>
            </p:nvSpPr>
            <p:spPr>
              <a:xfrm>
                <a:off x="2735113" y="63775"/>
                <a:ext cx="6222900" cy="4651500"/>
              </a:xfrm>
              <a:prstGeom prst="roundRect">
                <a:avLst>
                  <a:gd name="adj" fmla="val 833"/>
                </a:avLst>
              </a:prstGeom>
              <a:solidFill>
                <a:srgbClr val="FFFFFF"/>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2"/>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2"/>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2"/>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2"/>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62"/>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62"/>
          <p:cNvSpPr/>
          <p:nvPr/>
        </p:nvSpPr>
        <p:spPr>
          <a:xfrm>
            <a:off x="2467719" y="765500"/>
            <a:ext cx="1433100" cy="3822300"/>
          </a:xfrm>
          <a:prstGeom prst="rect">
            <a:avLst/>
          </a:prstGeom>
          <a:solidFill>
            <a:srgbClr val="222856"/>
          </a:solidFill>
          <a:ln w="9525" cap="flat" cmpd="sng">
            <a:solidFill>
              <a:srgbClr val="22285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B3C1D6"/>
              </a:solidFill>
              <a:latin typeface="Open Sans SemiBold"/>
              <a:ea typeface="Open Sans SemiBold"/>
              <a:cs typeface="Open Sans SemiBold"/>
              <a:sym typeface="Open Sans SemiBold"/>
            </a:endParaRPr>
          </a:p>
          <a:p>
            <a:pPr marL="57150" lvl="0" indent="0" algn="l" rtl="0">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300"/>
              </a:spcAft>
              <a:buNone/>
            </a:pPr>
            <a:endParaRPr sz="600">
              <a:solidFill>
                <a:srgbClr val="B3C1D6"/>
              </a:solidFill>
              <a:latin typeface="Open Sans"/>
              <a:ea typeface="Open Sans"/>
              <a:cs typeface="Open Sans"/>
              <a:sym typeface="Open Sans"/>
            </a:endParaRPr>
          </a:p>
        </p:txBody>
      </p:sp>
      <p:sp>
        <p:nvSpPr>
          <p:cNvPr id="458" name="Google Shape;458;p62"/>
          <p:cNvSpPr txBox="1"/>
          <p:nvPr/>
        </p:nvSpPr>
        <p:spPr>
          <a:xfrm>
            <a:off x="2470194" y="1743003"/>
            <a:ext cx="1433100" cy="505800"/>
          </a:xfrm>
          <a:prstGeom prst="rect">
            <a:avLst/>
          </a:prstGeom>
          <a:noFill/>
          <a:ln>
            <a:noFill/>
          </a:ln>
        </p:spPr>
        <p:txBody>
          <a:bodyPr spcFirstLastPara="1" wrap="square" lIns="91425" tIns="137150" rIns="0" bIns="91425" anchor="t" anchorCtr="0">
            <a:noAutofit/>
          </a:bodyPr>
          <a:lstStyle/>
          <a:p>
            <a:pPr marL="0" marR="0" lvl="0" indent="0" algn="l"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ORDERS</a:t>
            </a:r>
            <a:endParaRPr sz="600">
              <a:solidFill>
                <a:srgbClr val="B3C1D6"/>
              </a:solidFill>
              <a:latin typeface="Open Sans SemiBold"/>
              <a:ea typeface="Open Sans SemiBold"/>
              <a:cs typeface="Open Sans SemiBold"/>
              <a:sym typeface="Open Sans SemiBold"/>
            </a:endParaRPr>
          </a:p>
          <a:p>
            <a:pPr marL="114300" marR="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Speaking Engagement - January</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200"/>
              </a:spcAft>
              <a:buNone/>
            </a:pPr>
            <a:endParaRPr sz="600">
              <a:solidFill>
                <a:srgbClr val="66B2E1"/>
              </a:solidFill>
              <a:latin typeface="Open Sans SemiBold"/>
              <a:ea typeface="Open Sans SemiBold"/>
              <a:cs typeface="Open Sans SemiBold"/>
              <a:sym typeface="Open Sans SemiBold"/>
            </a:endParaRPr>
          </a:p>
        </p:txBody>
      </p:sp>
      <p:sp>
        <p:nvSpPr>
          <p:cNvPr id="459" name="Google Shape;459;p62"/>
          <p:cNvSpPr/>
          <p:nvPr/>
        </p:nvSpPr>
        <p:spPr>
          <a:xfrm>
            <a:off x="2467707" y="435900"/>
            <a:ext cx="1433100" cy="325500"/>
          </a:xfrm>
          <a:prstGeom prst="rect">
            <a:avLst/>
          </a:prstGeom>
          <a:solidFill>
            <a:srgbClr val="141B4D"/>
          </a:solidFill>
          <a:ln w="9525" cap="flat" cmpd="sng">
            <a:solidFill>
              <a:srgbClr val="141B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Open Sans"/>
                <a:ea typeface="Open Sans"/>
                <a:cs typeface="Open Sans"/>
                <a:sym typeface="Open Sans"/>
              </a:rPr>
              <a:t>Miller &amp; Sons</a:t>
            </a:r>
            <a:endParaRPr sz="900" b="1">
              <a:solidFill>
                <a:srgbClr val="FFFFFF"/>
              </a:solidFill>
              <a:latin typeface="Open Sans"/>
              <a:ea typeface="Open Sans"/>
              <a:cs typeface="Open Sans"/>
              <a:sym typeface="Open Sans"/>
            </a:endParaRPr>
          </a:p>
        </p:txBody>
      </p:sp>
      <p:graphicFrame>
        <p:nvGraphicFramePr>
          <p:cNvPr id="460" name="Google Shape;460;p62"/>
          <p:cNvGraphicFramePr/>
          <p:nvPr/>
        </p:nvGraphicFramePr>
        <p:xfrm>
          <a:off x="2467722" y="765510"/>
          <a:ext cx="1433100" cy="975985"/>
        </p:xfrm>
        <a:graphic>
          <a:graphicData uri="http://schemas.openxmlformats.org/drawingml/2006/table">
            <a:tbl>
              <a:tblPr>
                <a:noFill/>
                <a:tableStyleId>{D10F3EFB-F9F8-417C-B3D0-7218658BB41F}</a:tableStyleId>
              </a:tblPr>
              <a:tblGrid>
                <a:gridCol w="1433100">
                  <a:extLst>
                    <a:ext uri="{9D8B030D-6E8A-4147-A177-3AD203B41FA5}">
                      <a16:colId xmlns:a16="http://schemas.microsoft.com/office/drawing/2014/main" val="20000"/>
                    </a:ext>
                  </a:extLst>
                </a:gridCol>
              </a:tblGrid>
              <a:tr h="879325">
                <a:tc>
                  <a:txBody>
                    <a:bodyPr/>
                    <a:lstStyle/>
                    <a:p>
                      <a:pPr marL="171450" lvl="0" indent="0" algn="l" rtl="0">
                        <a:lnSpc>
                          <a:spcPct val="150000"/>
                        </a:lnSpc>
                        <a:spcBef>
                          <a:spcPts val="0"/>
                        </a:spcBef>
                        <a:spcAft>
                          <a:spcPts val="0"/>
                        </a:spcAft>
                        <a:buNone/>
                      </a:pPr>
                      <a:r>
                        <a:rPr lang="en" sz="600" b="1">
                          <a:solidFill>
                            <a:srgbClr val="FFFFFF"/>
                          </a:solidFill>
                          <a:latin typeface="Open Sans"/>
                          <a:ea typeface="Open Sans"/>
                          <a:cs typeface="Open Sans"/>
                          <a:sym typeface="Open Sans"/>
                        </a:rPr>
                        <a:t>My Activity</a:t>
                      </a:r>
                      <a:endParaRPr sz="600" b="1">
                        <a:solidFill>
                          <a:srgbClr val="FFFFFF"/>
                        </a:solidFill>
                        <a:latin typeface="Open Sans"/>
                        <a:ea typeface="Open Sans"/>
                        <a:cs typeface="Open Sans"/>
                        <a:sym typeface="Open Sans"/>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My Requests</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Order Feed</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200"/>
                        </a:spcAft>
                        <a:buNone/>
                      </a:pPr>
                      <a:r>
                        <a:rPr lang="en" sz="600">
                          <a:solidFill>
                            <a:srgbClr val="B3C1D6"/>
                          </a:solidFill>
                          <a:latin typeface="Open Sans SemiBold"/>
                          <a:ea typeface="Open Sans SemiBold"/>
                          <a:cs typeface="Open Sans SemiBold"/>
                          <a:sym typeface="Open Sans SemiBold"/>
                        </a:rPr>
                        <a:t>Settings</a:t>
                      </a:r>
                      <a:endParaRPr sz="600">
                        <a:solidFill>
                          <a:srgbClr val="B3C1D6"/>
                        </a:solidFill>
                        <a:latin typeface="Open Sans SemiBold"/>
                        <a:ea typeface="Open Sans SemiBold"/>
                        <a:cs typeface="Open Sans SemiBold"/>
                        <a:sym typeface="Open Sans SemiBold"/>
                      </a:endParaRPr>
                    </a:p>
                  </a:txBody>
                  <a:tcPr marL="91425" marR="91425" marT="182875" marB="1828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41B4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61" name="Google Shape;461;p62"/>
          <p:cNvPicPr preferRelativeResize="0"/>
          <p:nvPr/>
        </p:nvPicPr>
        <p:blipFill>
          <a:blip r:embed="rId3">
            <a:alphaModFix/>
          </a:blip>
          <a:stretch>
            <a:fillRect/>
          </a:stretch>
        </p:blipFill>
        <p:spPr>
          <a:xfrm>
            <a:off x="2581419" y="1112192"/>
            <a:ext cx="85800" cy="85800"/>
          </a:xfrm>
          <a:prstGeom prst="rect">
            <a:avLst/>
          </a:prstGeom>
          <a:noFill/>
          <a:ln>
            <a:noFill/>
          </a:ln>
        </p:spPr>
      </p:pic>
      <p:pic>
        <p:nvPicPr>
          <p:cNvPr id="462" name="Google Shape;462;p62"/>
          <p:cNvPicPr preferRelativeResize="0"/>
          <p:nvPr/>
        </p:nvPicPr>
        <p:blipFill>
          <a:blip r:embed="rId4">
            <a:alphaModFix/>
          </a:blip>
          <a:stretch>
            <a:fillRect/>
          </a:stretch>
        </p:blipFill>
        <p:spPr>
          <a:xfrm>
            <a:off x="2582219" y="1448734"/>
            <a:ext cx="85800" cy="85800"/>
          </a:xfrm>
          <a:prstGeom prst="rect">
            <a:avLst/>
          </a:prstGeom>
          <a:noFill/>
          <a:ln>
            <a:noFill/>
          </a:ln>
        </p:spPr>
      </p:pic>
      <p:sp>
        <p:nvSpPr>
          <p:cNvPr id="463" name="Google Shape;463;p62"/>
          <p:cNvSpPr/>
          <p:nvPr/>
        </p:nvSpPr>
        <p:spPr>
          <a:xfrm>
            <a:off x="3687044" y="969375"/>
            <a:ext cx="140100" cy="109500"/>
          </a:xfrm>
          <a:prstGeom prst="roundRect">
            <a:avLst>
              <a:gd name="adj" fmla="val 50000"/>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141B4D"/>
                </a:solidFill>
                <a:latin typeface="Open Sans"/>
                <a:ea typeface="Open Sans"/>
                <a:cs typeface="Open Sans"/>
                <a:sym typeface="Open Sans"/>
              </a:rPr>
              <a:t>1</a:t>
            </a:r>
            <a:endParaRPr sz="600" b="1">
              <a:solidFill>
                <a:srgbClr val="141B4D"/>
              </a:solidFill>
              <a:latin typeface="Open Sans"/>
              <a:ea typeface="Open Sans"/>
              <a:cs typeface="Open Sans"/>
              <a:sym typeface="Open Sans"/>
            </a:endParaRPr>
          </a:p>
        </p:txBody>
      </p:sp>
      <p:pic>
        <p:nvPicPr>
          <p:cNvPr id="464" name="Google Shape;464;p62"/>
          <p:cNvPicPr preferRelativeResize="0"/>
          <p:nvPr/>
        </p:nvPicPr>
        <p:blipFill>
          <a:blip r:embed="rId5">
            <a:alphaModFix/>
          </a:blip>
          <a:stretch>
            <a:fillRect/>
          </a:stretch>
        </p:blipFill>
        <p:spPr>
          <a:xfrm>
            <a:off x="2581419" y="1276213"/>
            <a:ext cx="85800" cy="85800"/>
          </a:xfrm>
          <a:prstGeom prst="rect">
            <a:avLst/>
          </a:prstGeom>
          <a:noFill/>
          <a:ln>
            <a:noFill/>
          </a:ln>
        </p:spPr>
      </p:pic>
      <p:pic>
        <p:nvPicPr>
          <p:cNvPr id="465" name="Google Shape;465;p62"/>
          <p:cNvPicPr preferRelativeResize="0"/>
          <p:nvPr/>
        </p:nvPicPr>
        <p:blipFill>
          <a:blip r:embed="rId6">
            <a:alphaModFix/>
          </a:blip>
          <a:stretch>
            <a:fillRect/>
          </a:stretch>
        </p:blipFill>
        <p:spPr>
          <a:xfrm flipH="1">
            <a:off x="2582204" y="948187"/>
            <a:ext cx="85800" cy="85800"/>
          </a:xfrm>
          <a:prstGeom prst="rect">
            <a:avLst/>
          </a:prstGeom>
          <a:noFill/>
          <a:ln>
            <a:noFill/>
          </a:ln>
        </p:spPr>
      </p:pic>
      <p:pic>
        <p:nvPicPr>
          <p:cNvPr id="466" name="Google Shape;466;p62"/>
          <p:cNvPicPr preferRelativeResize="0"/>
          <p:nvPr/>
        </p:nvPicPr>
        <p:blipFill>
          <a:blip r:embed="rId7">
            <a:alphaModFix/>
          </a:blip>
          <a:stretch>
            <a:fillRect/>
          </a:stretch>
        </p:blipFill>
        <p:spPr>
          <a:xfrm>
            <a:off x="3762044" y="558975"/>
            <a:ext cx="65100" cy="65100"/>
          </a:xfrm>
          <a:prstGeom prst="rect">
            <a:avLst/>
          </a:prstGeom>
          <a:noFill/>
          <a:ln>
            <a:noFill/>
          </a:ln>
        </p:spPr>
      </p:pic>
      <p:grpSp>
        <p:nvGrpSpPr>
          <p:cNvPr id="467" name="Google Shape;467;p62"/>
          <p:cNvGrpSpPr/>
          <p:nvPr/>
        </p:nvGrpSpPr>
        <p:grpSpPr>
          <a:xfrm>
            <a:off x="2467608" y="2012807"/>
            <a:ext cx="1403782" cy="110402"/>
            <a:chOff x="3857417" y="2278938"/>
            <a:chExt cx="1403782" cy="110402"/>
          </a:xfrm>
        </p:grpSpPr>
        <p:grpSp>
          <p:nvGrpSpPr>
            <p:cNvPr id="468" name="Google Shape;468;p62"/>
            <p:cNvGrpSpPr/>
            <p:nvPr/>
          </p:nvGrpSpPr>
          <p:grpSpPr>
            <a:xfrm>
              <a:off x="3857417" y="2278938"/>
              <a:ext cx="1403770" cy="110402"/>
              <a:chOff x="2427505" y="2210950"/>
              <a:chExt cx="1403770" cy="110402"/>
            </a:xfrm>
          </p:grpSpPr>
          <p:sp>
            <p:nvSpPr>
              <p:cNvPr id="469" name="Google Shape;469;p62"/>
              <p:cNvSpPr/>
              <p:nvPr/>
            </p:nvSpPr>
            <p:spPr>
              <a:xfrm>
                <a:off x="2427505" y="2210952"/>
                <a:ext cx="1350900" cy="110400"/>
              </a:xfrm>
              <a:prstGeom prst="rect">
                <a:avLst/>
              </a:prstGeom>
              <a:solidFill>
                <a:srgbClr val="444B78"/>
              </a:solidFill>
              <a:ln>
                <a:noFill/>
              </a:ln>
            </p:spPr>
            <p:txBody>
              <a:bodyPr spcFirstLastPara="1" wrap="square" lIns="91425" tIns="91425" rIns="0" bIns="91425" anchor="ctr" anchorCtr="0">
                <a:noAutofit/>
              </a:bodyPr>
              <a:lstStyle/>
              <a:p>
                <a:pPr marL="114300" lvl="0" indent="0" algn="l" rtl="0">
                  <a:spcBef>
                    <a:spcPts val="0"/>
                  </a:spcBef>
                  <a:spcAft>
                    <a:spcPts val="0"/>
                  </a:spcAft>
                  <a:buNone/>
                </a:pPr>
                <a:r>
                  <a:rPr lang="en" sz="600" b="1">
                    <a:solidFill>
                      <a:srgbClr val="FFFFFF"/>
                    </a:solidFill>
                    <a:latin typeface="Open Sans"/>
                    <a:ea typeface="Open Sans"/>
                    <a:cs typeface="Open Sans"/>
                    <a:sym typeface="Open Sans"/>
                  </a:rPr>
                  <a:t>speaking engagement - ja…</a:t>
                </a:r>
                <a:endParaRPr sz="600" b="1">
                  <a:solidFill>
                    <a:srgbClr val="FFFFFF"/>
                  </a:solidFill>
                  <a:latin typeface="Open Sans"/>
                  <a:ea typeface="Open Sans"/>
                  <a:cs typeface="Open Sans"/>
                  <a:sym typeface="Open Sans"/>
                </a:endParaRPr>
              </a:p>
            </p:txBody>
          </p:sp>
          <p:sp>
            <p:nvSpPr>
              <p:cNvPr id="470" name="Google Shape;470;p62"/>
              <p:cNvSpPr/>
              <p:nvPr/>
            </p:nvSpPr>
            <p:spPr>
              <a:xfrm>
                <a:off x="3626375" y="2210950"/>
                <a:ext cx="204900" cy="110400"/>
              </a:xfrm>
              <a:prstGeom prst="roundRect">
                <a:avLst>
                  <a:gd name="adj" fmla="val 50000"/>
                </a:avLst>
              </a:prstGeom>
              <a:solidFill>
                <a:srgbClr val="444B78"/>
              </a:solidFill>
              <a:ln>
                <a:noFill/>
              </a:ln>
            </p:spPr>
            <p:txBody>
              <a:bodyPr spcFirstLastPara="1" wrap="square" lIns="0" tIns="0" rIns="0" bIns="0" anchor="ctr" anchorCtr="0">
                <a:noAutofit/>
              </a:bodyPr>
              <a:lstStyle/>
              <a:p>
                <a:pPr marL="0" marR="49147" lvl="0" indent="0" algn="r"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1</a:t>
                </a:r>
                <a:endParaRPr/>
              </a:p>
            </p:txBody>
          </p:sp>
        </p:grpSp>
        <p:sp>
          <p:nvSpPr>
            <p:cNvPr id="471" name="Google Shape;471;p62"/>
            <p:cNvSpPr/>
            <p:nvPr/>
          </p:nvSpPr>
          <p:spPr>
            <a:xfrm>
              <a:off x="5121099" y="2279399"/>
              <a:ext cx="140100" cy="109500"/>
            </a:xfrm>
            <a:prstGeom prst="roundRect">
              <a:avLst>
                <a:gd name="adj" fmla="val 50000"/>
              </a:avLst>
            </a:prstGeom>
            <a:solidFill>
              <a:srgbClr val="66B2E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FFFFFF"/>
                  </a:solidFill>
                  <a:latin typeface="Open Sans"/>
                  <a:ea typeface="Open Sans"/>
                  <a:cs typeface="Open Sans"/>
                  <a:sym typeface="Open Sans"/>
                </a:rPr>
                <a:t>1</a:t>
              </a:r>
              <a:endParaRPr sz="600" b="1">
                <a:solidFill>
                  <a:srgbClr val="FFFFFF"/>
                </a:solidFill>
                <a:latin typeface="Open Sans"/>
                <a:ea typeface="Open Sans"/>
                <a:cs typeface="Open Sans"/>
                <a:sym typeface="Open Sans"/>
              </a:endParaRPr>
            </a:p>
          </p:txBody>
        </p:sp>
        <p:pic>
          <p:nvPicPr>
            <p:cNvPr id="472" name="Google Shape;472;p62"/>
            <p:cNvPicPr preferRelativeResize="0"/>
            <p:nvPr/>
          </p:nvPicPr>
          <p:blipFill>
            <a:blip r:embed="rId6">
              <a:alphaModFix/>
            </a:blip>
            <a:stretch>
              <a:fillRect/>
            </a:stretch>
          </p:blipFill>
          <p:spPr>
            <a:xfrm flipH="1">
              <a:off x="3960643" y="2299350"/>
              <a:ext cx="69600" cy="69600"/>
            </a:xfrm>
            <a:prstGeom prst="rect">
              <a:avLst/>
            </a:prstGeom>
            <a:noFill/>
            <a:ln>
              <a:noFill/>
            </a:ln>
          </p:spPr>
        </p:pic>
      </p:grpSp>
      <p:sp>
        <p:nvSpPr>
          <p:cNvPr id="473" name="Google Shape;473;p62"/>
          <p:cNvSpPr/>
          <p:nvPr/>
        </p:nvSpPr>
        <p:spPr>
          <a:xfrm>
            <a:off x="2462773" y="4529573"/>
            <a:ext cx="1516800" cy="342900"/>
          </a:xfrm>
          <a:prstGeom prst="round2DiagRect">
            <a:avLst>
              <a:gd name="adj1" fmla="val 0"/>
              <a:gd name="adj2" fmla="val 12832"/>
            </a:avLst>
          </a:prstGeom>
          <a:solidFill>
            <a:srgbClr val="141B4D"/>
          </a:solidFill>
          <a:ln>
            <a:noFill/>
          </a:ln>
        </p:spPr>
        <p:txBody>
          <a:bodyPr spcFirstLastPara="1" wrap="square" lIns="91425" tIns="91425" rIns="91425" bIns="91425" anchor="ctr" anchorCtr="0">
            <a:noAutofit/>
          </a:bodyPr>
          <a:lstStyle/>
          <a:p>
            <a:pPr marL="257175" lvl="0" indent="0" algn="l" rtl="0">
              <a:spcBef>
                <a:spcPts val="0"/>
              </a:spcBef>
              <a:spcAft>
                <a:spcPts val="0"/>
              </a:spcAft>
              <a:buNone/>
            </a:pPr>
            <a:r>
              <a:rPr lang="en" sz="600" b="1">
                <a:solidFill>
                  <a:srgbClr val="FFFFFF"/>
                </a:solidFill>
                <a:latin typeface="Open Sans"/>
                <a:ea typeface="Open Sans"/>
                <a:cs typeface="Open Sans"/>
                <a:sym typeface="Open Sans"/>
              </a:rPr>
              <a:t>Zack Miller</a:t>
            </a:r>
            <a:endParaRPr sz="600" b="1">
              <a:solidFill>
                <a:srgbClr val="FFFFFF"/>
              </a:solidFill>
              <a:latin typeface="Open Sans"/>
              <a:ea typeface="Open Sans"/>
              <a:cs typeface="Open Sans"/>
              <a:sym typeface="Open Sans"/>
            </a:endParaRPr>
          </a:p>
          <a:p>
            <a:pPr marL="257175" lvl="0" indent="0" algn="l" rtl="0">
              <a:spcBef>
                <a:spcPts val="0"/>
              </a:spcBef>
              <a:spcAft>
                <a:spcPts val="0"/>
              </a:spcAft>
              <a:buNone/>
            </a:pPr>
            <a:r>
              <a:rPr lang="en" sz="500">
                <a:solidFill>
                  <a:srgbClr val="FFFFFF"/>
                </a:solidFill>
                <a:latin typeface="Open Sans"/>
                <a:ea typeface="Open Sans"/>
                <a:cs typeface="Open Sans"/>
                <a:sym typeface="Open Sans"/>
              </a:rPr>
              <a:t>Online</a:t>
            </a:r>
            <a:endParaRPr/>
          </a:p>
        </p:txBody>
      </p:sp>
      <p:pic>
        <p:nvPicPr>
          <p:cNvPr id="474" name="Google Shape;474;p62"/>
          <p:cNvPicPr preferRelativeResize="0"/>
          <p:nvPr/>
        </p:nvPicPr>
        <p:blipFill>
          <a:blip r:embed="rId8">
            <a:alphaModFix/>
          </a:blip>
          <a:stretch>
            <a:fillRect/>
          </a:stretch>
        </p:blipFill>
        <p:spPr>
          <a:xfrm>
            <a:off x="2533261" y="4581778"/>
            <a:ext cx="194700" cy="194700"/>
          </a:xfrm>
          <a:prstGeom prst="rect">
            <a:avLst/>
          </a:prstGeom>
          <a:noFill/>
          <a:ln>
            <a:noFill/>
          </a:ln>
        </p:spPr>
      </p:pic>
      <p:sp>
        <p:nvSpPr>
          <p:cNvPr id="475" name="Google Shape;475;p62"/>
          <p:cNvSpPr/>
          <p:nvPr/>
        </p:nvSpPr>
        <p:spPr>
          <a:xfrm>
            <a:off x="3894450" y="428775"/>
            <a:ext cx="5177700" cy="4443900"/>
          </a:xfrm>
          <a:prstGeom prst="rect">
            <a:avLst/>
          </a:prstGeom>
          <a:solidFill>
            <a:srgbClr val="F7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2"/>
          <p:cNvSpPr/>
          <p:nvPr/>
        </p:nvSpPr>
        <p:spPr>
          <a:xfrm>
            <a:off x="3895450" y="760425"/>
            <a:ext cx="5177700" cy="411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77" name="Google Shape;477;p62"/>
          <p:cNvGraphicFramePr/>
          <p:nvPr/>
        </p:nvGraphicFramePr>
        <p:xfrm>
          <a:off x="4053956" y="856669"/>
          <a:ext cx="2420950" cy="238760"/>
        </p:xfrm>
        <a:graphic>
          <a:graphicData uri="http://schemas.openxmlformats.org/drawingml/2006/table">
            <a:tbl>
              <a:tblPr>
                <a:noFill/>
                <a:tableStyleId>{D10F3EFB-F9F8-417C-B3D0-7218658BB41F}</a:tableStyleId>
              </a:tblPr>
              <a:tblGrid>
                <a:gridCol w="1104025">
                  <a:extLst>
                    <a:ext uri="{9D8B030D-6E8A-4147-A177-3AD203B41FA5}">
                      <a16:colId xmlns:a16="http://schemas.microsoft.com/office/drawing/2014/main" val="20000"/>
                    </a:ext>
                  </a:extLst>
                </a:gridCol>
                <a:gridCol w="570900">
                  <a:extLst>
                    <a:ext uri="{9D8B030D-6E8A-4147-A177-3AD203B41FA5}">
                      <a16:colId xmlns:a16="http://schemas.microsoft.com/office/drawing/2014/main" val="20001"/>
                    </a:ext>
                  </a:extLst>
                </a:gridCol>
                <a:gridCol w="746025">
                  <a:extLst>
                    <a:ext uri="{9D8B030D-6E8A-4147-A177-3AD203B41FA5}">
                      <a16:colId xmlns:a16="http://schemas.microsoft.com/office/drawing/2014/main" val="20002"/>
                    </a:ext>
                  </a:extLst>
                </a:gridCol>
              </a:tblGrid>
              <a:tr h="110500">
                <a:tc gridSpan="3">
                  <a:txBody>
                    <a:bodyPr/>
                    <a:lstStyle/>
                    <a:p>
                      <a:pPr marL="0" lvl="0" indent="0" algn="l" rtl="0">
                        <a:lnSpc>
                          <a:spcPct val="115000"/>
                        </a:lnSpc>
                        <a:spcBef>
                          <a:spcPts val="0"/>
                        </a:spcBef>
                        <a:spcAft>
                          <a:spcPts val="0"/>
                        </a:spcAft>
                        <a:buNone/>
                      </a:pPr>
                      <a:r>
                        <a:rPr lang="en" sz="800">
                          <a:solidFill>
                            <a:srgbClr val="434343"/>
                          </a:solidFill>
                          <a:latin typeface="Open Sans SemiBold"/>
                          <a:ea typeface="Open Sans SemiBold"/>
                          <a:cs typeface="Open Sans SemiBold"/>
                          <a:sym typeface="Open Sans SemiBold"/>
                        </a:rPr>
                        <a:t>Speaking Engagement - January</a:t>
                      </a:r>
                      <a:endParaRPr sz="800">
                        <a:solidFill>
                          <a:srgbClr val="434343"/>
                        </a:solidFill>
                        <a:latin typeface="Open Sans SemiBold"/>
                        <a:ea typeface="Open Sans SemiBold"/>
                        <a:cs typeface="Open Sans SemiBold"/>
                        <a:sym typeface="Open Sans SemiBold"/>
                      </a:endParaRPr>
                    </a:p>
                    <a:p>
                      <a:pPr marL="0" lvl="0" indent="0" algn="l" rtl="0">
                        <a:lnSpc>
                          <a:spcPct val="115000"/>
                        </a:lnSpc>
                        <a:spcBef>
                          <a:spcPts val="0"/>
                        </a:spcBef>
                        <a:spcAft>
                          <a:spcPts val="0"/>
                        </a:spcAft>
                        <a:buNone/>
                      </a:pPr>
                      <a:r>
                        <a:rPr lang="en" sz="600">
                          <a:solidFill>
                            <a:srgbClr val="999999"/>
                          </a:solidFill>
                          <a:latin typeface="Open Sans SemiBold"/>
                          <a:ea typeface="Open Sans SemiBold"/>
                          <a:cs typeface="Open Sans SemiBold"/>
                          <a:sym typeface="Open Sans SemiBold"/>
                        </a:rPr>
                        <a:t>PO# 67564453535</a:t>
                      </a:r>
                      <a:endParaRPr sz="600">
                        <a:solidFill>
                          <a:srgbClr val="999999"/>
                        </a:solidFill>
                        <a:latin typeface="Open Sans SemiBold"/>
                        <a:ea typeface="Open Sans SemiBold"/>
                        <a:cs typeface="Open Sans SemiBold"/>
                        <a:sym typeface="Open Sans SemiBold"/>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478" name="Google Shape;478;p62"/>
          <p:cNvGraphicFramePr/>
          <p:nvPr/>
        </p:nvGraphicFramePr>
        <p:xfrm>
          <a:off x="4053963" y="1671445"/>
          <a:ext cx="3608575" cy="598825"/>
        </p:xfrm>
        <a:graphic>
          <a:graphicData uri="http://schemas.openxmlformats.org/drawingml/2006/table">
            <a:tbl>
              <a:tblPr>
                <a:noFill/>
                <a:tableStyleId>{D10F3EFB-F9F8-417C-B3D0-7218658BB41F}</a:tableStyleId>
              </a:tblPr>
              <a:tblGrid>
                <a:gridCol w="1818400">
                  <a:extLst>
                    <a:ext uri="{9D8B030D-6E8A-4147-A177-3AD203B41FA5}">
                      <a16:colId xmlns:a16="http://schemas.microsoft.com/office/drawing/2014/main" val="20000"/>
                    </a:ext>
                  </a:extLst>
                </a:gridCol>
                <a:gridCol w="1790175">
                  <a:extLst>
                    <a:ext uri="{9D8B030D-6E8A-4147-A177-3AD203B41FA5}">
                      <a16:colId xmlns:a16="http://schemas.microsoft.com/office/drawing/2014/main" val="20001"/>
                    </a:ext>
                  </a:extLst>
                </a:gridCol>
              </a:tblGrid>
              <a:tr h="132850">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Bill To:</a:t>
                      </a:r>
                      <a:endParaRPr sz="600" b="1">
                        <a:solidFill>
                          <a:srgbClr val="434343"/>
                        </a:solidFill>
                        <a:latin typeface="Open Sans"/>
                        <a:ea typeface="Open Sans"/>
                        <a:cs typeface="Open Sans"/>
                        <a:sym typeface="Open Sans"/>
                      </a:endParaRPr>
                    </a:p>
                  </a:txBody>
                  <a:tcPr marL="0" marR="4570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Deliver To:</a:t>
                      </a:r>
                      <a:endParaRPr sz="600" b="1">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24475">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Candex Solutions Limited</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420 Lexington Avenue, Suite 300</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New York, NY 10170</a:t>
                      </a:r>
                      <a:endParaRPr sz="600">
                        <a:solidFill>
                          <a:srgbClr val="434343"/>
                        </a:solidFill>
                        <a:latin typeface="Open Sans"/>
                        <a:ea typeface="Open Sans"/>
                        <a:cs typeface="Open Sans"/>
                        <a:sym typeface="Open Sans"/>
                      </a:endParaRPr>
                    </a:p>
                  </a:txBody>
                  <a:tcPr marL="0" marR="4570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VCU</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United States </a:t>
                      </a:r>
                      <a:endParaRPr sz="600">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141500">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Tax ID #: 45-2805653</a:t>
                      </a:r>
                      <a:endParaRPr sz="600">
                        <a:solidFill>
                          <a:srgbClr val="434343"/>
                        </a:solidFill>
                        <a:latin typeface="Open Sans"/>
                        <a:ea typeface="Open Sans"/>
                        <a:cs typeface="Open Sans"/>
                        <a:sym typeface="Open Sans"/>
                      </a:endParaRPr>
                    </a:p>
                  </a:txBody>
                  <a:tcPr marL="0" marR="4570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600">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479" name="Google Shape;479;p62"/>
          <p:cNvGraphicFramePr/>
          <p:nvPr/>
        </p:nvGraphicFramePr>
        <p:xfrm>
          <a:off x="4058553" y="1372151"/>
          <a:ext cx="372275" cy="110500"/>
        </p:xfrm>
        <a:graphic>
          <a:graphicData uri="http://schemas.openxmlformats.org/drawingml/2006/table">
            <a:tbl>
              <a:tblPr>
                <a:noFill/>
                <a:tableStyleId>{D10F3EFB-F9F8-417C-B3D0-7218658BB41F}</a:tableStyleId>
              </a:tblPr>
              <a:tblGrid>
                <a:gridCol w="372275">
                  <a:extLst>
                    <a:ext uri="{9D8B030D-6E8A-4147-A177-3AD203B41FA5}">
                      <a16:colId xmlns:a16="http://schemas.microsoft.com/office/drawing/2014/main" val="20000"/>
                    </a:ext>
                  </a:extLst>
                </a:gridCol>
              </a:tblGrid>
              <a:tr h="110500">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Pay To:</a:t>
                      </a:r>
                      <a:endParaRPr sz="600">
                        <a:solidFill>
                          <a:srgbClr val="999999"/>
                        </a:solidFill>
                        <a:latin typeface="Open Sans SemiBold"/>
                        <a:ea typeface="Open Sans SemiBold"/>
                        <a:cs typeface="Open Sans SemiBold"/>
                        <a:sym typeface="Open Sans SemiBold"/>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0"/>
                  </a:ext>
                </a:extLst>
              </a:tr>
            </a:tbl>
          </a:graphicData>
        </a:graphic>
      </p:graphicFrame>
      <p:sp>
        <p:nvSpPr>
          <p:cNvPr id="480" name="Google Shape;480;p62"/>
          <p:cNvSpPr/>
          <p:nvPr/>
        </p:nvSpPr>
        <p:spPr>
          <a:xfrm>
            <a:off x="4050890" y="3908080"/>
            <a:ext cx="536700" cy="170100"/>
          </a:xfrm>
          <a:prstGeom prst="roundRect">
            <a:avLst>
              <a:gd name="adj" fmla="val 50000"/>
            </a:avLst>
          </a:prstGeom>
          <a:solidFill>
            <a:srgbClr val="66B2E1"/>
          </a:solidFill>
          <a:ln>
            <a:noFill/>
          </a:ln>
        </p:spPr>
        <p:txBody>
          <a:bodyPr spcFirstLastPara="1" wrap="square" lIns="0" tIns="63700" rIns="0" bIns="63700" anchor="ctr" anchorCtr="0">
            <a:noAutofit/>
          </a:bodyPr>
          <a:lstStyle/>
          <a:p>
            <a:pPr marL="0" lvl="0" indent="0" algn="ctr" rtl="0">
              <a:spcBef>
                <a:spcPts val="0"/>
              </a:spcBef>
              <a:spcAft>
                <a:spcPts val="0"/>
              </a:spcAft>
              <a:buNone/>
            </a:pPr>
            <a:r>
              <a:rPr lang="en" sz="700" b="1">
                <a:solidFill>
                  <a:srgbClr val="FFFFFF"/>
                </a:solidFill>
                <a:latin typeface="Open Sans"/>
                <a:ea typeface="Open Sans"/>
                <a:cs typeface="Open Sans"/>
                <a:sym typeface="Open Sans"/>
              </a:rPr>
              <a:t>Get Paid</a:t>
            </a:r>
            <a:endParaRPr sz="700" b="1">
              <a:solidFill>
                <a:srgbClr val="FFFFFF"/>
              </a:solidFill>
              <a:latin typeface="Open Sans"/>
              <a:ea typeface="Open Sans"/>
              <a:cs typeface="Open Sans"/>
              <a:sym typeface="Open Sans"/>
            </a:endParaRPr>
          </a:p>
        </p:txBody>
      </p:sp>
      <p:sp>
        <p:nvSpPr>
          <p:cNvPr id="481" name="Google Shape;481;p62"/>
          <p:cNvSpPr/>
          <p:nvPr/>
        </p:nvSpPr>
        <p:spPr>
          <a:xfrm>
            <a:off x="4637390" y="3908080"/>
            <a:ext cx="787500" cy="170100"/>
          </a:xfrm>
          <a:prstGeom prst="roundRect">
            <a:avLst>
              <a:gd name="adj" fmla="val 50000"/>
            </a:avLst>
          </a:prstGeom>
          <a:solidFill>
            <a:srgbClr val="FFFFFF"/>
          </a:solidFill>
          <a:ln w="9525" cap="flat" cmpd="sng">
            <a:solidFill>
              <a:srgbClr val="66B2E1"/>
            </a:solidFill>
            <a:prstDash val="solid"/>
            <a:round/>
            <a:headEnd type="none" w="sm" len="sm"/>
            <a:tailEnd type="none" w="sm" len="sm"/>
          </a:ln>
        </p:spPr>
        <p:txBody>
          <a:bodyPr spcFirstLastPara="1" wrap="square" lIns="63700" tIns="63700" rIns="63700" bIns="63700" anchor="ctr" anchorCtr="0">
            <a:noAutofit/>
          </a:bodyPr>
          <a:lstStyle/>
          <a:p>
            <a:pPr marL="0" lvl="0" indent="0" algn="ctr" rtl="0">
              <a:spcBef>
                <a:spcPts val="0"/>
              </a:spcBef>
              <a:spcAft>
                <a:spcPts val="0"/>
              </a:spcAft>
              <a:buNone/>
            </a:pPr>
            <a:r>
              <a:rPr lang="en" sz="700" b="1">
                <a:solidFill>
                  <a:srgbClr val="66B2E1"/>
                </a:solidFill>
                <a:latin typeface="Open Sans"/>
                <a:ea typeface="Open Sans"/>
                <a:cs typeface="Open Sans"/>
                <a:sym typeface="Open Sans"/>
              </a:rPr>
              <a:t>Skip for Now</a:t>
            </a:r>
            <a:endParaRPr sz="700" b="1">
              <a:solidFill>
                <a:srgbClr val="66B2E1"/>
              </a:solidFill>
              <a:latin typeface="Open Sans"/>
              <a:ea typeface="Open Sans"/>
              <a:cs typeface="Open Sans"/>
              <a:sym typeface="Open Sans"/>
            </a:endParaRPr>
          </a:p>
        </p:txBody>
      </p:sp>
      <p:sp>
        <p:nvSpPr>
          <p:cNvPr id="482" name="Google Shape;482;p62"/>
          <p:cNvSpPr/>
          <p:nvPr/>
        </p:nvSpPr>
        <p:spPr>
          <a:xfrm>
            <a:off x="4048453" y="2367507"/>
            <a:ext cx="4949700" cy="1365600"/>
          </a:xfrm>
          <a:prstGeom prst="roundRect">
            <a:avLst>
              <a:gd name="adj" fmla="val 2520"/>
            </a:avLst>
          </a:prstGeom>
          <a:solidFill>
            <a:srgbClr val="DDEFF9"/>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83" name="Google Shape;483;p62"/>
          <p:cNvGraphicFramePr/>
          <p:nvPr/>
        </p:nvGraphicFramePr>
        <p:xfrm>
          <a:off x="4160709" y="2469560"/>
          <a:ext cx="1593950" cy="335280"/>
        </p:xfrm>
        <a:graphic>
          <a:graphicData uri="http://schemas.openxmlformats.org/drawingml/2006/table">
            <a:tbl>
              <a:tblPr>
                <a:noFill/>
                <a:tableStyleId>{D10F3EFB-F9F8-417C-B3D0-7218658BB41F}</a:tableStyleId>
              </a:tblPr>
              <a:tblGrid>
                <a:gridCol w="1593950">
                  <a:extLst>
                    <a:ext uri="{9D8B030D-6E8A-4147-A177-3AD203B41FA5}">
                      <a16:colId xmlns:a16="http://schemas.microsoft.com/office/drawing/2014/main" val="20000"/>
                    </a:ext>
                  </a:extLst>
                </a:gridCol>
              </a:tblGrid>
              <a:tr h="110500">
                <a:tc>
                  <a:txBody>
                    <a:bodyPr/>
                    <a:lstStyle/>
                    <a:p>
                      <a:pPr marL="0" lvl="0" indent="0" algn="l" rtl="0">
                        <a:spcBef>
                          <a:spcPts val="0"/>
                        </a:spcBef>
                        <a:spcAft>
                          <a:spcPts val="0"/>
                        </a:spcAft>
                        <a:buNone/>
                      </a:pPr>
                      <a:r>
                        <a:rPr lang="en" sz="800" b="1">
                          <a:solidFill>
                            <a:srgbClr val="434343"/>
                          </a:solidFill>
                          <a:latin typeface="Open Sans"/>
                          <a:ea typeface="Open Sans"/>
                          <a:cs typeface="Open Sans"/>
                          <a:sym typeface="Open Sans"/>
                        </a:rPr>
                        <a:t>Item</a:t>
                      </a:r>
                      <a:endParaRPr sz="800" b="1">
                        <a:solidFill>
                          <a:srgbClr val="434343"/>
                        </a:solidFill>
                        <a:latin typeface="Open Sans"/>
                        <a:ea typeface="Open Sans"/>
                        <a:cs typeface="Open Sans"/>
                        <a:sym typeface="Open Sans"/>
                      </a:endParaRPr>
                    </a:p>
                    <a:p>
                      <a:pPr marL="0" lvl="0" indent="0" algn="l" rtl="0">
                        <a:spcBef>
                          <a:spcPts val="0"/>
                        </a:spcBef>
                        <a:spcAft>
                          <a:spcPts val="0"/>
                        </a:spcAft>
                        <a:buNone/>
                      </a:pPr>
                      <a:endParaRPr sz="8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Designate the “</a:t>
                      </a:r>
                      <a:r>
                        <a:rPr lang="en" sz="600" b="1">
                          <a:solidFill>
                            <a:srgbClr val="434343"/>
                          </a:solidFill>
                          <a:latin typeface="Open Sans"/>
                          <a:ea typeface="Open Sans"/>
                          <a:cs typeface="Open Sans"/>
                          <a:sym typeface="Open Sans"/>
                        </a:rPr>
                        <a:t>Pay To</a:t>
                      </a:r>
                      <a:r>
                        <a:rPr lang="en" sz="600">
                          <a:solidFill>
                            <a:srgbClr val="434343"/>
                          </a:solidFill>
                          <a:latin typeface="Open Sans"/>
                          <a:ea typeface="Open Sans"/>
                          <a:cs typeface="Open Sans"/>
                          <a:sym typeface="Open Sans"/>
                        </a:rPr>
                        <a:t>” and upload invoice(s)</a:t>
                      </a:r>
                      <a:endParaRPr sz="800" b="1">
                        <a:solidFill>
                          <a:srgbClr val="434343"/>
                        </a:solidFill>
                        <a:latin typeface="Open Sans"/>
                        <a:ea typeface="Open Sans"/>
                        <a:cs typeface="Open Sans"/>
                        <a:sym typeface="Open Sans"/>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0"/>
                  </a:ext>
                </a:extLst>
              </a:tr>
            </a:tbl>
          </a:graphicData>
        </a:graphic>
      </p:graphicFrame>
      <p:sp>
        <p:nvSpPr>
          <p:cNvPr id="484" name="Google Shape;484;p62"/>
          <p:cNvSpPr/>
          <p:nvPr/>
        </p:nvSpPr>
        <p:spPr>
          <a:xfrm>
            <a:off x="4020065" y="3016049"/>
            <a:ext cx="4978200" cy="438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2"/>
          <p:cNvSpPr/>
          <p:nvPr/>
        </p:nvSpPr>
        <p:spPr>
          <a:xfrm>
            <a:off x="4446476" y="1348325"/>
            <a:ext cx="682200" cy="170100"/>
          </a:xfrm>
          <a:prstGeom prst="roundRect">
            <a:avLst>
              <a:gd name="adj" fmla="val 50000"/>
            </a:avLst>
          </a:prstGeom>
          <a:solidFill>
            <a:srgbClr val="66B2E1"/>
          </a:solidFill>
          <a:ln>
            <a:noFill/>
          </a:ln>
        </p:spPr>
        <p:txBody>
          <a:bodyPr spcFirstLastPara="1" wrap="square" lIns="63700" tIns="63700" rIns="63700" bIns="63700" anchor="ctr" anchorCtr="0">
            <a:noAutofit/>
          </a:bodyPr>
          <a:lstStyle/>
          <a:p>
            <a:pPr marL="0" lvl="0" indent="0" algn="ctr" rtl="0">
              <a:spcBef>
                <a:spcPts val="0"/>
              </a:spcBef>
              <a:spcAft>
                <a:spcPts val="0"/>
              </a:spcAft>
              <a:buNone/>
            </a:pPr>
            <a:r>
              <a:rPr lang="en" sz="700" b="1">
                <a:solidFill>
                  <a:srgbClr val="FFFFFF"/>
                </a:solidFill>
                <a:latin typeface="Open Sans"/>
                <a:ea typeface="Open Sans"/>
                <a:cs typeface="Open Sans"/>
                <a:sym typeface="Open Sans"/>
              </a:rPr>
              <a:t>Add Detail</a:t>
            </a:r>
            <a:endParaRPr sz="700" b="1">
              <a:solidFill>
                <a:srgbClr val="FFFFFF"/>
              </a:solidFill>
              <a:latin typeface="Open Sans"/>
              <a:ea typeface="Open Sans"/>
              <a:cs typeface="Open Sans"/>
              <a:sym typeface="Open Sans"/>
            </a:endParaRPr>
          </a:p>
        </p:txBody>
      </p:sp>
      <p:sp>
        <p:nvSpPr>
          <p:cNvPr id="486" name="Google Shape;486;p62"/>
          <p:cNvSpPr/>
          <p:nvPr/>
        </p:nvSpPr>
        <p:spPr>
          <a:xfrm>
            <a:off x="3975325" y="517764"/>
            <a:ext cx="1593900" cy="170100"/>
          </a:xfrm>
          <a:prstGeom prst="roundRect">
            <a:avLst>
              <a:gd name="adj" fmla="val 17395"/>
            </a:avLst>
          </a:prstGeom>
          <a:noFill/>
          <a:ln>
            <a:noFill/>
          </a:ln>
        </p:spPr>
        <p:txBody>
          <a:bodyPr spcFirstLastPara="1" wrap="square" lIns="0" tIns="91425" rIns="45700" bIns="91425" anchor="ctr" anchorCtr="0">
            <a:noAutofit/>
          </a:bodyPr>
          <a:lstStyle/>
          <a:p>
            <a:pPr marL="0" lvl="0" indent="0" algn="l" rtl="0">
              <a:spcBef>
                <a:spcPts val="0"/>
              </a:spcBef>
              <a:spcAft>
                <a:spcPts val="0"/>
              </a:spcAft>
              <a:buNone/>
            </a:pPr>
            <a:r>
              <a:rPr lang="en" sz="800">
                <a:solidFill>
                  <a:srgbClr val="434343"/>
                </a:solidFill>
                <a:latin typeface="Open Sans SemiBold"/>
                <a:ea typeface="Open Sans SemiBold"/>
                <a:cs typeface="Open Sans SemiBold"/>
                <a:sym typeface="Open Sans SemiBold"/>
              </a:rPr>
              <a:t>Request Payment</a:t>
            </a:r>
            <a:endParaRPr sz="600">
              <a:solidFill>
                <a:srgbClr val="434343"/>
              </a:solidFill>
              <a:latin typeface="Open Sans"/>
              <a:ea typeface="Open Sans"/>
              <a:cs typeface="Open Sans"/>
              <a:sym typeface="Open Sans"/>
            </a:endParaRPr>
          </a:p>
        </p:txBody>
      </p:sp>
      <p:grpSp>
        <p:nvGrpSpPr>
          <p:cNvPr id="487" name="Google Shape;487;p62"/>
          <p:cNvGrpSpPr/>
          <p:nvPr/>
        </p:nvGrpSpPr>
        <p:grpSpPr>
          <a:xfrm>
            <a:off x="7077275" y="428775"/>
            <a:ext cx="1894200" cy="325500"/>
            <a:chOff x="4960650" y="395375"/>
            <a:chExt cx="1894200" cy="325500"/>
          </a:xfrm>
        </p:grpSpPr>
        <p:sp>
          <p:nvSpPr>
            <p:cNvPr id="488" name="Google Shape;488;p62"/>
            <p:cNvSpPr/>
            <p:nvPr/>
          </p:nvSpPr>
          <p:spPr>
            <a:xfrm>
              <a:off x="5915550" y="395375"/>
              <a:ext cx="939300" cy="325500"/>
            </a:xfrm>
            <a:prstGeom prst="rect">
              <a:avLst/>
            </a:prstGeom>
            <a:noFill/>
            <a:ln>
              <a:noFill/>
            </a:ln>
          </p:spPr>
          <p:txBody>
            <a:bodyPr spcFirstLastPara="1" wrap="square" lIns="91425" tIns="91425" rIns="91425" bIns="91425" anchor="ctr" anchorCtr="0">
              <a:noAutofit/>
            </a:bodyPr>
            <a:lstStyle/>
            <a:p>
              <a:pPr marL="0" marR="47781" lvl="0" indent="0" algn="r" rtl="0">
                <a:spcBef>
                  <a:spcPts val="0"/>
                </a:spcBef>
                <a:spcAft>
                  <a:spcPts val="0"/>
                </a:spcAft>
                <a:buNone/>
              </a:pPr>
              <a:r>
                <a:rPr lang="en" sz="600" b="1">
                  <a:solidFill>
                    <a:srgbClr val="666666"/>
                  </a:solidFill>
                  <a:latin typeface="Open Sans"/>
                  <a:ea typeface="Open Sans"/>
                  <a:cs typeface="Open Sans"/>
                  <a:sym typeface="Open Sans"/>
                </a:rPr>
                <a:t>    ?     Sign out</a:t>
              </a:r>
              <a:endParaRPr sz="600">
                <a:solidFill>
                  <a:srgbClr val="666666"/>
                </a:solidFill>
              </a:endParaRPr>
            </a:p>
          </p:txBody>
        </p:sp>
        <p:sp>
          <p:nvSpPr>
            <p:cNvPr id="489" name="Google Shape;489;p62"/>
            <p:cNvSpPr/>
            <p:nvPr/>
          </p:nvSpPr>
          <p:spPr>
            <a:xfrm>
              <a:off x="4960650" y="476275"/>
              <a:ext cx="1183500" cy="149400"/>
            </a:xfrm>
            <a:prstGeom prst="roundRect">
              <a:avLst>
                <a:gd name="adj"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45700" tIns="0" rIns="45700" bIns="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search</a:t>
              </a:r>
              <a:endParaRPr sz="600">
                <a:solidFill>
                  <a:srgbClr val="999999"/>
                </a:solidFill>
                <a:latin typeface="Open Sans"/>
                <a:ea typeface="Open Sans"/>
                <a:cs typeface="Open Sans"/>
                <a:sym typeface="Open Sans"/>
              </a:endParaRPr>
            </a:p>
          </p:txBody>
        </p:sp>
        <p:sp>
          <p:nvSpPr>
            <p:cNvPr id="490" name="Google Shape;490;p62"/>
            <p:cNvSpPr/>
            <p:nvPr/>
          </p:nvSpPr>
          <p:spPr>
            <a:xfrm>
              <a:off x="6246883" y="5155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sp>
        <p:nvSpPr>
          <p:cNvPr id="491" name="Google Shape;491;p62"/>
          <p:cNvSpPr/>
          <p:nvPr/>
        </p:nvSpPr>
        <p:spPr>
          <a:xfrm>
            <a:off x="7945563" y="881156"/>
            <a:ext cx="787500" cy="170100"/>
          </a:xfrm>
          <a:prstGeom prst="roundRect">
            <a:avLst>
              <a:gd name="adj" fmla="val 50000"/>
            </a:avLst>
          </a:prstGeom>
          <a:no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700" b="1">
                <a:solidFill>
                  <a:srgbClr val="66B2E1"/>
                </a:solidFill>
                <a:latin typeface="Open Sans"/>
                <a:ea typeface="Open Sans"/>
                <a:cs typeface="Open Sans"/>
                <a:sym typeface="Open Sans"/>
              </a:rPr>
              <a:t>Invite Finance</a:t>
            </a:r>
            <a:endParaRPr sz="700" b="1">
              <a:solidFill>
                <a:srgbClr val="66B2E1"/>
              </a:solidFill>
              <a:latin typeface="Open Sans"/>
              <a:ea typeface="Open Sans"/>
              <a:cs typeface="Open Sans"/>
              <a:sym typeface="Open Sans"/>
            </a:endParaRPr>
          </a:p>
        </p:txBody>
      </p:sp>
      <p:grpSp>
        <p:nvGrpSpPr>
          <p:cNvPr id="492" name="Google Shape;492;p62"/>
          <p:cNvGrpSpPr/>
          <p:nvPr/>
        </p:nvGrpSpPr>
        <p:grpSpPr>
          <a:xfrm>
            <a:off x="284750" y="-10075"/>
            <a:ext cx="664500" cy="535175"/>
            <a:chOff x="284750" y="-10075"/>
            <a:chExt cx="664500" cy="535175"/>
          </a:xfrm>
        </p:grpSpPr>
        <p:sp>
          <p:nvSpPr>
            <p:cNvPr id="493" name="Google Shape;493;p62"/>
            <p:cNvSpPr/>
            <p:nvPr/>
          </p:nvSpPr>
          <p:spPr>
            <a:xfrm>
              <a:off x="284750" y="-10075"/>
              <a:ext cx="664500" cy="535175"/>
            </a:xfrm>
            <a:prstGeom prst="flowChartOffpageConnector">
              <a:avLst/>
            </a:prstGeom>
            <a:solidFill>
              <a:srgbClr val="FF9900"/>
            </a:solid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a:solidFill>
                    <a:srgbClr val="FFFFFF"/>
                  </a:solidFill>
                  <a:latin typeface="Roboto"/>
                  <a:ea typeface="Roboto"/>
                  <a:cs typeface="Roboto"/>
                  <a:sym typeface="Roboto"/>
                </a:rPr>
                <a:t>PAYEE</a:t>
              </a:r>
              <a:endParaRPr sz="800" b="1" i="0" u="none" strike="noStrike" cap="none">
                <a:solidFill>
                  <a:srgbClr val="FFFFFF"/>
                </a:solidFill>
                <a:latin typeface="Roboto"/>
                <a:ea typeface="Roboto"/>
                <a:cs typeface="Roboto"/>
                <a:sym typeface="Roboto"/>
              </a:endParaRPr>
            </a:p>
          </p:txBody>
        </p:sp>
        <p:pic>
          <p:nvPicPr>
            <p:cNvPr id="494" name="Google Shape;494;p62"/>
            <p:cNvPicPr preferRelativeResize="0"/>
            <p:nvPr/>
          </p:nvPicPr>
          <p:blipFill>
            <a:blip r:embed="rId9">
              <a:alphaModFix/>
            </a:blip>
            <a:stretch>
              <a:fillRect/>
            </a:stretch>
          </p:blipFill>
          <p:spPr>
            <a:xfrm>
              <a:off x="519704" y="47221"/>
              <a:ext cx="194625" cy="194625"/>
            </a:xfrm>
            <a:prstGeom prst="rect">
              <a:avLst/>
            </a:prstGeom>
            <a:noFill/>
            <a:ln>
              <a:noFill/>
            </a:ln>
          </p:spPr>
        </p:pic>
      </p:grpSp>
      <p:sp>
        <p:nvSpPr>
          <p:cNvPr id="495" name="Google Shape;495;p62"/>
          <p:cNvSpPr txBox="1"/>
          <p:nvPr/>
        </p:nvSpPr>
        <p:spPr>
          <a:xfrm>
            <a:off x="8700950" y="4749900"/>
            <a:ext cx="371100" cy="393600"/>
          </a:xfrm>
          <a:prstGeom prst="rect">
            <a:avLst/>
          </a:prstGeom>
          <a:solidFill>
            <a:srgbClr val="444B7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Roboto"/>
                <a:ea typeface="Roboto"/>
                <a:cs typeface="Roboto"/>
                <a:sym typeface="Roboto"/>
              </a:rPr>
              <a:t>7</a:t>
            </a:fld>
            <a:endParaRPr sz="1000" b="0" i="0" u="none" strike="noStrike" cap="none">
              <a:solidFill>
                <a:srgbClr val="FFFFFF"/>
              </a:solidFill>
              <a:latin typeface="Roboto"/>
              <a:ea typeface="Roboto"/>
              <a:cs typeface="Roboto"/>
              <a:sym typeface="Roboto"/>
            </a:endParaRPr>
          </a:p>
        </p:txBody>
      </p:sp>
      <p:grpSp>
        <p:nvGrpSpPr>
          <p:cNvPr id="496" name="Google Shape;496;p62"/>
          <p:cNvGrpSpPr/>
          <p:nvPr/>
        </p:nvGrpSpPr>
        <p:grpSpPr>
          <a:xfrm>
            <a:off x="5483615" y="2329438"/>
            <a:ext cx="3646210" cy="2285100"/>
            <a:chOff x="9290390" y="4660250"/>
            <a:chExt cx="3646210" cy="2285100"/>
          </a:xfrm>
        </p:grpSpPr>
        <p:sp>
          <p:nvSpPr>
            <p:cNvPr id="497" name="Google Shape;497;p62"/>
            <p:cNvSpPr/>
            <p:nvPr/>
          </p:nvSpPr>
          <p:spPr>
            <a:xfrm>
              <a:off x="9290400" y="4660250"/>
              <a:ext cx="3646200" cy="22851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2"/>
            <p:cNvSpPr/>
            <p:nvPr/>
          </p:nvSpPr>
          <p:spPr>
            <a:xfrm>
              <a:off x="11179278" y="5930139"/>
              <a:ext cx="544800" cy="108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Account #</a:t>
              </a:r>
              <a:endParaRPr sz="500">
                <a:solidFill>
                  <a:srgbClr val="434343"/>
                </a:solidFill>
                <a:latin typeface="Open Sans"/>
                <a:ea typeface="Open Sans"/>
                <a:cs typeface="Open Sans"/>
                <a:sym typeface="Open Sans"/>
              </a:endParaRPr>
            </a:p>
          </p:txBody>
        </p:sp>
        <p:sp>
          <p:nvSpPr>
            <p:cNvPr id="499" name="Google Shape;499;p62"/>
            <p:cNvSpPr/>
            <p:nvPr/>
          </p:nvSpPr>
          <p:spPr>
            <a:xfrm>
              <a:off x="11529599" y="5945445"/>
              <a:ext cx="69600" cy="69600"/>
            </a:xfrm>
            <a:prstGeom prst="ellipse">
              <a:avLst/>
            </a:prstGeom>
            <a:solidFill>
              <a:srgbClr val="66B2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FFFFFF"/>
                  </a:solidFill>
                  <a:latin typeface="Roboto"/>
                  <a:ea typeface="Roboto"/>
                  <a:cs typeface="Roboto"/>
                  <a:sym typeface="Roboto"/>
                </a:rPr>
                <a:t>?</a:t>
              </a:r>
              <a:endParaRPr sz="400" b="1">
                <a:solidFill>
                  <a:srgbClr val="FFFFFF"/>
                </a:solidFill>
                <a:latin typeface="Roboto"/>
                <a:ea typeface="Roboto"/>
                <a:cs typeface="Roboto"/>
                <a:sym typeface="Roboto"/>
              </a:endParaRPr>
            </a:p>
          </p:txBody>
        </p:sp>
        <p:sp>
          <p:nvSpPr>
            <p:cNvPr id="500" name="Google Shape;500;p62"/>
            <p:cNvSpPr/>
            <p:nvPr/>
          </p:nvSpPr>
          <p:spPr>
            <a:xfrm>
              <a:off x="9290390" y="4664744"/>
              <a:ext cx="3646200" cy="2109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b="1">
                  <a:solidFill>
                    <a:srgbClr val="434343"/>
                  </a:solidFill>
                  <a:latin typeface="Open Sans"/>
                  <a:ea typeface="Open Sans"/>
                  <a:cs typeface="Open Sans"/>
                  <a:sym typeface="Open Sans"/>
                </a:rPr>
                <a:t>Add Detail</a:t>
              </a:r>
              <a:endParaRPr sz="700" b="1">
                <a:solidFill>
                  <a:srgbClr val="434343"/>
                </a:solidFill>
                <a:latin typeface="Open Sans"/>
                <a:ea typeface="Open Sans"/>
                <a:cs typeface="Open Sans"/>
                <a:sym typeface="Open Sans"/>
              </a:endParaRPr>
            </a:p>
          </p:txBody>
        </p:sp>
        <p:sp>
          <p:nvSpPr>
            <p:cNvPr id="501" name="Google Shape;501;p62"/>
            <p:cNvSpPr/>
            <p:nvPr/>
          </p:nvSpPr>
          <p:spPr>
            <a:xfrm>
              <a:off x="9409707" y="5169581"/>
              <a:ext cx="544800" cy="108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Name</a:t>
              </a:r>
              <a:endParaRPr sz="500">
                <a:solidFill>
                  <a:srgbClr val="434343"/>
                </a:solidFill>
                <a:latin typeface="Open Sans"/>
                <a:ea typeface="Open Sans"/>
                <a:cs typeface="Open Sans"/>
                <a:sym typeface="Open Sans"/>
              </a:endParaRPr>
            </a:p>
          </p:txBody>
        </p:sp>
        <p:sp>
          <p:nvSpPr>
            <p:cNvPr id="502" name="Google Shape;502;p62"/>
            <p:cNvSpPr/>
            <p:nvPr/>
          </p:nvSpPr>
          <p:spPr>
            <a:xfrm>
              <a:off x="9409707" y="5361293"/>
              <a:ext cx="544800" cy="108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Country</a:t>
              </a:r>
              <a:endParaRPr sz="500">
                <a:solidFill>
                  <a:srgbClr val="B7B7B7"/>
                </a:solidFill>
              </a:endParaRPr>
            </a:p>
          </p:txBody>
        </p:sp>
        <p:sp>
          <p:nvSpPr>
            <p:cNvPr id="503" name="Google Shape;503;p62"/>
            <p:cNvSpPr/>
            <p:nvPr/>
          </p:nvSpPr>
          <p:spPr>
            <a:xfrm>
              <a:off x="9409707" y="5558980"/>
              <a:ext cx="544800" cy="108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Address</a:t>
              </a:r>
              <a:endParaRPr sz="500">
                <a:solidFill>
                  <a:srgbClr val="B7B7B7"/>
                </a:solidFill>
              </a:endParaRPr>
            </a:p>
          </p:txBody>
        </p:sp>
        <p:sp>
          <p:nvSpPr>
            <p:cNvPr id="504" name="Google Shape;504;p62"/>
            <p:cNvSpPr/>
            <p:nvPr/>
          </p:nvSpPr>
          <p:spPr>
            <a:xfrm>
              <a:off x="9409707" y="5945810"/>
              <a:ext cx="544800" cy="108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Zip Code</a:t>
              </a:r>
              <a:endParaRPr sz="500">
                <a:solidFill>
                  <a:srgbClr val="B7B7B7"/>
                </a:solidFill>
              </a:endParaRPr>
            </a:p>
          </p:txBody>
        </p:sp>
        <p:sp>
          <p:nvSpPr>
            <p:cNvPr id="505" name="Google Shape;505;p62"/>
            <p:cNvSpPr/>
            <p:nvPr/>
          </p:nvSpPr>
          <p:spPr>
            <a:xfrm>
              <a:off x="11179275" y="5740432"/>
              <a:ext cx="544800" cy="108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Account Holder</a:t>
              </a:r>
              <a:endParaRPr sz="500">
                <a:solidFill>
                  <a:srgbClr val="B7B7B7"/>
                </a:solidFill>
              </a:endParaRPr>
            </a:p>
          </p:txBody>
        </p:sp>
        <p:sp>
          <p:nvSpPr>
            <p:cNvPr id="506" name="Google Shape;506;p62"/>
            <p:cNvSpPr/>
            <p:nvPr/>
          </p:nvSpPr>
          <p:spPr>
            <a:xfrm>
              <a:off x="11179278" y="6106708"/>
              <a:ext cx="544800" cy="108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ACH Routing#</a:t>
              </a:r>
              <a:endParaRPr sz="500">
                <a:solidFill>
                  <a:srgbClr val="434343"/>
                </a:solidFill>
                <a:latin typeface="Open Sans"/>
                <a:ea typeface="Open Sans"/>
                <a:cs typeface="Open Sans"/>
                <a:sym typeface="Open Sans"/>
              </a:endParaRPr>
            </a:p>
          </p:txBody>
        </p:sp>
        <p:grpSp>
          <p:nvGrpSpPr>
            <p:cNvPr id="507" name="Google Shape;507;p62"/>
            <p:cNvGrpSpPr/>
            <p:nvPr/>
          </p:nvGrpSpPr>
          <p:grpSpPr>
            <a:xfrm>
              <a:off x="12758387" y="4744583"/>
              <a:ext cx="51392" cy="51392"/>
              <a:chOff x="281550" y="1504225"/>
              <a:chExt cx="47700" cy="47700"/>
            </a:xfrm>
          </p:grpSpPr>
          <p:cxnSp>
            <p:nvCxnSpPr>
              <p:cNvPr id="508" name="Google Shape;508;p62"/>
              <p:cNvCxnSpPr/>
              <p:nvPr/>
            </p:nvCxnSpPr>
            <p:spPr>
              <a:xfrm>
                <a:off x="281550" y="1504225"/>
                <a:ext cx="47700" cy="47700"/>
              </a:xfrm>
              <a:prstGeom prst="straightConnector1">
                <a:avLst/>
              </a:prstGeom>
              <a:noFill/>
              <a:ln w="9525" cap="flat" cmpd="sng">
                <a:solidFill>
                  <a:srgbClr val="999999"/>
                </a:solidFill>
                <a:prstDash val="solid"/>
                <a:round/>
                <a:headEnd type="none" w="med" len="med"/>
                <a:tailEnd type="none" w="med" len="med"/>
              </a:ln>
            </p:spPr>
          </p:cxnSp>
          <p:cxnSp>
            <p:nvCxnSpPr>
              <p:cNvPr id="509" name="Google Shape;509;p62"/>
              <p:cNvCxnSpPr/>
              <p:nvPr/>
            </p:nvCxnSpPr>
            <p:spPr>
              <a:xfrm flipH="1">
                <a:off x="281550" y="1504225"/>
                <a:ext cx="47700" cy="47700"/>
              </a:xfrm>
              <a:prstGeom prst="straightConnector1">
                <a:avLst/>
              </a:prstGeom>
              <a:noFill/>
              <a:ln w="9525" cap="flat" cmpd="sng">
                <a:solidFill>
                  <a:srgbClr val="999999"/>
                </a:solidFill>
                <a:prstDash val="solid"/>
                <a:round/>
                <a:headEnd type="none" w="med" len="med"/>
                <a:tailEnd type="none" w="med" len="med"/>
              </a:ln>
            </p:spPr>
          </p:cxnSp>
        </p:grpSp>
        <p:sp>
          <p:nvSpPr>
            <p:cNvPr id="510" name="Google Shape;510;p62"/>
            <p:cNvSpPr/>
            <p:nvPr/>
          </p:nvSpPr>
          <p:spPr>
            <a:xfrm>
              <a:off x="12327865" y="6673045"/>
              <a:ext cx="456000" cy="133500"/>
            </a:xfrm>
            <a:prstGeom prst="roundRect">
              <a:avLst>
                <a:gd name="adj" fmla="val 50000"/>
              </a:avLst>
            </a:prstGeom>
            <a:solidFill>
              <a:srgbClr val="66B2E1"/>
            </a:solidFill>
            <a:ln>
              <a:noFill/>
            </a:ln>
          </p:spPr>
          <p:txBody>
            <a:bodyPr spcFirstLastPara="1" wrap="square" lIns="63700" tIns="63700" rIns="63700" bIns="63700" anchor="ctr" anchorCtr="0">
              <a:noAutofit/>
            </a:bodyPr>
            <a:lstStyle/>
            <a:p>
              <a:pPr marL="0" lvl="0" indent="0" algn="ctr" rtl="0">
                <a:spcBef>
                  <a:spcPts val="0"/>
                </a:spcBef>
                <a:spcAft>
                  <a:spcPts val="0"/>
                </a:spcAft>
                <a:buNone/>
              </a:pPr>
              <a:r>
                <a:rPr lang="en" sz="600" b="1">
                  <a:solidFill>
                    <a:srgbClr val="FFFFFF"/>
                  </a:solidFill>
                  <a:latin typeface="Open Sans"/>
                  <a:ea typeface="Open Sans"/>
                  <a:cs typeface="Open Sans"/>
                  <a:sym typeface="Open Sans"/>
                </a:rPr>
                <a:t>Add</a:t>
              </a:r>
              <a:endParaRPr sz="600" b="1">
                <a:solidFill>
                  <a:srgbClr val="FFFFFF"/>
                </a:solidFill>
                <a:latin typeface="Open Sans"/>
                <a:ea typeface="Open Sans"/>
                <a:cs typeface="Open Sans"/>
                <a:sym typeface="Open Sans"/>
              </a:endParaRPr>
            </a:p>
          </p:txBody>
        </p:sp>
        <p:sp>
          <p:nvSpPr>
            <p:cNvPr id="511" name="Google Shape;511;p62"/>
            <p:cNvSpPr/>
            <p:nvPr/>
          </p:nvSpPr>
          <p:spPr>
            <a:xfrm>
              <a:off x="11682286" y="5759927"/>
              <a:ext cx="69600" cy="69600"/>
            </a:xfrm>
            <a:prstGeom prst="ellipse">
              <a:avLst/>
            </a:prstGeom>
            <a:solidFill>
              <a:srgbClr val="66B2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FFFFFF"/>
                  </a:solidFill>
                  <a:latin typeface="Roboto"/>
                  <a:ea typeface="Roboto"/>
                  <a:cs typeface="Roboto"/>
                  <a:sym typeface="Roboto"/>
                </a:rPr>
                <a:t>?</a:t>
              </a:r>
              <a:endParaRPr sz="400" b="1">
                <a:solidFill>
                  <a:srgbClr val="FFFFFF"/>
                </a:solidFill>
                <a:latin typeface="Roboto"/>
                <a:ea typeface="Roboto"/>
                <a:cs typeface="Roboto"/>
                <a:sym typeface="Roboto"/>
              </a:endParaRPr>
            </a:p>
          </p:txBody>
        </p:sp>
        <p:sp>
          <p:nvSpPr>
            <p:cNvPr id="512" name="Google Shape;512;p62"/>
            <p:cNvSpPr/>
            <p:nvPr/>
          </p:nvSpPr>
          <p:spPr>
            <a:xfrm>
              <a:off x="11648113" y="6124954"/>
              <a:ext cx="69600" cy="69600"/>
            </a:xfrm>
            <a:prstGeom prst="ellipse">
              <a:avLst/>
            </a:prstGeom>
            <a:solidFill>
              <a:srgbClr val="66B2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FFFFFF"/>
                  </a:solidFill>
                  <a:latin typeface="Roboto"/>
                  <a:ea typeface="Roboto"/>
                  <a:cs typeface="Roboto"/>
                  <a:sym typeface="Roboto"/>
                </a:rPr>
                <a:t>?</a:t>
              </a:r>
              <a:endParaRPr sz="400" b="1">
                <a:solidFill>
                  <a:srgbClr val="FFFFFF"/>
                </a:solidFill>
                <a:latin typeface="Roboto"/>
                <a:ea typeface="Roboto"/>
                <a:cs typeface="Roboto"/>
                <a:sym typeface="Roboto"/>
              </a:endParaRPr>
            </a:p>
          </p:txBody>
        </p:sp>
        <p:sp>
          <p:nvSpPr>
            <p:cNvPr id="513" name="Google Shape;513;p62"/>
            <p:cNvSpPr txBox="1"/>
            <p:nvPr/>
          </p:nvSpPr>
          <p:spPr>
            <a:xfrm>
              <a:off x="11387441" y="4963625"/>
              <a:ext cx="8319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SemiBold"/>
                  <a:ea typeface="Open Sans SemiBold"/>
                  <a:cs typeface="Open Sans SemiBold"/>
                  <a:sym typeface="Open Sans SemiBold"/>
                </a:rPr>
                <a:t>Bank Details</a:t>
              </a:r>
              <a:endParaRPr sz="600">
                <a:solidFill>
                  <a:srgbClr val="434343"/>
                </a:solidFill>
                <a:latin typeface="Open Sans SemiBold"/>
                <a:ea typeface="Open Sans SemiBold"/>
                <a:cs typeface="Open Sans SemiBold"/>
                <a:sym typeface="Open Sans SemiBold"/>
              </a:endParaRPr>
            </a:p>
          </p:txBody>
        </p:sp>
        <p:sp>
          <p:nvSpPr>
            <p:cNvPr id="514" name="Google Shape;514;p62"/>
            <p:cNvSpPr txBox="1"/>
            <p:nvPr/>
          </p:nvSpPr>
          <p:spPr>
            <a:xfrm>
              <a:off x="9615353" y="4963625"/>
              <a:ext cx="8319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SemiBold"/>
                  <a:ea typeface="Open Sans SemiBold"/>
                  <a:cs typeface="Open Sans SemiBold"/>
                  <a:sym typeface="Open Sans SemiBold"/>
                </a:rPr>
                <a:t>Entity</a:t>
              </a:r>
              <a:endParaRPr sz="600">
                <a:solidFill>
                  <a:srgbClr val="434343"/>
                </a:solidFill>
                <a:latin typeface="Open Sans SemiBold"/>
                <a:ea typeface="Open Sans SemiBold"/>
                <a:cs typeface="Open Sans SemiBold"/>
                <a:sym typeface="Open Sans SemiBold"/>
              </a:endParaRPr>
            </a:p>
          </p:txBody>
        </p:sp>
        <p:sp>
          <p:nvSpPr>
            <p:cNvPr id="515" name="Google Shape;515;p62"/>
            <p:cNvSpPr/>
            <p:nvPr/>
          </p:nvSpPr>
          <p:spPr>
            <a:xfrm>
              <a:off x="11179278" y="5167063"/>
              <a:ext cx="544800" cy="108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Bank Name</a:t>
              </a:r>
              <a:endParaRPr sz="500">
                <a:solidFill>
                  <a:srgbClr val="B7B7B7"/>
                </a:solidFill>
              </a:endParaRPr>
            </a:p>
          </p:txBody>
        </p:sp>
        <p:sp>
          <p:nvSpPr>
            <p:cNvPr id="516" name="Google Shape;516;p62"/>
            <p:cNvSpPr/>
            <p:nvPr/>
          </p:nvSpPr>
          <p:spPr>
            <a:xfrm>
              <a:off x="11179278" y="5542282"/>
              <a:ext cx="673200" cy="108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Currency</a:t>
              </a:r>
              <a:endParaRPr sz="500">
                <a:solidFill>
                  <a:srgbClr val="B7B7B7"/>
                </a:solidFill>
              </a:endParaRPr>
            </a:p>
          </p:txBody>
        </p:sp>
        <p:sp>
          <p:nvSpPr>
            <p:cNvPr id="517" name="Google Shape;517;p62"/>
            <p:cNvSpPr/>
            <p:nvPr/>
          </p:nvSpPr>
          <p:spPr>
            <a:xfrm>
              <a:off x="11179278" y="5354952"/>
              <a:ext cx="673200" cy="108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Bank Country</a:t>
              </a:r>
              <a:endParaRPr sz="500">
                <a:solidFill>
                  <a:srgbClr val="B7B7B7"/>
                </a:solidFill>
              </a:endParaRPr>
            </a:p>
          </p:txBody>
        </p:sp>
        <p:pic>
          <p:nvPicPr>
            <p:cNvPr id="518" name="Google Shape;518;p62"/>
            <p:cNvPicPr preferRelativeResize="0"/>
            <p:nvPr/>
          </p:nvPicPr>
          <p:blipFill>
            <a:blip r:embed="rId10">
              <a:alphaModFix/>
            </a:blip>
            <a:stretch>
              <a:fillRect/>
            </a:stretch>
          </p:blipFill>
          <p:spPr>
            <a:xfrm>
              <a:off x="11186550" y="4947000"/>
              <a:ext cx="136500" cy="136500"/>
            </a:xfrm>
            <a:prstGeom prst="rect">
              <a:avLst/>
            </a:prstGeom>
            <a:noFill/>
            <a:ln>
              <a:noFill/>
            </a:ln>
          </p:spPr>
        </p:pic>
        <p:pic>
          <p:nvPicPr>
            <p:cNvPr id="519" name="Google Shape;519;p62"/>
            <p:cNvPicPr preferRelativeResize="0"/>
            <p:nvPr/>
          </p:nvPicPr>
          <p:blipFill>
            <a:blip r:embed="rId11">
              <a:alphaModFix/>
            </a:blip>
            <a:stretch>
              <a:fillRect/>
            </a:stretch>
          </p:blipFill>
          <p:spPr>
            <a:xfrm>
              <a:off x="9414450" y="4947000"/>
              <a:ext cx="136500" cy="136500"/>
            </a:xfrm>
            <a:prstGeom prst="rect">
              <a:avLst/>
            </a:prstGeom>
            <a:noFill/>
            <a:ln>
              <a:noFill/>
            </a:ln>
          </p:spPr>
        </p:pic>
        <p:sp>
          <p:nvSpPr>
            <p:cNvPr id="520" name="Google Shape;520;p62"/>
            <p:cNvSpPr/>
            <p:nvPr/>
          </p:nvSpPr>
          <p:spPr>
            <a:xfrm>
              <a:off x="9409707" y="5756658"/>
              <a:ext cx="544800" cy="108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City</a:t>
              </a:r>
              <a:endParaRPr sz="500">
                <a:solidFill>
                  <a:srgbClr val="B7B7B7"/>
                </a:solidFill>
              </a:endParaRPr>
            </a:p>
          </p:txBody>
        </p:sp>
        <p:sp>
          <p:nvSpPr>
            <p:cNvPr id="521" name="Google Shape;521;p62"/>
            <p:cNvSpPr/>
            <p:nvPr/>
          </p:nvSpPr>
          <p:spPr>
            <a:xfrm>
              <a:off x="10115725" y="5153125"/>
              <a:ext cx="848700" cy="1365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18275" tIns="91425" rIns="18275" bIns="91425"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522" name="Google Shape;522;p62"/>
            <p:cNvSpPr/>
            <p:nvPr/>
          </p:nvSpPr>
          <p:spPr>
            <a:xfrm>
              <a:off x="10115725" y="5346338"/>
              <a:ext cx="848700" cy="1335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18275" tIns="91425" rIns="0" bIns="91425"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United States	                ▾</a:t>
              </a:r>
              <a:endParaRPr sz="500">
                <a:solidFill>
                  <a:srgbClr val="434343"/>
                </a:solidFill>
                <a:latin typeface="Open Sans"/>
                <a:ea typeface="Open Sans"/>
                <a:cs typeface="Open Sans"/>
                <a:sym typeface="Open Sans"/>
              </a:endParaRPr>
            </a:p>
          </p:txBody>
        </p:sp>
        <p:sp>
          <p:nvSpPr>
            <p:cNvPr id="523" name="Google Shape;523;p62"/>
            <p:cNvSpPr/>
            <p:nvPr/>
          </p:nvSpPr>
          <p:spPr>
            <a:xfrm>
              <a:off x="10115725" y="5536173"/>
              <a:ext cx="848700" cy="1494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18275" tIns="91425" rIns="18275" bIns="91425"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524" name="Google Shape;524;p62"/>
            <p:cNvSpPr/>
            <p:nvPr/>
          </p:nvSpPr>
          <p:spPr>
            <a:xfrm>
              <a:off x="11950325" y="5154625"/>
              <a:ext cx="848700" cy="1335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18275" tIns="91425" rIns="18275" bIns="91425"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525" name="Google Shape;525;p62"/>
            <p:cNvSpPr/>
            <p:nvPr/>
          </p:nvSpPr>
          <p:spPr>
            <a:xfrm>
              <a:off x="11950325" y="5725153"/>
              <a:ext cx="848700" cy="1494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18275" tIns="91425" rIns="18275" bIns="91425"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526" name="Google Shape;526;p62"/>
            <p:cNvSpPr/>
            <p:nvPr/>
          </p:nvSpPr>
          <p:spPr>
            <a:xfrm>
              <a:off x="11950325" y="5914125"/>
              <a:ext cx="848700" cy="1494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18275" tIns="91425" rIns="18275" bIns="91425"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527" name="Google Shape;527;p62"/>
            <p:cNvSpPr/>
            <p:nvPr/>
          </p:nvSpPr>
          <p:spPr>
            <a:xfrm>
              <a:off x="11950325" y="6111101"/>
              <a:ext cx="848700" cy="1335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18275" tIns="91425" rIns="18275" bIns="91425"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528" name="Google Shape;528;p62"/>
            <p:cNvSpPr/>
            <p:nvPr/>
          </p:nvSpPr>
          <p:spPr>
            <a:xfrm>
              <a:off x="10115725" y="5914125"/>
              <a:ext cx="491400" cy="1494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18275" tIns="91425" rIns="18275" bIns="91425"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529" name="Google Shape;529;p62"/>
            <p:cNvSpPr/>
            <p:nvPr/>
          </p:nvSpPr>
          <p:spPr>
            <a:xfrm>
              <a:off x="11950325" y="5529850"/>
              <a:ext cx="299400" cy="1335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18275" tIns="91425" rIns="18275" bIns="91425"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USD  </a:t>
              </a:r>
              <a:r>
                <a:rPr lang="en" sz="600">
                  <a:solidFill>
                    <a:srgbClr val="434343"/>
                  </a:solidFill>
                  <a:latin typeface="Open Sans"/>
                  <a:ea typeface="Open Sans"/>
                  <a:cs typeface="Open Sans"/>
                  <a:sym typeface="Open Sans"/>
                </a:rPr>
                <a:t> ▾</a:t>
              </a:r>
              <a:endParaRPr sz="500">
                <a:solidFill>
                  <a:srgbClr val="434343"/>
                </a:solidFill>
                <a:latin typeface="Open Sans"/>
                <a:ea typeface="Open Sans"/>
                <a:cs typeface="Open Sans"/>
                <a:sym typeface="Open Sans"/>
              </a:endParaRPr>
            </a:p>
          </p:txBody>
        </p:sp>
        <p:sp>
          <p:nvSpPr>
            <p:cNvPr id="530" name="Google Shape;530;p62"/>
            <p:cNvSpPr/>
            <p:nvPr/>
          </p:nvSpPr>
          <p:spPr>
            <a:xfrm>
              <a:off x="11950325" y="5342539"/>
              <a:ext cx="848700" cy="1335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18275" tIns="91425" rIns="18275" bIns="91425"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United States	                ▾</a:t>
              </a:r>
              <a:endParaRPr sz="500">
                <a:solidFill>
                  <a:srgbClr val="434343"/>
                </a:solidFill>
                <a:latin typeface="Open Sans"/>
                <a:ea typeface="Open Sans"/>
                <a:cs typeface="Open Sans"/>
                <a:sym typeface="Open Sans"/>
              </a:endParaRPr>
            </a:p>
          </p:txBody>
        </p:sp>
        <p:sp>
          <p:nvSpPr>
            <p:cNvPr id="531" name="Google Shape;531;p62"/>
            <p:cNvSpPr/>
            <p:nvPr/>
          </p:nvSpPr>
          <p:spPr>
            <a:xfrm>
              <a:off x="10115725" y="5725153"/>
              <a:ext cx="848700" cy="1494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18275" tIns="91425" rIns="18275" bIns="91425"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532" name="Google Shape;532;p62"/>
            <p:cNvSpPr txBox="1"/>
            <p:nvPr/>
          </p:nvSpPr>
          <p:spPr>
            <a:xfrm>
              <a:off x="11186550" y="6328648"/>
              <a:ext cx="8319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500">
                  <a:solidFill>
                    <a:srgbClr val="66B2E1"/>
                  </a:solidFill>
                  <a:latin typeface="Open Sans SemiBold"/>
                  <a:ea typeface="Open Sans SemiBold"/>
                  <a:cs typeface="Open Sans SemiBold"/>
                  <a:sym typeface="Open Sans SemiBold"/>
                </a:rPr>
                <a:t>+ Add intermediary bank</a:t>
              </a:r>
              <a:endParaRPr sz="500">
                <a:solidFill>
                  <a:srgbClr val="66B2E1"/>
                </a:solidFill>
                <a:latin typeface="Open Sans SemiBold"/>
                <a:ea typeface="Open Sans SemiBold"/>
                <a:cs typeface="Open Sans SemiBold"/>
                <a:sym typeface="Open Sans SemiBold"/>
              </a:endParaRPr>
            </a:p>
          </p:txBody>
        </p:sp>
        <p:sp>
          <p:nvSpPr>
            <p:cNvPr id="533" name="Google Shape;533;p62"/>
            <p:cNvSpPr/>
            <p:nvPr/>
          </p:nvSpPr>
          <p:spPr>
            <a:xfrm>
              <a:off x="11982243" y="6362309"/>
              <a:ext cx="69600" cy="69600"/>
            </a:xfrm>
            <a:prstGeom prst="ellipse">
              <a:avLst/>
            </a:prstGeom>
            <a:solidFill>
              <a:srgbClr val="66B2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FFFFFF"/>
                  </a:solidFill>
                  <a:latin typeface="Roboto"/>
                  <a:ea typeface="Roboto"/>
                  <a:cs typeface="Roboto"/>
                  <a:sym typeface="Roboto"/>
                </a:rPr>
                <a:t>?</a:t>
              </a:r>
              <a:endParaRPr sz="400" b="1">
                <a:solidFill>
                  <a:srgbClr val="FFFFFF"/>
                </a:solidFill>
                <a:latin typeface="Roboto"/>
                <a:ea typeface="Roboto"/>
                <a:cs typeface="Roboto"/>
                <a:sym typeface="Roboto"/>
              </a:endParaRPr>
            </a:p>
          </p:txBody>
        </p:sp>
        <p:sp>
          <p:nvSpPr>
            <p:cNvPr id="534" name="Google Shape;534;p62"/>
            <p:cNvSpPr/>
            <p:nvPr/>
          </p:nvSpPr>
          <p:spPr>
            <a:xfrm>
              <a:off x="9409707" y="6134927"/>
              <a:ext cx="544800" cy="108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Tax Classification</a:t>
              </a:r>
              <a:endParaRPr sz="500">
                <a:solidFill>
                  <a:srgbClr val="B7B7B7"/>
                </a:solidFill>
              </a:endParaRPr>
            </a:p>
          </p:txBody>
        </p:sp>
        <p:sp>
          <p:nvSpPr>
            <p:cNvPr id="535" name="Google Shape;535;p62"/>
            <p:cNvSpPr/>
            <p:nvPr/>
          </p:nvSpPr>
          <p:spPr>
            <a:xfrm>
              <a:off x="10115725" y="6115432"/>
              <a:ext cx="848700" cy="1335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18275" tIns="91425" rIns="0" bIns="91425" anchor="ctr" anchorCtr="0">
              <a:noAutofit/>
            </a:bodyPr>
            <a:lstStyle/>
            <a:p>
              <a:pPr marL="0" lvl="0" indent="0" algn="l" rtl="0">
                <a:spcBef>
                  <a:spcPts val="0"/>
                </a:spcBef>
                <a:spcAft>
                  <a:spcPts val="0"/>
                </a:spcAft>
                <a:buNone/>
              </a:pPr>
              <a:r>
                <a:rPr lang="en" sz="500">
                  <a:solidFill>
                    <a:srgbClr val="999999"/>
                  </a:solidFill>
                  <a:latin typeface="Open Sans"/>
                  <a:ea typeface="Open Sans"/>
                  <a:cs typeface="Open Sans"/>
                  <a:sym typeface="Open Sans"/>
                </a:rPr>
                <a:t>- select -</a:t>
              </a:r>
              <a:r>
                <a:rPr lang="en" sz="500">
                  <a:solidFill>
                    <a:srgbClr val="434343"/>
                  </a:solidFill>
                  <a:latin typeface="Open Sans"/>
                  <a:ea typeface="Open Sans"/>
                  <a:cs typeface="Open Sans"/>
                  <a:sym typeface="Open Sans"/>
                </a:rPr>
                <a:t>	                ▾</a:t>
              </a:r>
              <a:endParaRPr sz="500">
                <a:solidFill>
                  <a:srgbClr val="434343"/>
                </a:solidFill>
                <a:latin typeface="Open Sans"/>
                <a:ea typeface="Open Sans"/>
                <a:cs typeface="Open Sans"/>
                <a:sym typeface="Open Sans"/>
              </a:endParaRPr>
            </a:p>
          </p:txBody>
        </p:sp>
        <p:sp>
          <p:nvSpPr>
            <p:cNvPr id="536" name="Google Shape;536;p62"/>
            <p:cNvSpPr/>
            <p:nvPr/>
          </p:nvSpPr>
          <p:spPr>
            <a:xfrm>
              <a:off x="9409707" y="6333995"/>
              <a:ext cx="544800" cy="108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W9</a:t>
              </a:r>
              <a:endParaRPr sz="500">
                <a:solidFill>
                  <a:srgbClr val="B7B7B7"/>
                </a:solidFill>
              </a:endParaRPr>
            </a:p>
          </p:txBody>
        </p:sp>
        <p:grpSp>
          <p:nvGrpSpPr>
            <p:cNvPr id="537" name="Google Shape;537;p62"/>
            <p:cNvGrpSpPr/>
            <p:nvPr/>
          </p:nvGrpSpPr>
          <p:grpSpPr>
            <a:xfrm>
              <a:off x="10115575" y="6310075"/>
              <a:ext cx="848700" cy="422400"/>
              <a:chOff x="2872600" y="2038879"/>
              <a:chExt cx="848700" cy="422400"/>
            </a:xfrm>
          </p:grpSpPr>
          <p:sp>
            <p:nvSpPr>
              <p:cNvPr id="538" name="Google Shape;538;p62"/>
              <p:cNvSpPr/>
              <p:nvPr/>
            </p:nvSpPr>
            <p:spPr>
              <a:xfrm>
                <a:off x="2872600" y="2038879"/>
                <a:ext cx="848700" cy="422400"/>
              </a:xfrm>
              <a:prstGeom prst="roundRect">
                <a:avLst>
                  <a:gd name="adj" fmla="val 5358"/>
                </a:avLst>
              </a:prstGeom>
              <a:noFill/>
              <a:ln w="9525" cap="flat" cmpd="sng">
                <a:solidFill>
                  <a:srgbClr val="66B2E1"/>
                </a:solidFill>
                <a:prstDash val="dash"/>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500" b="1">
                    <a:solidFill>
                      <a:srgbClr val="66B2E1"/>
                    </a:solidFill>
                    <a:latin typeface="Open Sans"/>
                    <a:ea typeface="Open Sans"/>
                    <a:cs typeface="Open Sans"/>
                    <a:sym typeface="Open Sans"/>
                  </a:rPr>
                  <a:t>Upload File</a:t>
                </a:r>
                <a:endParaRPr sz="500"/>
              </a:p>
            </p:txBody>
          </p:sp>
          <p:pic>
            <p:nvPicPr>
              <p:cNvPr id="539" name="Google Shape;539;p62"/>
              <p:cNvPicPr preferRelativeResize="0"/>
              <p:nvPr/>
            </p:nvPicPr>
            <p:blipFill>
              <a:blip r:embed="rId12">
                <a:alphaModFix/>
              </a:blip>
              <a:stretch>
                <a:fillRect/>
              </a:stretch>
            </p:blipFill>
            <p:spPr>
              <a:xfrm>
                <a:off x="3225849" y="2155583"/>
                <a:ext cx="142200" cy="103776"/>
              </a:xfrm>
              <a:prstGeom prst="rect">
                <a:avLst/>
              </a:prstGeom>
              <a:noFill/>
              <a:ln>
                <a:noFill/>
              </a:ln>
            </p:spPr>
          </p:pic>
        </p:grpSp>
      </p:grpSp>
      <p:pic>
        <p:nvPicPr>
          <p:cNvPr id="540" name="Google Shape;540;p62"/>
          <p:cNvPicPr preferRelativeResize="0"/>
          <p:nvPr/>
        </p:nvPicPr>
        <p:blipFill>
          <a:blip r:embed="rId13">
            <a:alphaModFix/>
          </a:blip>
          <a:stretch>
            <a:fillRect/>
          </a:stretch>
        </p:blipFill>
        <p:spPr>
          <a:xfrm>
            <a:off x="6474900" y="967850"/>
            <a:ext cx="2149573" cy="1047550"/>
          </a:xfrm>
          <a:prstGeom prst="rect">
            <a:avLst/>
          </a:prstGeom>
          <a:noFill/>
          <a:ln>
            <a:noFill/>
          </a:ln>
        </p:spPr>
      </p:pic>
      <p:cxnSp>
        <p:nvCxnSpPr>
          <p:cNvPr id="541" name="Google Shape;541;p62"/>
          <p:cNvCxnSpPr/>
          <p:nvPr/>
        </p:nvCxnSpPr>
        <p:spPr>
          <a:xfrm>
            <a:off x="5128676" y="1433375"/>
            <a:ext cx="1316100" cy="0"/>
          </a:xfrm>
          <a:prstGeom prst="straightConnector1">
            <a:avLst/>
          </a:prstGeom>
          <a:noFill/>
          <a:ln w="9525" cap="flat" cmpd="sng">
            <a:solidFill>
              <a:srgbClr val="FF00FF"/>
            </a:solidFill>
            <a:prstDash val="solid"/>
            <a:round/>
            <a:headEnd type="none" w="med" len="med"/>
            <a:tailEnd type="triangle" w="med" len="med"/>
          </a:ln>
        </p:spPr>
      </p:cxnSp>
      <p:cxnSp>
        <p:nvCxnSpPr>
          <p:cNvPr id="542" name="Google Shape;542;p62"/>
          <p:cNvCxnSpPr/>
          <p:nvPr/>
        </p:nvCxnSpPr>
        <p:spPr>
          <a:xfrm>
            <a:off x="8092475" y="1830025"/>
            <a:ext cx="0" cy="390000"/>
          </a:xfrm>
          <a:prstGeom prst="straightConnector1">
            <a:avLst/>
          </a:prstGeom>
          <a:noFill/>
          <a:ln w="9525" cap="flat" cmpd="sng">
            <a:solidFill>
              <a:srgbClr val="FF00FF"/>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graphicFrame>
        <p:nvGraphicFramePr>
          <p:cNvPr id="547" name="Google Shape;547;p63"/>
          <p:cNvGraphicFramePr/>
          <p:nvPr/>
        </p:nvGraphicFramePr>
        <p:xfrm>
          <a:off x="304808" y="624693"/>
          <a:ext cx="1853425" cy="1424605"/>
        </p:xfrm>
        <a:graphic>
          <a:graphicData uri="http://schemas.openxmlformats.org/drawingml/2006/table">
            <a:tbl>
              <a:tblPr>
                <a:noFill/>
                <a:tableStyleId>{704A5922-DE2C-4826-B607-C842A63C0634}</a:tableStyleId>
              </a:tblPr>
              <a:tblGrid>
                <a:gridCol w="1853425">
                  <a:extLst>
                    <a:ext uri="{9D8B030D-6E8A-4147-A177-3AD203B41FA5}">
                      <a16:colId xmlns:a16="http://schemas.microsoft.com/office/drawing/2014/main" val="20000"/>
                    </a:ext>
                  </a:extLst>
                </a:gridCol>
              </a:tblGrid>
              <a:tr h="449275">
                <a:tc>
                  <a:txBody>
                    <a:bodyPr/>
                    <a:lstStyle/>
                    <a:p>
                      <a:pPr marL="0" marR="0" lvl="0" indent="0" algn="l" rtl="0">
                        <a:lnSpc>
                          <a:spcPct val="100000"/>
                        </a:lnSpc>
                        <a:spcBef>
                          <a:spcPts val="0"/>
                        </a:spcBef>
                        <a:spcAft>
                          <a:spcPts val="0"/>
                        </a:spcAft>
                        <a:buNone/>
                      </a:pPr>
                      <a:r>
                        <a:rPr lang="en" sz="2600">
                          <a:solidFill>
                            <a:schemeClr val="lt1"/>
                          </a:solidFill>
                          <a:latin typeface="Roboto"/>
                          <a:ea typeface="Roboto"/>
                          <a:cs typeface="Roboto"/>
                          <a:sym typeface="Roboto"/>
                        </a:rPr>
                        <a:t>Request Payment</a:t>
                      </a:r>
                      <a:endParaRPr sz="2600">
                        <a:solidFill>
                          <a:schemeClr val="lt1"/>
                        </a:solidFill>
                        <a:latin typeface="Roboto"/>
                        <a:ea typeface="Roboto"/>
                        <a:cs typeface="Roboto"/>
                        <a:sym typeface="Roboto"/>
                      </a:endParaRPr>
                    </a:p>
                  </a:txBody>
                  <a:tcPr marL="0" marR="0" marT="9142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solidFill>
                      <a:prstDash val="solid"/>
                      <a:round/>
                      <a:headEnd type="none" w="sm" len="sm"/>
                      <a:tailEnd type="none" w="sm" len="sm"/>
                    </a:lnB>
                  </a:tcPr>
                </a:tc>
                <a:extLst>
                  <a:ext uri="{0D108BD9-81ED-4DB2-BD59-A6C34878D82A}">
                    <a16:rowId xmlns:a16="http://schemas.microsoft.com/office/drawing/2014/main" val="10000"/>
                  </a:ext>
                </a:extLst>
              </a:tr>
              <a:tr h="449275">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lt1"/>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548" name="Google Shape;548;p63"/>
          <p:cNvGrpSpPr/>
          <p:nvPr/>
        </p:nvGrpSpPr>
        <p:grpSpPr>
          <a:xfrm>
            <a:off x="2457785" y="219425"/>
            <a:ext cx="6609260" cy="4651600"/>
            <a:chOff x="2729325" y="0"/>
            <a:chExt cx="6228688" cy="4651600"/>
          </a:xfrm>
        </p:grpSpPr>
        <p:grpSp>
          <p:nvGrpSpPr>
            <p:cNvPr id="549" name="Google Shape;549;p63"/>
            <p:cNvGrpSpPr/>
            <p:nvPr/>
          </p:nvGrpSpPr>
          <p:grpSpPr>
            <a:xfrm>
              <a:off x="2729325" y="0"/>
              <a:ext cx="6228688" cy="4651600"/>
              <a:chOff x="2729325" y="63675"/>
              <a:chExt cx="6228688" cy="4651600"/>
            </a:xfrm>
          </p:grpSpPr>
          <p:sp>
            <p:nvSpPr>
              <p:cNvPr id="550" name="Google Shape;550;p63"/>
              <p:cNvSpPr/>
              <p:nvPr/>
            </p:nvSpPr>
            <p:spPr>
              <a:xfrm>
                <a:off x="2735113" y="63775"/>
                <a:ext cx="6222900" cy="4651500"/>
              </a:xfrm>
              <a:prstGeom prst="roundRect">
                <a:avLst>
                  <a:gd name="adj" fmla="val 833"/>
                </a:avLst>
              </a:prstGeom>
              <a:solidFill>
                <a:srgbClr val="FFFFFF"/>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3"/>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3"/>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3"/>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3"/>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63"/>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 name="Google Shape;556;p63"/>
          <p:cNvSpPr/>
          <p:nvPr/>
        </p:nvSpPr>
        <p:spPr>
          <a:xfrm>
            <a:off x="2467719" y="765500"/>
            <a:ext cx="1433100" cy="3822300"/>
          </a:xfrm>
          <a:prstGeom prst="rect">
            <a:avLst/>
          </a:prstGeom>
          <a:solidFill>
            <a:srgbClr val="222856"/>
          </a:solidFill>
          <a:ln w="9525" cap="flat" cmpd="sng">
            <a:solidFill>
              <a:srgbClr val="22285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B3C1D6"/>
              </a:solidFill>
              <a:latin typeface="Open Sans SemiBold"/>
              <a:ea typeface="Open Sans SemiBold"/>
              <a:cs typeface="Open Sans SemiBold"/>
              <a:sym typeface="Open Sans SemiBold"/>
            </a:endParaRPr>
          </a:p>
          <a:p>
            <a:pPr marL="57150" lvl="0" indent="0" algn="l" rtl="0">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300"/>
              </a:spcAft>
              <a:buNone/>
            </a:pPr>
            <a:endParaRPr sz="600">
              <a:solidFill>
                <a:srgbClr val="B3C1D6"/>
              </a:solidFill>
              <a:latin typeface="Open Sans"/>
              <a:ea typeface="Open Sans"/>
              <a:cs typeface="Open Sans"/>
              <a:sym typeface="Open Sans"/>
            </a:endParaRPr>
          </a:p>
        </p:txBody>
      </p:sp>
      <p:sp>
        <p:nvSpPr>
          <p:cNvPr id="557" name="Google Shape;557;p63"/>
          <p:cNvSpPr txBox="1"/>
          <p:nvPr/>
        </p:nvSpPr>
        <p:spPr>
          <a:xfrm>
            <a:off x="2470194" y="1743003"/>
            <a:ext cx="1433100" cy="505800"/>
          </a:xfrm>
          <a:prstGeom prst="rect">
            <a:avLst/>
          </a:prstGeom>
          <a:noFill/>
          <a:ln>
            <a:noFill/>
          </a:ln>
        </p:spPr>
        <p:txBody>
          <a:bodyPr spcFirstLastPara="1" wrap="square" lIns="91425" tIns="137150" rIns="0" bIns="91425" anchor="t" anchorCtr="0">
            <a:noAutofit/>
          </a:bodyPr>
          <a:lstStyle/>
          <a:p>
            <a:pPr marL="0" marR="0" lvl="0" indent="0" algn="l"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ORDERS</a:t>
            </a:r>
            <a:endParaRPr sz="600">
              <a:solidFill>
                <a:srgbClr val="B3C1D6"/>
              </a:solidFill>
              <a:latin typeface="Open Sans SemiBold"/>
              <a:ea typeface="Open Sans SemiBold"/>
              <a:cs typeface="Open Sans SemiBold"/>
              <a:sym typeface="Open Sans SemiBold"/>
            </a:endParaRPr>
          </a:p>
          <a:p>
            <a:pPr marL="114300" marR="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Speaking Engagement - January</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200"/>
              </a:spcAft>
              <a:buNone/>
            </a:pPr>
            <a:endParaRPr sz="600">
              <a:solidFill>
                <a:srgbClr val="66B2E1"/>
              </a:solidFill>
              <a:latin typeface="Open Sans SemiBold"/>
              <a:ea typeface="Open Sans SemiBold"/>
              <a:cs typeface="Open Sans SemiBold"/>
              <a:sym typeface="Open Sans SemiBold"/>
            </a:endParaRPr>
          </a:p>
        </p:txBody>
      </p:sp>
      <p:sp>
        <p:nvSpPr>
          <p:cNvPr id="558" name="Google Shape;558;p63"/>
          <p:cNvSpPr/>
          <p:nvPr/>
        </p:nvSpPr>
        <p:spPr>
          <a:xfrm>
            <a:off x="2467707" y="435900"/>
            <a:ext cx="1433100" cy="325500"/>
          </a:xfrm>
          <a:prstGeom prst="rect">
            <a:avLst/>
          </a:prstGeom>
          <a:solidFill>
            <a:srgbClr val="141B4D"/>
          </a:solidFill>
          <a:ln w="9525" cap="flat" cmpd="sng">
            <a:solidFill>
              <a:srgbClr val="141B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Open Sans"/>
                <a:ea typeface="Open Sans"/>
                <a:cs typeface="Open Sans"/>
                <a:sym typeface="Open Sans"/>
              </a:rPr>
              <a:t>Miller &amp; Sons</a:t>
            </a:r>
            <a:endParaRPr sz="900" b="1">
              <a:solidFill>
                <a:srgbClr val="FFFFFF"/>
              </a:solidFill>
              <a:latin typeface="Open Sans"/>
              <a:ea typeface="Open Sans"/>
              <a:cs typeface="Open Sans"/>
              <a:sym typeface="Open Sans"/>
            </a:endParaRPr>
          </a:p>
        </p:txBody>
      </p:sp>
      <p:graphicFrame>
        <p:nvGraphicFramePr>
          <p:cNvPr id="559" name="Google Shape;559;p63"/>
          <p:cNvGraphicFramePr/>
          <p:nvPr/>
        </p:nvGraphicFramePr>
        <p:xfrm>
          <a:off x="2467722" y="765510"/>
          <a:ext cx="1433100" cy="975985"/>
        </p:xfrm>
        <a:graphic>
          <a:graphicData uri="http://schemas.openxmlformats.org/drawingml/2006/table">
            <a:tbl>
              <a:tblPr>
                <a:noFill/>
                <a:tableStyleId>{D10F3EFB-F9F8-417C-B3D0-7218658BB41F}</a:tableStyleId>
              </a:tblPr>
              <a:tblGrid>
                <a:gridCol w="1433100">
                  <a:extLst>
                    <a:ext uri="{9D8B030D-6E8A-4147-A177-3AD203B41FA5}">
                      <a16:colId xmlns:a16="http://schemas.microsoft.com/office/drawing/2014/main" val="20000"/>
                    </a:ext>
                  </a:extLst>
                </a:gridCol>
              </a:tblGrid>
              <a:tr h="879325">
                <a:tc>
                  <a:txBody>
                    <a:bodyPr/>
                    <a:lstStyle/>
                    <a:p>
                      <a:pPr marL="171450" lvl="0" indent="0" algn="l" rtl="0">
                        <a:lnSpc>
                          <a:spcPct val="150000"/>
                        </a:lnSpc>
                        <a:spcBef>
                          <a:spcPts val="0"/>
                        </a:spcBef>
                        <a:spcAft>
                          <a:spcPts val="0"/>
                        </a:spcAft>
                        <a:buNone/>
                      </a:pPr>
                      <a:r>
                        <a:rPr lang="en" sz="600" b="1">
                          <a:solidFill>
                            <a:srgbClr val="FFFFFF"/>
                          </a:solidFill>
                          <a:latin typeface="Open Sans"/>
                          <a:ea typeface="Open Sans"/>
                          <a:cs typeface="Open Sans"/>
                          <a:sym typeface="Open Sans"/>
                        </a:rPr>
                        <a:t>My Activity</a:t>
                      </a:r>
                      <a:endParaRPr sz="600" b="1">
                        <a:solidFill>
                          <a:srgbClr val="FFFFFF"/>
                        </a:solidFill>
                        <a:latin typeface="Open Sans"/>
                        <a:ea typeface="Open Sans"/>
                        <a:cs typeface="Open Sans"/>
                        <a:sym typeface="Open Sans"/>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My Requests</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Order Feed</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200"/>
                        </a:spcAft>
                        <a:buNone/>
                      </a:pPr>
                      <a:r>
                        <a:rPr lang="en" sz="600">
                          <a:solidFill>
                            <a:srgbClr val="B3C1D6"/>
                          </a:solidFill>
                          <a:latin typeface="Open Sans SemiBold"/>
                          <a:ea typeface="Open Sans SemiBold"/>
                          <a:cs typeface="Open Sans SemiBold"/>
                          <a:sym typeface="Open Sans SemiBold"/>
                        </a:rPr>
                        <a:t>Settings</a:t>
                      </a:r>
                      <a:endParaRPr sz="600">
                        <a:solidFill>
                          <a:srgbClr val="B3C1D6"/>
                        </a:solidFill>
                        <a:latin typeface="Open Sans SemiBold"/>
                        <a:ea typeface="Open Sans SemiBold"/>
                        <a:cs typeface="Open Sans SemiBold"/>
                        <a:sym typeface="Open Sans SemiBold"/>
                      </a:endParaRPr>
                    </a:p>
                  </a:txBody>
                  <a:tcPr marL="91425" marR="91425" marT="182875" marB="1828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41B4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560" name="Google Shape;560;p63"/>
          <p:cNvPicPr preferRelativeResize="0"/>
          <p:nvPr/>
        </p:nvPicPr>
        <p:blipFill>
          <a:blip r:embed="rId3">
            <a:alphaModFix/>
          </a:blip>
          <a:stretch>
            <a:fillRect/>
          </a:stretch>
        </p:blipFill>
        <p:spPr>
          <a:xfrm>
            <a:off x="2581419" y="1112192"/>
            <a:ext cx="85800" cy="85800"/>
          </a:xfrm>
          <a:prstGeom prst="rect">
            <a:avLst/>
          </a:prstGeom>
          <a:noFill/>
          <a:ln>
            <a:noFill/>
          </a:ln>
        </p:spPr>
      </p:pic>
      <p:pic>
        <p:nvPicPr>
          <p:cNvPr id="561" name="Google Shape;561;p63"/>
          <p:cNvPicPr preferRelativeResize="0"/>
          <p:nvPr/>
        </p:nvPicPr>
        <p:blipFill>
          <a:blip r:embed="rId4">
            <a:alphaModFix/>
          </a:blip>
          <a:stretch>
            <a:fillRect/>
          </a:stretch>
        </p:blipFill>
        <p:spPr>
          <a:xfrm>
            <a:off x="2582219" y="1448734"/>
            <a:ext cx="85800" cy="85800"/>
          </a:xfrm>
          <a:prstGeom prst="rect">
            <a:avLst/>
          </a:prstGeom>
          <a:noFill/>
          <a:ln>
            <a:noFill/>
          </a:ln>
        </p:spPr>
      </p:pic>
      <p:sp>
        <p:nvSpPr>
          <p:cNvPr id="562" name="Google Shape;562;p63"/>
          <p:cNvSpPr/>
          <p:nvPr/>
        </p:nvSpPr>
        <p:spPr>
          <a:xfrm>
            <a:off x="3687044" y="969375"/>
            <a:ext cx="140100" cy="109500"/>
          </a:xfrm>
          <a:prstGeom prst="roundRect">
            <a:avLst>
              <a:gd name="adj" fmla="val 50000"/>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141B4D"/>
                </a:solidFill>
                <a:latin typeface="Open Sans"/>
                <a:ea typeface="Open Sans"/>
                <a:cs typeface="Open Sans"/>
                <a:sym typeface="Open Sans"/>
              </a:rPr>
              <a:t>1</a:t>
            </a:r>
            <a:endParaRPr sz="600" b="1">
              <a:solidFill>
                <a:srgbClr val="141B4D"/>
              </a:solidFill>
              <a:latin typeface="Open Sans"/>
              <a:ea typeface="Open Sans"/>
              <a:cs typeface="Open Sans"/>
              <a:sym typeface="Open Sans"/>
            </a:endParaRPr>
          </a:p>
        </p:txBody>
      </p:sp>
      <p:pic>
        <p:nvPicPr>
          <p:cNvPr id="563" name="Google Shape;563;p63"/>
          <p:cNvPicPr preferRelativeResize="0"/>
          <p:nvPr/>
        </p:nvPicPr>
        <p:blipFill>
          <a:blip r:embed="rId5">
            <a:alphaModFix/>
          </a:blip>
          <a:stretch>
            <a:fillRect/>
          </a:stretch>
        </p:blipFill>
        <p:spPr>
          <a:xfrm>
            <a:off x="2581419" y="1276213"/>
            <a:ext cx="85800" cy="85800"/>
          </a:xfrm>
          <a:prstGeom prst="rect">
            <a:avLst/>
          </a:prstGeom>
          <a:noFill/>
          <a:ln>
            <a:noFill/>
          </a:ln>
        </p:spPr>
      </p:pic>
      <p:pic>
        <p:nvPicPr>
          <p:cNvPr id="564" name="Google Shape;564;p63"/>
          <p:cNvPicPr preferRelativeResize="0"/>
          <p:nvPr/>
        </p:nvPicPr>
        <p:blipFill>
          <a:blip r:embed="rId6">
            <a:alphaModFix/>
          </a:blip>
          <a:stretch>
            <a:fillRect/>
          </a:stretch>
        </p:blipFill>
        <p:spPr>
          <a:xfrm flipH="1">
            <a:off x="2582204" y="948187"/>
            <a:ext cx="85800" cy="85800"/>
          </a:xfrm>
          <a:prstGeom prst="rect">
            <a:avLst/>
          </a:prstGeom>
          <a:noFill/>
          <a:ln>
            <a:noFill/>
          </a:ln>
        </p:spPr>
      </p:pic>
      <p:pic>
        <p:nvPicPr>
          <p:cNvPr id="565" name="Google Shape;565;p63"/>
          <p:cNvPicPr preferRelativeResize="0"/>
          <p:nvPr/>
        </p:nvPicPr>
        <p:blipFill>
          <a:blip r:embed="rId7">
            <a:alphaModFix/>
          </a:blip>
          <a:stretch>
            <a:fillRect/>
          </a:stretch>
        </p:blipFill>
        <p:spPr>
          <a:xfrm>
            <a:off x="3762044" y="558975"/>
            <a:ext cx="65100" cy="65100"/>
          </a:xfrm>
          <a:prstGeom prst="rect">
            <a:avLst/>
          </a:prstGeom>
          <a:noFill/>
          <a:ln>
            <a:noFill/>
          </a:ln>
        </p:spPr>
      </p:pic>
      <p:grpSp>
        <p:nvGrpSpPr>
          <p:cNvPr id="566" name="Google Shape;566;p63"/>
          <p:cNvGrpSpPr/>
          <p:nvPr/>
        </p:nvGrpSpPr>
        <p:grpSpPr>
          <a:xfrm>
            <a:off x="2467608" y="2012807"/>
            <a:ext cx="1403782" cy="110402"/>
            <a:chOff x="3857417" y="2278938"/>
            <a:chExt cx="1403782" cy="110402"/>
          </a:xfrm>
        </p:grpSpPr>
        <p:grpSp>
          <p:nvGrpSpPr>
            <p:cNvPr id="567" name="Google Shape;567;p63"/>
            <p:cNvGrpSpPr/>
            <p:nvPr/>
          </p:nvGrpSpPr>
          <p:grpSpPr>
            <a:xfrm>
              <a:off x="3857417" y="2278938"/>
              <a:ext cx="1403770" cy="110402"/>
              <a:chOff x="2427505" y="2210950"/>
              <a:chExt cx="1403770" cy="110402"/>
            </a:xfrm>
          </p:grpSpPr>
          <p:sp>
            <p:nvSpPr>
              <p:cNvPr id="568" name="Google Shape;568;p63"/>
              <p:cNvSpPr/>
              <p:nvPr/>
            </p:nvSpPr>
            <p:spPr>
              <a:xfrm>
                <a:off x="2427505" y="2210952"/>
                <a:ext cx="1350900" cy="110400"/>
              </a:xfrm>
              <a:prstGeom prst="rect">
                <a:avLst/>
              </a:prstGeom>
              <a:solidFill>
                <a:srgbClr val="444B78"/>
              </a:solidFill>
              <a:ln>
                <a:noFill/>
              </a:ln>
            </p:spPr>
            <p:txBody>
              <a:bodyPr spcFirstLastPara="1" wrap="square" lIns="91425" tIns="91425" rIns="0" bIns="91425" anchor="ctr" anchorCtr="0">
                <a:noAutofit/>
              </a:bodyPr>
              <a:lstStyle/>
              <a:p>
                <a:pPr marL="114300" lvl="0" indent="0" algn="l" rtl="0">
                  <a:spcBef>
                    <a:spcPts val="0"/>
                  </a:spcBef>
                  <a:spcAft>
                    <a:spcPts val="0"/>
                  </a:spcAft>
                  <a:buNone/>
                </a:pPr>
                <a:r>
                  <a:rPr lang="en" sz="600" b="1">
                    <a:solidFill>
                      <a:srgbClr val="FFFFFF"/>
                    </a:solidFill>
                    <a:latin typeface="Open Sans"/>
                    <a:ea typeface="Open Sans"/>
                    <a:cs typeface="Open Sans"/>
                    <a:sym typeface="Open Sans"/>
                  </a:rPr>
                  <a:t>speaking engagement - ja…</a:t>
                </a:r>
                <a:endParaRPr sz="600" b="1">
                  <a:solidFill>
                    <a:srgbClr val="FFFFFF"/>
                  </a:solidFill>
                  <a:latin typeface="Open Sans"/>
                  <a:ea typeface="Open Sans"/>
                  <a:cs typeface="Open Sans"/>
                  <a:sym typeface="Open Sans"/>
                </a:endParaRPr>
              </a:p>
            </p:txBody>
          </p:sp>
          <p:sp>
            <p:nvSpPr>
              <p:cNvPr id="569" name="Google Shape;569;p63"/>
              <p:cNvSpPr/>
              <p:nvPr/>
            </p:nvSpPr>
            <p:spPr>
              <a:xfrm>
                <a:off x="3626375" y="2210950"/>
                <a:ext cx="204900" cy="110400"/>
              </a:xfrm>
              <a:prstGeom prst="roundRect">
                <a:avLst>
                  <a:gd name="adj" fmla="val 50000"/>
                </a:avLst>
              </a:prstGeom>
              <a:solidFill>
                <a:srgbClr val="444B78"/>
              </a:solidFill>
              <a:ln>
                <a:noFill/>
              </a:ln>
            </p:spPr>
            <p:txBody>
              <a:bodyPr spcFirstLastPara="1" wrap="square" lIns="0" tIns="0" rIns="0" bIns="0" anchor="ctr" anchorCtr="0">
                <a:noAutofit/>
              </a:bodyPr>
              <a:lstStyle/>
              <a:p>
                <a:pPr marL="0" marR="49147" lvl="0" indent="0" algn="r"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1</a:t>
                </a:r>
                <a:endParaRPr/>
              </a:p>
            </p:txBody>
          </p:sp>
        </p:grpSp>
        <p:sp>
          <p:nvSpPr>
            <p:cNvPr id="570" name="Google Shape;570;p63"/>
            <p:cNvSpPr/>
            <p:nvPr/>
          </p:nvSpPr>
          <p:spPr>
            <a:xfrm>
              <a:off x="5121099" y="2279399"/>
              <a:ext cx="140100" cy="109500"/>
            </a:xfrm>
            <a:prstGeom prst="roundRect">
              <a:avLst>
                <a:gd name="adj" fmla="val 50000"/>
              </a:avLst>
            </a:prstGeom>
            <a:solidFill>
              <a:srgbClr val="66B2E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FFFFFF"/>
                  </a:solidFill>
                  <a:latin typeface="Open Sans"/>
                  <a:ea typeface="Open Sans"/>
                  <a:cs typeface="Open Sans"/>
                  <a:sym typeface="Open Sans"/>
                </a:rPr>
                <a:t>1</a:t>
              </a:r>
              <a:endParaRPr sz="600" b="1">
                <a:solidFill>
                  <a:srgbClr val="FFFFFF"/>
                </a:solidFill>
                <a:latin typeface="Open Sans"/>
                <a:ea typeface="Open Sans"/>
                <a:cs typeface="Open Sans"/>
                <a:sym typeface="Open Sans"/>
              </a:endParaRPr>
            </a:p>
          </p:txBody>
        </p:sp>
        <p:pic>
          <p:nvPicPr>
            <p:cNvPr id="571" name="Google Shape;571;p63"/>
            <p:cNvPicPr preferRelativeResize="0"/>
            <p:nvPr/>
          </p:nvPicPr>
          <p:blipFill>
            <a:blip r:embed="rId6">
              <a:alphaModFix/>
            </a:blip>
            <a:stretch>
              <a:fillRect/>
            </a:stretch>
          </p:blipFill>
          <p:spPr>
            <a:xfrm flipH="1">
              <a:off x="3960643" y="2299350"/>
              <a:ext cx="69600" cy="69600"/>
            </a:xfrm>
            <a:prstGeom prst="rect">
              <a:avLst/>
            </a:prstGeom>
            <a:noFill/>
            <a:ln>
              <a:noFill/>
            </a:ln>
          </p:spPr>
        </p:pic>
      </p:grpSp>
      <p:sp>
        <p:nvSpPr>
          <p:cNvPr id="572" name="Google Shape;572;p63"/>
          <p:cNvSpPr/>
          <p:nvPr/>
        </p:nvSpPr>
        <p:spPr>
          <a:xfrm>
            <a:off x="2462773" y="4529573"/>
            <a:ext cx="1516800" cy="342900"/>
          </a:xfrm>
          <a:prstGeom prst="round2DiagRect">
            <a:avLst>
              <a:gd name="adj1" fmla="val 0"/>
              <a:gd name="adj2" fmla="val 12832"/>
            </a:avLst>
          </a:prstGeom>
          <a:solidFill>
            <a:srgbClr val="141B4D"/>
          </a:solidFill>
          <a:ln>
            <a:noFill/>
          </a:ln>
        </p:spPr>
        <p:txBody>
          <a:bodyPr spcFirstLastPara="1" wrap="square" lIns="91425" tIns="91425" rIns="91425" bIns="91425" anchor="ctr" anchorCtr="0">
            <a:noAutofit/>
          </a:bodyPr>
          <a:lstStyle/>
          <a:p>
            <a:pPr marL="257175" lvl="0" indent="0" algn="l" rtl="0">
              <a:spcBef>
                <a:spcPts val="0"/>
              </a:spcBef>
              <a:spcAft>
                <a:spcPts val="0"/>
              </a:spcAft>
              <a:buNone/>
            </a:pPr>
            <a:r>
              <a:rPr lang="en" sz="600" b="1">
                <a:solidFill>
                  <a:srgbClr val="FFFFFF"/>
                </a:solidFill>
                <a:latin typeface="Open Sans"/>
                <a:ea typeface="Open Sans"/>
                <a:cs typeface="Open Sans"/>
                <a:sym typeface="Open Sans"/>
              </a:rPr>
              <a:t>Zack Miller</a:t>
            </a:r>
            <a:endParaRPr sz="600" b="1">
              <a:solidFill>
                <a:srgbClr val="FFFFFF"/>
              </a:solidFill>
              <a:latin typeface="Open Sans"/>
              <a:ea typeface="Open Sans"/>
              <a:cs typeface="Open Sans"/>
              <a:sym typeface="Open Sans"/>
            </a:endParaRPr>
          </a:p>
          <a:p>
            <a:pPr marL="257175" lvl="0" indent="0" algn="l" rtl="0">
              <a:spcBef>
                <a:spcPts val="0"/>
              </a:spcBef>
              <a:spcAft>
                <a:spcPts val="0"/>
              </a:spcAft>
              <a:buNone/>
            </a:pPr>
            <a:r>
              <a:rPr lang="en" sz="500">
                <a:solidFill>
                  <a:srgbClr val="FFFFFF"/>
                </a:solidFill>
                <a:latin typeface="Open Sans"/>
                <a:ea typeface="Open Sans"/>
                <a:cs typeface="Open Sans"/>
                <a:sym typeface="Open Sans"/>
              </a:rPr>
              <a:t>Online</a:t>
            </a:r>
            <a:endParaRPr/>
          </a:p>
        </p:txBody>
      </p:sp>
      <p:pic>
        <p:nvPicPr>
          <p:cNvPr id="573" name="Google Shape;573;p63"/>
          <p:cNvPicPr preferRelativeResize="0"/>
          <p:nvPr/>
        </p:nvPicPr>
        <p:blipFill>
          <a:blip r:embed="rId8">
            <a:alphaModFix/>
          </a:blip>
          <a:stretch>
            <a:fillRect/>
          </a:stretch>
        </p:blipFill>
        <p:spPr>
          <a:xfrm>
            <a:off x="2533261" y="4581778"/>
            <a:ext cx="194700" cy="194700"/>
          </a:xfrm>
          <a:prstGeom prst="rect">
            <a:avLst/>
          </a:prstGeom>
          <a:noFill/>
          <a:ln>
            <a:noFill/>
          </a:ln>
        </p:spPr>
      </p:pic>
      <p:sp>
        <p:nvSpPr>
          <p:cNvPr id="574" name="Google Shape;574;p63"/>
          <p:cNvSpPr/>
          <p:nvPr/>
        </p:nvSpPr>
        <p:spPr>
          <a:xfrm>
            <a:off x="3894450" y="428775"/>
            <a:ext cx="5177700" cy="4443900"/>
          </a:xfrm>
          <a:prstGeom prst="rect">
            <a:avLst/>
          </a:prstGeom>
          <a:solidFill>
            <a:srgbClr val="F7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3"/>
          <p:cNvSpPr/>
          <p:nvPr/>
        </p:nvSpPr>
        <p:spPr>
          <a:xfrm>
            <a:off x="3975325" y="517764"/>
            <a:ext cx="1593900" cy="170100"/>
          </a:xfrm>
          <a:prstGeom prst="roundRect">
            <a:avLst>
              <a:gd name="adj" fmla="val 17395"/>
            </a:avLst>
          </a:prstGeom>
          <a:noFill/>
          <a:ln>
            <a:noFill/>
          </a:ln>
        </p:spPr>
        <p:txBody>
          <a:bodyPr spcFirstLastPara="1" wrap="square" lIns="0" tIns="91425" rIns="45700" bIns="91425" anchor="ctr" anchorCtr="0">
            <a:noAutofit/>
          </a:bodyPr>
          <a:lstStyle/>
          <a:p>
            <a:pPr marL="0" lvl="0" indent="0" algn="l" rtl="0">
              <a:spcBef>
                <a:spcPts val="0"/>
              </a:spcBef>
              <a:spcAft>
                <a:spcPts val="0"/>
              </a:spcAft>
              <a:buNone/>
            </a:pPr>
            <a:r>
              <a:rPr lang="en" sz="800">
                <a:solidFill>
                  <a:srgbClr val="434343"/>
                </a:solidFill>
                <a:latin typeface="Open Sans SemiBold"/>
                <a:ea typeface="Open Sans SemiBold"/>
                <a:cs typeface="Open Sans SemiBold"/>
                <a:sym typeface="Open Sans SemiBold"/>
              </a:rPr>
              <a:t>Request Payment</a:t>
            </a:r>
            <a:endParaRPr sz="600">
              <a:solidFill>
                <a:srgbClr val="434343"/>
              </a:solidFill>
              <a:latin typeface="Open Sans"/>
              <a:ea typeface="Open Sans"/>
              <a:cs typeface="Open Sans"/>
              <a:sym typeface="Open Sans"/>
            </a:endParaRPr>
          </a:p>
        </p:txBody>
      </p:sp>
      <p:grpSp>
        <p:nvGrpSpPr>
          <p:cNvPr id="576" name="Google Shape;576;p63"/>
          <p:cNvGrpSpPr/>
          <p:nvPr/>
        </p:nvGrpSpPr>
        <p:grpSpPr>
          <a:xfrm>
            <a:off x="7077275" y="428775"/>
            <a:ext cx="1894200" cy="325500"/>
            <a:chOff x="4960650" y="395375"/>
            <a:chExt cx="1894200" cy="325500"/>
          </a:xfrm>
        </p:grpSpPr>
        <p:sp>
          <p:nvSpPr>
            <p:cNvPr id="577" name="Google Shape;577;p63"/>
            <p:cNvSpPr/>
            <p:nvPr/>
          </p:nvSpPr>
          <p:spPr>
            <a:xfrm>
              <a:off x="5915550" y="395375"/>
              <a:ext cx="939300" cy="325500"/>
            </a:xfrm>
            <a:prstGeom prst="rect">
              <a:avLst/>
            </a:prstGeom>
            <a:noFill/>
            <a:ln>
              <a:noFill/>
            </a:ln>
          </p:spPr>
          <p:txBody>
            <a:bodyPr spcFirstLastPara="1" wrap="square" lIns="91425" tIns="91425" rIns="91425" bIns="91425" anchor="ctr" anchorCtr="0">
              <a:noAutofit/>
            </a:bodyPr>
            <a:lstStyle/>
            <a:p>
              <a:pPr marL="0" marR="47781" lvl="0" indent="0" algn="r" rtl="0">
                <a:spcBef>
                  <a:spcPts val="0"/>
                </a:spcBef>
                <a:spcAft>
                  <a:spcPts val="0"/>
                </a:spcAft>
                <a:buNone/>
              </a:pPr>
              <a:r>
                <a:rPr lang="en" sz="600" b="1">
                  <a:solidFill>
                    <a:srgbClr val="666666"/>
                  </a:solidFill>
                  <a:latin typeface="Open Sans"/>
                  <a:ea typeface="Open Sans"/>
                  <a:cs typeface="Open Sans"/>
                  <a:sym typeface="Open Sans"/>
                </a:rPr>
                <a:t>    ?     Sign out</a:t>
              </a:r>
              <a:endParaRPr sz="600">
                <a:solidFill>
                  <a:srgbClr val="666666"/>
                </a:solidFill>
              </a:endParaRPr>
            </a:p>
          </p:txBody>
        </p:sp>
        <p:sp>
          <p:nvSpPr>
            <p:cNvPr id="578" name="Google Shape;578;p63"/>
            <p:cNvSpPr/>
            <p:nvPr/>
          </p:nvSpPr>
          <p:spPr>
            <a:xfrm>
              <a:off x="4960650" y="476275"/>
              <a:ext cx="1183500" cy="149400"/>
            </a:xfrm>
            <a:prstGeom prst="roundRect">
              <a:avLst>
                <a:gd name="adj"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45700" tIns="0" rIns="45700" bIns="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search</a:t>
              </a:r>
              <a:endParaRPr sz="600">
                <a:solidFill>
                  <a:srgbClr val="999999"/>
                </a:solidFill>
                <a:latin typeface="Open Sans"/>
                <a:ea typeface="Open Sans"/>
                <a:cs typeface="Open Sans"/>
                <a:sym typeface="Open Sans"/>
              </a:endParaRPr>
            </a:p>
          </p:txBody>
        </p:sp>
        <p:sp>
          <p:nvSpPr>
            <p:cNvPr id="579" name="Google Shape;579;p63"/>
            <p:cNvSpPr/>
            <p:nvPr/>
          </p:nvSpPr>
          <p:spPr>
            <a:xfrm>
              <a:off x="6246883" y="5155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sp>
        <p:nvSpPr>
          <p:cNvPr id="580" name="Google Shape;580;p63"/>
          <p:cNvSpPr/>
          <p:nvPr/>
        </p:nvSpPr>
        <p:spPr>
          <a:xfrm>
            <a:off x="4056171" y="2429750"/>
            <a:ext cx="5013000" cy="1397400"/>
          </a:xfrm>
          <a:prstGeom prst="roundRect">
            <a:avLst>
              <a:gd name="adj" fmla="val 2520"/>
            </a:avLst>
          </a:prstGeom>
          <a:solidFill>
            <a:srgbClr val="DDEFF9"/>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63"/>
          <p:cNvSpPr/>
          <p:nvPr/>
        </p:nvSpPr>
        <p:spPr>
          <a:xfrm>
            <a:off x="4025550" y="3078275"/>
            <a:ext cx="5046600" cy="438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63"/>
          <p:cNvSpPr/>
          <p:nvPr/>
        </p:nvSpPr>
        <p:spPr>
          <a:xfrm>
            <a:off x="4165729" y="2699163"/>
            <a:ext cx="1593900" cy="170100"/>
          </a:xfrm>
          <a:prstGeom prst="roundRect">
            <a:avLst>
              <a:gd name="adj" fmla="val 17395"/>
            </a:avLst>
          </a:prstGeom>
          <a:noFill/>
          <a:ln>
            <a:noFill/>
          </a:ln>
        </p:spPr>
        <p:txBody>
          <a:bodyPr spcFirstLastPara="1" wrap="square" lIns="0" tIns="91425" rIns="45700" bIns="91425" anchor="ctr" anchorCtr="0">
            <a:noAutofit/>
          </a:bodyPr>
          <a:lstStyle/>
          <a:p>
            <a:pPr marL="0" marR="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Speaking Engagement - January</a:t>
            </a:r>
            <a:endParaRPr sz="600">
              <a:solidFill>
                <a:srgbClr val="434343"/>
              </a:solidFill>
              <a:latin typeface="Open Sans"/>
              <a:ea typeface="Open Sans"/>
              <a:cs typeface="Open Sans"/>
              <a:sym typeface="Open Sans"/>
            </a:endParaRPr>
          </a:p>
        </p:txBody>
      </p:sp>
      <p:graphicFrame>
        <p:nvGraphicFramePr>
          <p:cNvPr id="583" name="Google Shape;583;p63"/>
          <p:cNvGraphicFramePr/>
          <p:nvPr/>
        </p:nvGraphicFramePr>
        <p:xfrm>
          <a:off x="4166185" y="2531785"/>
          <a:ext cx="1593950" cy="121920"/>
        </p:xfrm>
        <a:graphic>
          <a:graphicData uri="http://schemas.openxmlformats.org/drawingml/2006/table">
            <a:tbl>
              <a:tblPr>
                <a:noFill/>
                <a:tableStyleId>{704A5922-DE2C-4826-B607-C842A63C0634}</a:tableStyleId>
              </a:tblPr>
              <a:tblGrid>
                <a:gridCol w="1593950">
                  <a:extLst>
                    <a:ext uri="{9D8B030D-6E8A-4147-A177-3AD203B41FA5}">
                      <a16:colId xmlns:a16="http://schemas.microsoft.com/office/drawing/2014/main" val="20000"/>
                    </a:ext>
                  </a:extLst>
                </a:gridCol>
              </a:tblGrid>
              <a:tr h="110500">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rgbClr val="434343"/>
                          </a:solidFill>
                          <a:latin typeface="Open Sans"/>
                          <a:ea typeface="Open Sans"/>
                          <a:cs typeface="Open Sans"/>
                          <a:sym typeface="Open Sans"/>
                        </a:rPr>
                        <a:t>Item</a:t>
                      </a:r>
                      <a:r>
                        <a:rPr lang="en" sz="600" u="none" strike="noStrike" cap="none">
                          <a:solidFill>
                            <a:srgbClr val="434343"/>
                          </a:solidFill>
                          <a:latin typeface="Open Sans"/>
                          <a:ea typeface="Open Sans"/>
                          <a:cs typeface="Open Sans"/>
                          <a:sym typeface="Open Sans"/>
                        </a:rPr>
                        <a:t> (USD)</a:t>
                      </a:r>
                      <a:endParaRPr sz="600" u="none" strike="noStrike" cap="none">
                        <a:solidFill>
                          <a:srgbClr val="999999"/>
                        </a:solidFill>
                        <a:latin typeface="Open Sans"/>
                        <a:ea typeface="Open Sans"/>
                        <a:cs typeface="Open Sans"/>
                        <a:sym typeface="Open Sans"/>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0"/>
                  </a:ext>
                </a:extLst>
              </a:tr>
            </a:tbl>
          </a:graphicData>
        </a:graphic>
      </p:graphicFrame>
      <p:sp>
        <p:nvSpPr>
          <p:cNvPr id="584" name="Google Shape;584;p63"/>
          <p:cNvSpPr txBox="1"/>
          <p:nvPr/>
        </p:nvSpPr>
        <p:spPr>
          <a:xfrm>
            <a:off x="6124429" y="2877639"/>
            <a:ext cx="463800" cy="111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en" sz="500" b="0" i="0" u="none" strike="noStrike" cap="none">
                <a:solidFill>
                  <a:srgbClr val="666666"/>
                </a:solidFill>
                <a:latin typeface="Open Sans"/>
                <a:ea typeface="Open Sans"/>
                <a:cs typeface="Open Sans"/>
                <a:sym typeface="Open Sans"/>
              </a:rPr>
              <a:t>500</a:t>
            </a:r>
            <a:endParaRPr sz="500" b="0" i="0" u="none" strike="noStrike" cap="none">
              <a:solidFill>
                <a:srgbClr val="666666"/>
              </a:solidFill>
              <a:latin typeface="Open Sans"/>
              <a:ea typeface="Open Sans"/>
              <a:cs typeface="Open Sans"/>
              <a:sym typeface="Open Sans"/>
            </a:endParaRPr>
          </a:p>
        </p:txBody>
      </p:sp>
      <p:sp>
        <p:nvSpPr>
          <p:cNvPr id="585" name="Google Shape;585;p63"/>
          <p:cNvSpPr/>
          <p:nvPr/>
        </p:nvSpPr>
        <p:spPr>
          <a:xfrm>
            <a:off x="6101330" y="2520387"/>
            <a:ext cx="510000" cy="170100"/>
          </a:xfrm>
          <a:prstGeom prst="roundRect">
            <a:avLst>
              <a:gd name="adj" fmla="val 17395"/>
            </a:avLst>
          </a:prstGeom>
          <a:no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434343"/>
                </a:solidFill>
                <a:latin typeface="Open Sans"/>
                <a:ea typeface="Open Sans"/>
                <a:cs typeface="Open Sans"/>
                <a:sym typeface="Open Sans"/>
              </a:rPr>
              <a:t>You Get</a:t>
            </a:r>
            <a:endParaRPr sz="1400" b="1" i="0" u="none" strike="noStrike" cap="none">
              <a:solidFill>
                <a:srgbClr val="000000"/>
              </a:solidFill>
              <a:latin typeface="Arial"/>
              <a:ea typeface="Arial"/>
              <a:cs typeface="Arial"/>
              <a:sym typeface="Arial"/>
            </a:endParaRPr>
          </a:p>
        </p:txBody>
      </p:sp>
      <p:sp>
        <p:nvSpPr>
          <p:cNvPr id="586" name="Google Shape;586;p63"/>
          <p:cNvSpPr/>
          <p:nvPr/>
        </p:nvSpPr>
        <p:spPr>
          <a:xfrm>
            <a:off x="6101330" y="2699163"/>
            <a:ext cx="5100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rgbClr val="434343"/>
                </a:solidFill>
                <a:latin typeface="Open Sans"/>
                <a:ea typeface="Open Sans"/>
                <a:cs typeface="Open Sans"/>
                <a:sym typeface="Open Sans"/>
              </a:rPr>
              <a:t>500</a:t>
            </a:r>
            <a:endParaRPr sz="1400" b="0" i="0" u="none" strike="noStrike" cap="none">
              <a:solidFill>
                <a:srgbClr val="000000"/>
              </a:solidFill>
              <a:latin typeface="Arial"/>
              <a:ea typeface="Arial"/>
              <a:cs typeface="Arial"/>
              <a:sym typeface="Arial"/>
            </a:endParaRPr>
          </a:p>
        </p:txBody>
      </p:sp>
      <p:graphicFrame>
        <p:nvGraphicFramePr>
          <p:cNvPr id="587" name="Google Shape;587;p63"/>
          <p:cNvGraphicFramePr/>
          <p:nvPr/>
        </p:nvGraphicFramePr>
        <p:xfrm>
          <a:off x="4056367" y="1744944"/>
          <a:ext cx="3608575" cy="598825"/>
        </p:xfrm>
        <a:graphic>
          <a:graphicData uri="http://schemas.openxmlformats.org/drawingml/2006/table">
            <a:tbl>
              <a:tblPr>
                <a:noFill/>
                <a:tableStyleId>{704A5922-DE2C-4826-B607-C842A63C0634}</a:tableStyleId>
              </a:tblPr>
              <a:tblGrid>
                <a:gridCol w="1818400">
                  <a:extLst>
                    <a:ext uri="{9D8B030D-6E8A-4147-A177-3AD203B41FA5}">
                      <a16:colId xmlns:a16="http://schemas.microsoft.com/office/drawing/2014/main" val="20000"/>
                    </a:ext>
                  </a:extLst>
                </a:gridCol>
                <a:gridCol w="1790175">
                  <a:extLst>
                    <a:ext uri="{9D8B030D-6E8A-4147-A177-3AD203B41FA5}">
                      <a16:colId xmlns:a16="http://schemas.microsoft.com/office/drawing/2014/main" val="20001"/>
                    </a:ext>
                  </a:extLst>
                </a:gridCol>
              </a:tblGrid>
              <a:tr h="132850">
                <a:tc>
                  <a:txBody>
                    <a:bodyPr/>
                    <a:lstStyle/>
                    <a:p>
                      <a:pPr marL="0" marR="0" lvl="0" indent="0" algn="l" rtl="0">
                        <a:lnSpc>
                          <a:spcPct val="100000"/>
                        </a:lnSpc>
                        <a:spcBef>
                          <a:spcPts val="0"/>
                        </a:spcBef>
                        <a:spcAft>
                          <a:spcPts val="0"/>
                        </a:spcAft>
                        <a:buClr>
                          <a:srgbClr val="000000"/>
                        </a:buClr>
                        <a:buSzPts val="600"/>
                        <a:buFont typeface="Arial"/>
                        <a:buNone/>
                      </a:pPr>
                      <a:r>
                        <a:rPr lang="en" sz="600" b="1" u="none" strike="noStrike" cap="none">
                          <a:solidFill>
                            <a:srgbClr val="434343"/>
                          </a:solidFill>
                          <a:latin typeface="Open Sans"/>
                          <a:ea typeface="Open Sans"/>
                          <a:cs typeface="Open Sans"/>
                          <a:sym typeface="Open Sans"/>
                        </a:rPr>
                        <a:t>Bill To:</a:t>
                      </a:r>
                      <a:endParaRPr sz="600" b="1" u="none" strike="noStrike" cap="none">
                        <a:solidFill>
                          <a:srgbClr val="434343"/>
                        </a:solidFill>
                        <a:latin typeface="Open Sans"/>
                        <a:ea typeface="Open Sans"/>
                        <a:cs typeface="Open Sans"/>
                        <a:sym typeface="Open Sans"/>
                      </a:endParaRPr>
                    </a:p>
                  </a:txBody>
                  <a:tcPr marL="0" marR="4570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n" sz="600" b="1" u="none" strike="noStrike" cap="none">
                          <a:solidFill>
                            <a:srgbClr val="434343"/>
                          </a:solidFill>
                          <a:latin typeface="Open Sans"/>
                          <a:ea typeface="Open Sans"/>
                          <a:cs typeface="Open Sans"/>
                          <a:sym typeface="Open Sans"/>
                        </a:rPr>
                        <a:t>Deliver To:</a:t>
                      </a:r>
                      <a:endParaRPr sz="600" b="1" u="none" strike="noStrike" cap="none">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24475">
                <a:tc>
                  <a:txBody>
                    <a:bodyPr/>
                    <a:lstStyle/>
                    <a:p>
                      <a:pPr marL="0" marR="0" lvl="0" indent="0" algn="l" rtl="0">
                        <a:lnSpc>
                          <a:spcPct val="100000"/>
                        </a:lnSpc>
                        <a:spcBef>
                          <a:spcPts val="0"/>
                        </a:spcBef>
                        <a:spcAft>
                          <a:spcPts val="0"/>
                        </a:spcAft>
                        <a:buClr>
                          <a:srgbClr val="000000"/>
                        </a:buClr>
                        <a:buSzPts val="600"/>
                        <a:buFont typeface="Arial"/>
                        <a:buNone/>
                      </a:pPr>
                      <a:r>
                        <a:rPr lang="en" sz="600" u="none" strike="noStrike" cap="none">
                          <a:solidFill>
                            <a:srgbClr val="434343"/>
                          </a:solidFill>
                          <a:latin typeface="Open Sans"/>
                          <a:ea typeface="Open Sans"/>
                          <a:cs typeface="Open Sans"/>
                          <a:sym typeface="Open Sans"/>
                        </a:rPr>
                        <a:t>Candex Solutions Inc</a:t>
                      </a:r>
                      <a:endParaRPr sz="600" u="none" strike="noStrike" cap="none">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600"/>
                        <a:buFont typeface="Arial"/>
                        <a:buNone/>
                      </a:pPr>
                      <a:r>
                        <a:rPr lang="en" sz="600" u="none" strike="noStrike" cap="none">
                          <a:solidFill>
                            <a:srgbClr val="434343"/>
                          </a:solidFill>
                          <a:latin typeface="Open Sans"/>
                          <a:ea typeface="Open Sans"/>
                          <a:cs typeface="Open Sans"/>
                          <a:sym typeface="Open Sans"/>
                        </a:rPr>
                        <a:t>420 Lexington Avenue, Suite 300</a:t>
                      </a:r>
                      <a:endParaRPr sz="600" u="none" strike="noStrike" cap="none">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600"/>
                        <a:buFont typeface="Arial"/>
                        <a:buNone/>
                      </a:pPr>
                      <a:r>
                        <a:rPr lang="en" sz="600" u="none" strike="noStrike" cap="none">
                          <a:solidFill>
                            <a:srgbClr val="434343"/>
                          </a:solidFill>
                          <a:latin typeface="Open Sans"/>
                          <a:ea typeface="Open Sans"/>
                          <a:cs typeface="Open Sans"/>
                          <a:sym typeface="Open Sans"/>
                        </a:rPr>
                        <a:t>New York, NY 10170</a:t>
                      </a:r>
                      <a:endParaRPr sz="600" u="none" strike="noStrike" cap="none">
                        <a:solidFill>
                          <a:srgbClr val="434343"/>
                        </a:solidFill>
                        <a:latin typeface="Open Sans"/>
                        <a:ea typeface="Open Sans"/>
                        <a:cs typeface="Open Sans"/>
                        <a:sym typeface="Open Sans"/>
                      </a:endParaRPr>
                    </a:p>
                  </a:txBody>
                  <a:tcPr marL="0" marR="4570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n" sz="600">
                          <a:solidFill>
                            <a:srgbClr val="434343"/>
                          </a:solidFill>
                          <a:latin typeface="Open Sans"/>
                          <a:ea typeface="Open Sans"/>
                          <a:cs typeface="Open Sans"/>
                          <a:sym typeface="Open Sans"/>
                        </a:rPr>
                        <a:t>VCU</a:t>
                      </a:r>
                      <a:br>
                        <a:rPr lang="en" sz="600" u="none" strike="noStrike" cap="none">
                          <a:solidFill>
                            <a:srgbClr val="434343"/>
                          </a:solidFill>
                          <a:latin typeface="Open Sans"/>
                          <a:ea typeface="Open Sans"/>
                          <a:cs typeface="Open Sans"/>
                          <a:sym typeface="Open Sans"/>
                        </a:rPr>
                      </a:br>
                      <a:r>
                        <a:rPr lang="en" sz="600" u="none" strike="noStrike" cap="none">
                          <a:solidFill>
                            <a:srgbClr val="434343"/>
                          </a:solidFill>
                          <a:latin typeface="Open Sans"/>
                          <a:ea typeface="Open Sans"/>
                          <a:cs typeface="Open Sans"/>
                          <a:sym typeface="Open Sans"/>
                        </a:rPr>
                        <a:t>United States</a:t>
                      </a:r>
                      <a:endParaRPr sz="600" u="none" strike="noStrike" cap="none">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141500">
                <a:tc>
                  <a:txBody>
                    <a:bodyPr/>
                    <a:lstStyle/>
                    <a:p>
                      <a:pPr marL="0" marR="0" lvl="0" indent="0" algn="l" rtl="0">
                        <a:lnSpc>
                          <a:spcPct val="100000"/>
                        </a:lnSpc>
                        <a:spcBef>
                          <a:spcPts val="0"/>
                        </a:spcBef>
                        <a:spcAft>
                          <a:spcPts val="0"/>
                        </a:spcAft>
                        <a:buClr>
                          <a:srgbClr val="000000"/>
                        </a:buClr>
                        <a:buSzPts val="600"/>
                        <a:buFont typeface="Arial"/>
                        <a:buNone/>
                      </a:pPr>
                      <a:r>
                        <a:rPr lang="en" sz="600" u="none" strike="noStrike" cap="none">
                          <a:solidFill>
                            <a:srgbClr val="434343"/>
                          </a:solidFill>
                          <a:latin typeface="Open Sans"/>
                          <a:ea typeface="Open Sans"/>
                          <a:cs typeface="Open Sans"/>
                          <a:sym typeface="Open Sans"/>
                        </a:rPr>
                        <a:t>Tax ID #: 45-2805653</a:t>
                      </a:r>
                      <a:endParaRPr sz="600" u="none" strike="noStrike" cap="none">
                        <a:solidFill>
                          <a:srgbClr val="434343"/>
                        </a:solidFill>
                        <a:latin typeface="Open Sans"/>
                        <a:ea typeface="Open Sans"/>
                        <a:cs typeface="Open Sans"/>
                        <a:sym typeface="Open Sans"/>
                      </a:endParaRPr>
                    </a:p>
                  </a:txBody>
                  <a:tcPr marL="0" marR="4570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88" name="Google Shape;588;p63"/>
          <p:cNvSpPr/>
          <p:nvPr/>
        </p:nvSpPr>
        <p:spPr>
          <a:xfrm>
            <a:off x="4636694" y="3968174"/>
            <a:ext cx="787500" cy="170100"/>
          </a:xfrm>
          <a:prstGeom prst="roundRect">
            <a:avLst>
              <a:gd name="adj" fmla="val 50000"/>
            </a:avLst>
          </a:prstGeom>
          <a:noFill/>
          <a:ln w="9525" cap="flat" cmpd="sng">
            <a:solidFill>
              <a:srgbClr val="66B2E1"/>
            </a:solidFill>
            <a:prstDash val="solid"/>
            <a:round/>
            <a:headEnd type="none" w="sm" len="sm"/>
            <a:tailEnd type="none" w="sm" len="sm"/>
          </a:ln>
        </p:spPr>
        <p:txBody>
          <a:bodyPr spcFirstLastPara="1" wrap="square" lIns="63700" tIns="63700" rIns="63700" bIns="63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1" i="0" u="none" strike="noStrike" cap="none">
                <a:solidFill>
                  <a:srgbClr val="66B2E1"/>
                </a:solidFill>
                <a:latin typeface="Open Sans"/>
                <a:ea typeface="Open Sans"/>
                <a:cs typeface="Open Sans"/>
                <a:sym typeface="Open Sans"/>
              </a:rPr>
              <a:t>Skip for Now</a:t>
            </a:r>
            <a:endParaRPr sz="700" b="1" i="0" u="none" strike="noStrike" cap="none">
              <a:solidFill>
                <a:srgbClr val="66B2E1"/>
              </a:solidFill>
              <a:latin typeface="Open Sans"/>
              <a:ea typeface="Open Sans"/>
              <a:cs typeface="Open Sans"/>
              <a:sym typeface="Open Sans"/>
            </a:endParaRPr>
          </a:p>
        </p:txBody>
      </p:sp>
      <p:sp>
        <p:nvSpPr>
          <p:cNvPr id="589" name="Google Shape;589;p63"/>
          <p:cNvSpPr/>
          <p:nvPr/>
        </p:nvSpPr>
        <p:spPr>
          <a:xfrm>
            <a:off x="3894450" y="757825"/>
            <a:ext cx="5177700" cy="4116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590" name="Google Shape;590;p63"/>
          <p:cNvGraphicFramePr/>
          <p:nvPr/>
        </p:nvGraphicFramePr>
        <p:xfrm>
          <a:off x="4052982" y="854081"/>
          <a:ext cx="2420950" cy="238760"/>
        </p:xfrm>
        <a:graphic>
          <a:graphicData uri="http://schemas.openxmlformats.org/drawingml/2006/table">
            <a:tbl>
              <a:tblPr>
                <a:noFill/>
                <a:tableStyleId>{704A5922-DE2C-4826-B607-C842A63C0634}</a:tableStyleId>
              </a:tblPr>
              <a:tblGrid>
                <a:gridCol w="1104025">
                  <a:extLst>
                    <a:ext uri="{9D8B030D-6E8A-4147-A177-3AD203B41FA5}">
                      <a16:colId xmlns:a16="http://schemas.microsoft.com/office/drawing/2014/main" val="20000"/>
                    </a:ext>
                  </a:extLst>
                </a:gridCol>
                <a:gridCol w="570900">
                  <a:extLst>
                    <a:ext uri="{9D8B030D-6E8A-4147-A177-3AD203B41FA5}">
                      <a16:colId xmlns:a16="http://schemas.microsoft.com/office/drawing/2014/main" val="20001"/>
                    </a:ext>
                  </a:extLst>
                </a:gridCol>
                <a:gridCol w="746025">
                  <a:extLst>
                    <a:ext uri="{9D8B030D-6E8A-4147-A177-3AD203B41FA5}">
                      <a16:colId xmlns:a16="http://schemas.microsoft.com/office/drawing/2014/main" val="20002"/>
                    </a:ext>
                  </a:extLst>
                </a:gridCol>
              </a:tblGrid>
              <a:tr h="110500">
                <a:tc gridSpan="3">
                  <a:txBody>
                    <a:bodyPr/>
                    <a:lstStyle/>
                    <a:p>
                      <a:pPr marL="0" marR="0" lvl="0" indent="0" algn="l" rtl="0">
                        <a:lnSpc>
                          <a:spcPct val="115000"/>
                        </a:lnSpc>
                        <a:spcBef>
                          <a:spcPts val="0"/>
                        </a:spcBef>
                        <a:spcAft>
                          <a:spcPts val="0"/>
                        </a:spcAft>
                        <a:buNone/>
                      </a:pPr>
                      <a:r>
                        <a:rPr lang="en" sz="800" b="1">
                          <a:solidFill>
                            <a:srgbClr val="434343"/>
                          </a:solidFill>
                          <a:latin typeface="Open Sans"/>
                          <a:ea typeface="Open Sans"/>
                          <a:cs typeface="Open Sans"/>
                          <a:sym typeface="Open Sans"/>
                        </a:rPr>
                        <a:t>Speaking Engagement - January</a:t>
                      </a:r>
                      <a:endParaRPr sz="800" b="1">
                        <a:solidFill>
                          <a:srgbClr val="434343"/>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 sz="600">
                          <a:solidFill>
                            <a:srgbClr val="999999"/>
                          </a:solidFill>
                          <a:latin typeface="Open Sans SemiBold"/>
                          <a:ea typeface="Open Sans SemiBold"/>
                          <a:cs typeface="Open Sans SemiBold"/>
                          <a:sym typeface="Open Sans SemiBold"/>
                        </a:rPr>
                        <a:t>PO# 67564453535</a:t>
                      </a:r>
                      <a:endParaRPr sz="600">
                        <a:solidFill>
                          <a:srgbClr val="999999"/>
                        </a:solidFill>
                        <a:latin typeface="Open Sans SemiBold"/>
                        <a:ea typeface="Open Sans SemiBold"/>
                        <a:cs typeface="Open Sans SemiBold"/>
                        <a:sym typeface="Open Sans SemiBold"/>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591" name="Google Shape;591;p63"/>
          <p:cNvSpPr/>
          <p:nvPr/>
        </p:nvSpPr>
        <p:spPr>
          <a:xfrm>
            <a:off x="6611334" y="2699863"/>
            <a:ext cx="371100" cy="170100"/>
          </a:xfrm>
          <a:prstGeom prst="roundRect">
            <a:avLst>
              <a:gd name="adj" fmla="val 17395"/>
            </a:avLst>
          </a:prstGeom>
          <a:noFill/>
          <a:ln>
            <a:noFill/>
          </a:ln>
        </p:spPr>
        <p:txBody>
          <a:bodyPr spcFirstLastPara="1" wrap="square" lIns="45700" tIns="91425" rIns="45700" bIns="9142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rgbClr val="434343"/>
                </a:solidFill>
                <a:latin typeface="Open Sans"/>
                <a:ea typeface="Open Sans"/>
                <a:cs typeface="Open Sans"/>
                <a:sym typeface="Open Sans"/>
              </a:rPr>
              <a:t>0</a:t>
            </a:r>
            <a:endParaRPr sz="1400" b="0" i="0" u="none" strike="noStrike" cap="none">
              <a:solidFill>
                <a:srgbClr val="000000"/>
              </a:solidFill>
              <a:latin typeface="Arial"/>
              <a:ea typeface="Arial"/>
              <a:cs typeface="Arial"/>
              <a:sym typeface="Arial"/>
            </a:endParaRPr>
          </a:p>
        </p:txBody>
      </p:sp>
      <p:sp>
        <p:nvSpPr>
          <p:cNvPr id="592" name="Google Shape;592;p63"/>
          <p:cNvSpPr/>
          <p:nvPr/>
        </p:nvSpPr>
        <p:spPr>
          <a:xfrm>
            <a:off x="6651380" y="2521076"/>
            <a:ext cx="291000" cy="170100"/>
          </a:xfrm>
          <a:prstGeom prst="roundRect">
            <a:avLst>
              <a:gd name="adj" fmla="val 17395"/>
            </a:avLst>
          </a:prstGeom>
          <a:no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434343"/>
                </a:solidFill>
                <a:latin typeface="Open Sans"/>
                <a:ea typeface="Open Sans"/>
                <a:cs typeface="Open Sans"/>
                <a:sym typeface="Open Sans"/>
              </a:rPr>
              <a:t>Tax</a:t>
            </a:r>
            <a:endParaRPr sz="1400" b="1" i="0" u="none" strike="noStrike" cap="none">
              <a:solidFill>
                <a:srgbClr val="000000"/>
              </a:solidFill>
              <a:latin typeface="Arial"/>
              <a:ea typeface="Arial"/>
              <a:cs typeface="Arial"/>
              <a:sym typeface="Arial"/>
            </a:endParaRPr>
          </a:p>
        </p:txBody>
      </p:sp>
      <p:sp>
        <p:nvSpPr>
          <p:cNvPr id="593" name="Google Shape;593;p63"/>
          <p:cNvSpPr/>
          <p:nvPr/>
        </p:nvSpPr>
        <p:spPr>
          <a:xfrm>
            <a:off x="7068223" y="2711068"/>
            <a:ext cx="510000" cy="170100"/>
          </a:xfrm>
          <a:prstGeom prst="roundRect">
            <a:avLst>
              <a:gd name="adj" fmla="val 50000"/>
            </a:avLst>
          </a:prstGeom>
          <a:no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66B2E1"/>
                </a:solidFill>
                <a:latin typeface="Open Sans"/>
                <a:ea typeface="Open Sans"/>
                <a:cs typeface="Open Sans"/>
                <a:sym typeface="Open Sans"/>
              </a:rPr>
              <a:t>view/edit</a:t>
            </a:r>
            <a:endParaRPr sz="600" b="1" i="0" u="none" strike="noStrike" cap="none">
              <a:solidFill>
                <a:srgbClr val="66B2E1"/>
              </a:solidFill>
              <a:latin typeface="Open Sans"/>
              <a:ea typeface="Open Sans"/>
              <a:cs typeface="Open Sans"/>
              <a:sym typeface="Open Sans"/>
            </a:endParaRPr>
          </a:p>
        </p:txBody>
      </p:sp>
      <p:sp>
        <p:nvSpPr>
          <p:cNvPr id="594" name="Google Shape;594;p63"/>
          <p:cNvSpPr/>
          <p:nvPr/>
        </p:nvSpPr>
        <p:spPr>
          <a:xfrm>
            <a:off x="4523950" y="1339650"/>
            <a:ext cx="1548300" cy="184800"/>
          </a:xfrm>
          <a:prstGeom prst="roundRect">
            <a:avLst>
              <a:gd name="adj" fmla="val 11728"/>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Clr>
                <a:srgbClr val="000000"/>
              </a:buClr>
              <a:buSzPts val="600"/>
              <a:buFont typeface="Arial"/>
              <a:buNone/>
            </a:pPr>
            <a:r>
              <a:rPr lang="en" sz="600">
                <a:solidFill>
                  <a:srgbClr val="434343"/>
                </a:solidFill>
                <a:latin typeface="Open Sans"/>
                <a:ea typeface="Open Sans"/>
                <a:cs typeface="Open Sans"/>
                <a:sym typeface="Open Sans"/>
              </a:rPr>
              <a:t>(US / USD)  Zack Miller		▾</a:t>
            </a:r>
            <a:endParaRPr sz="600" b="0" i="0" u="none" strike="noStrike" cap="none">
              <a:solidFill>
                <a:srgbClr val="434343"/>
              </a:solidFill>
              <a:latin typeface="Open Sans"/>
              <a:ea typeface="Open Sans"/>
              <a:cs typeface="Open Sans"/>
              <a:sym typeface="Open Sans"/>
            </a:endParaRPr>
          </a:p>
        </p:txBody>
      </p:sp>
      <p:graphicFrame>
        <p:nvGraphicFramePr>
          <p:cNvPr id="595" name="Google Shape;595;p63"/>
          <p:cNvGraphicFramePr/>
          <p:nvPr/>
        </p:nvGraphicFramePr>
        <p:xfrm>
          <a:off x="6864463" y="1395813"/>
          <a:ext cx="1297200" cy="273450"/>
        </p:xfrm>
        <a:graphic>
          <a:graphicData uri="http://schemas.openxmlformats.org/drawingml/2006/table">
            <a:tbl>
              <a:tblPr>
                <a:noFill/>
                <a:tableStyleId>{704A5922-DE2C-4826-B607-C842A63C0634}</a:tableStyleId>
              </a:tblPr>
              <a:tblGrid>
                <a:gridCol w="1005800">
                  <a:extLst>
                    <a:ext uri="{9D8B030D-6E8A-4147-A177-3AD203B41FA5}">
                      <a16:colId xmlns:a16="http://schemas.microsoft.com/office/drawing/2014/main" val="20000"/>
                    </a:ext>
                  </a:extLst>
                </a:gridCol>
                <a:gridCol w="291400">
                  <a:extLst>
                    <a:ext uri="{9D8B030D-6E8A-4147-A177-3AD203B41FA5}">
                      <a16:colId xmlns:a16="http://schemas.microsoft.com/office/drawing/2014/main" val="20001"/>
                    </a:ext>
                  </a:extLst>
                </a:gridCol>
              </a:tblGrid>
              <a:tr h="273450">
                <a:tc>
                  <a:txBody>
                    <a:bodyPr/>
                    <a:lstStyle/>
                    <a:p>
                      <a:pPr marL="0" marR="0" lvl="0" indent="0" algn="l" rtl="0">
                        <a:lnSpc>
                          <a:spcPct val="100000"/>
                        </a:lnSpc>
                        <a:spcBef>
                          <a:spcPts val="0"/>
                        </a:spcBef>
                        <a:spcAft>
                          <a:spcPts val="0"/>
                        </a:spcAft>
                        <a:buClr>
                          <a:srgbClr val="000000"/>
                        </a:buClr>
                        <a:buSzPts val="600"/>
                        <a:buFont typeface="Arial"/>
                        <a:buNone/>
                      </a:pPr>
                      <a:endParaRPr sz="1400" u="none" strike="noStrike" cap="none"/>
                    </a:p>
                  </a:txBody>
                  <a:tcPr marL="45700" marR="4570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000"/>
                        <a:buFont typeface="Arial"/>
                        <a:buNone/>
                      </a:pPr>
                      <a:endParaRPr sz="1000" u="none" strike="noStrike" cap="none">
                        <a:solidFill>
                          <a:srgbClr val="434343"/>
                        </a:solidFill>
                        <a:latin typeface="Open Sans"/>
                        <a:ea typeface="Open Sans"/>
                        <a:cs typeface="Open Sans"/>
                        <a:sym typeface="Open Sans"/>
                      </a:endParaRPr>
                    </a:p>
                  </a:txBody>
                  <a:tcPr marL="0" marR="91425"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96" name="Google Shape;596;p63"/>
          <p:cNvSpPr txBox="1"/>
          <p:nvPr/>
        </p:nvSpPr>
        <p:spPr>
          <a:xfrm>
            <a:off x="4559051" y="1522450"/>
            <a:ext cx="1266900" cy="184800"/>
          </a:xfrm>
          <a:prstGeom prst="rect">
            <a:avLst/>
          </a:prstGeom>
          <a:noFill/>
          <a:ln>
            <a:noFill/>
          </a:ln>
        </p:spPr>
        <p:txBody>
          <a:bodyPr spcFirstLastPara="1" wrap="square" lIns="0" tIns="45700" rIns="0" bIns="45700" anchor="t" anchorCtr="0">
            <a:spAutoFit/>
          </a:bodyPr>
          <a:lstStyle/>
          <a:p>
            <a:pPr marL="0" marR="0" lvl="0" indent="0" algn="l" rtl="0">
              <a:lnSpc>
                <a:spcPct val="115000"/>
              </a:lnSpc>
              <a:spcBef>
                <a:spcPts val="0"/>
              </a:spcBef>
              <a:spcAft>
                <a:spcPts val="0"/>
              </a:spcAft>
              <a:buClr>
                <a:srgbClr val="000000"/>
              </a:buClr>
              <a:buSzPts val="600"/>
              <a:buFont typeface="Arial"/>
              <a:buNone/>
            </a:pPr>
            <a:r>
              <a:rPr lang="en" sz="600" b="0" i="1" u="none" strike="noStrike" cap="none">
                <a:solidFill>
                  <a:srgbClr val="666666"/>
                </a:solidFill>
                <a:latin typeface="Open Sans"/>
                <a:ea typeface="Open Sans"/>
                <a:cs typeface="Open Sans"/>
                <a:sym typeface="Open Sans"/>
              </a:rPr>
              <a:t>Account:   </a:t>
            </a:r>
            <a:r>
              <a:rPr lang="en" sz="600" b="0" i="0" u="none" strike="noStrike" cap="none">
                <a:solidFill>
                  <a:srgbClr val="434343"/>
                </a:solidFill>
                <a:latin typeface="Open Sans"/>
                <a:ea typeface="Open Sans"/>
                <a:cs typeface="Open Sans"/>
                <a:sym typeface="Open Sans"/>
              </a:rPr>
              <a:t>Citibank:   ********291</a:t>
            </a:r>
            <a:endParaRPr sz="600" b="0" i="0" u="none" strike="noStrike" cap="none">
              <a:solidFill>
                <a:srgbClr val="434343"/>
              </a:solidFill>
              <a:latin typeface="Open Sans"/>
              <a:ea typeface="Open Sans"/>
              <a:cs typeface="Open Sans"/>
              <a:sym typeface="Open Sans"/>
            </a:endParaRPr>
          </a:p>
        </p:txBody>
      </p:sp>
      <p:sp>
        <p:nvSpPr>
          <p:cNvPr id="597" name="Google Shape;597;p63"/>
          <p:cNvSpPr/>
          <p:nvPr/>
        </p:nvSpPr>
        <p:spPr>
          <a:xfrm>
            <a:off x="7945563" y="881156"/>
            <a:ext cx="787500" cy="170100"/>
          </a:xfrm>
          <a:prstGeom prst="roundRect">
            <a:avLst>
              <a:gd name="adj" fmla="val 50000"/>
            </a:avLst>
          </a:prstGeom>
          <a:no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700" b="1">
                <a:solidFill>
                  <a:srgbClr val="66B2E1"/>
                </a:solidFill>
                <a:latin typeface="Open Sans"/>
                <a:ea typeface="Open Sans"/>
                <a:cs typeface="Open Sans"/>
                <a:sym typeface="Open Sans"/>
              </a:rPr>
              <a:t>Invite Finance</a:t>
            </a:r>
            <a:endParaRPr sz="700" b="1">
              <a:solidFill>
                <a:srgbClr val="66B2E1"/>
              </a:solidFill>
              <a:latin typeface="Open Sans"/>
              <a:ea typeface="Open Sans"/>
              <a:cs typeface="Open Sans"/>
              <a:sym typeface="Open Sans"/>
            </a:endParaRPr>
          </a:p>
        </p:txBody>
      </p:sp>
      <p:graphicFrame>
        <p:nvGraphicFramePr>
          <p:cNvPr id="598" name="Google Shape;598;p63"/>
          <p:cNvGraphicFramePr/>
          <p:nvPr/>
        </p:nvGraphicFramePr>
        <p:xfrm>
          <a:off x="4058553" y="1372151"/>
          <a:ext cx="372275" cy="110500"/>
        </p:xfrm>
        <a:graphic>
          <a:graphicData uri="http://schemas.openxmlformats.org/drawingml/2006/table">
            <a:tbl>
              <a:tblPr>
                <a:noFill/>
                <a:tableStyleId>{D10F3EFB-F9F8-417C-B3D0-7218658BB41F}</a:tableStyleId>
              </a:tblPr>
              <a:tblGrid>
                <a:gridCol w="372275">
                  <a:extLst>
                    <a:ext uri="{9D8B030D-6E8A-4147-A177-3AD203B41FA5}">
                      <a16:colId xmlns:a16="http://schemas.microsoft.com/office/drawing/2014/main" val="20000"/>
                    </a:ext>
                  </a:extLst>
                </a:gridCol>
              </a:tblGrid>
              <a:tr h="110500">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Pay To:</a:t>
                      </a:r>
                      <a:endParaRPr sz="600">
                        <a:solidFill>
                          <a:srgbClr val="999999"/>
                        </a:solidFill>
                        <a:latin typeface="Open Sans SemiBold"/>
                        <a:ea typeface="Open Sans SemiBold"/>
                        <a:cs typeface="Open Sans SemiBold"/>
                        <a:sym typeface="Open Sans SemiBold"/>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99" name="Google Shape;599;p63"/>
          <p:cNvGraphicFramePr/>
          <p:nvPr/>
        </p:nvGraphicFramePr>
        <p:xfrm>
          <a:off x="4164957" y="3248474"/>
          <a:ext cx="1392300" cy="526200"/>
        </p:xfrm>
        <a:graphic>
          <a:graphicData uri="http://schemas.openxmlformats.org/drawingml/2006/table">
            <a:tbl>
              <a:tblPr>
                <a:noFill/>
                <a:tableStyleId>{D10F3EFB-F9F8-417C-B3D0-7218658BB41F}</a:tableStyleId>
              </a:tblPr>
              <a:tblGrid>
                <a:gridCol w="734575">
                  <a:extLst>
                    <a:ext uri="{9D8B030D-6E8A-4147-A177-3AD203B41FA5}">
                      <a16:colId xmlns:a16="http://schemas.microsoft.com/office/drawing/2014/main" val="20000"/>
                    </a:ext>
                  </a:extLst>
                </a:gridCol>
                <a:gridCol w="435425">
                  <a:extLst>
                    <a:ext uri="{9D8B030D-6E8A-4147-A177-3AD203B41FA5}">
                      <a16:colId xmlns:a16="http://schemas.microsoft.com/office/drawing/2014/main" val="20001"/>
                    </a:ext>
                  </a:extLst>
                </a:gridCol>
                <a:gridCol w="222300">
                  <a:extLst>
                    <a:ext uri="{9D8B030D-6E8A-4147-A177-3AD203B41FA5}">
                      <a16:colId xmlns:a16="http://schemas.microsoft.com/office/drawing/2014/main" val="20002"/>
                    </a:ext>
                  </a:extLst>
                </a:gridCol>
              </a:tblGrid>
              <a:tr h="185700">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Total Amount</a:t>
                      </a:r>
                      <a:endParaRPr sz="600">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8BC5E6"/>
                      </a:solidFill>
                      <a:prstDash val="dot"/>
                      <a:round/>
                      <a:headEnd type="none" w="sm" len="sm"/>
                      <a:tailEnd type="none" w="sm" len="sm"/>
                    </a:lnB>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500</a:t>
                      </a:r>
                      <a:endParaRPr sz="600">
                        <a:solidFill>
                          <a:srgbClr val="434343"/>
                        </a:solidFill>
                        <a:latin typeface="Open Sans"/>
                        <a:ea typeface="Open Sans"/>
                        <a:cs typeface="Open Sans"/>
                        <a:sym typeface="Open Sans"/>
                      </a:endParaRPr>
                    </a:p>
                  </a:txBody>
                  <a:tcPr marL="0" marR="18275"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8BC5E6"/>
                      </a:solidFill>
                      <a:prstDash val="dot"/>
                      <a:round/>
                      <a:headEnd type="none" w="sm" len="sm"/>
                      <a:tailEnd type="none" w="sm" len="sm"/>
                    </a:lnB>
                  </a:tcPr>
                </a:tc>
                <a:tc>
                  <a:txBody>
                    <a:bodyPr/>
                    <a:lstStyle/>
                    <a:p>
                      <a:pPr marL="0" lvl="0" indent="0" algn="ctr" rtl="0">
                        <a:spcBef>
                          <a:spcPts val="0"/>
                        </a:spcBef>
                        <a:spcAft>
                          <a:spcPts val="0"/>
                        </a:spcAft>
                        <a:buNone/>
                      </a:pPr>
                      <a:r>
                        <a:rPr lang="en" sz="600" b="1">
                          <a:solidFill>
                            <a:srgbClr val="434343"/>
                          </a:solidFill>
                          <a:latin typeface="Open Sans"/>
                          <a:ea typeface="Open Sans"/>
                          <a:cs typeface="Open Sans"/>
                          <a:sym typeface="Open Sans"/>
                        </a:rPr>
                        <a:t> </a:t>
                      </a:r>
                      <a:endParaRPr sz="600" b="1">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0"/>
                  </a:ext>
                </a:extLst>
              </a:tr>
              <a:tr h="170250">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Tax</a:t>
                      </a:r>
                      <a:endParaRPr sz="600" b="1">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solidFill>
                      <a:prstDash val="dot"/>
                      <a:round/>
                      <a:headEnd type="none" w="sm" len="sm"/>
                      <a:tailEnd type="none" w="sm" len="sm"/>
                    </a:lnT>
                    <a:lnB w="9525" cap="flat" cmpd="sng">
                      <a:solidFill>
                        <a:srgbClr val="8BC5E6"/>
                      </a:solidFill>
                      <a:prstDash val="solid"/>
                      <a:round/>
                      <a:headEnd type="none" w="sm" len="sm"/>
                      <a:tailEnd type="none" w="sm" len="sm"/>
                    </a:lnB>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a:t>
                      </a:r>
                      <a:endParaRPr sz="600">
                        <a:solidFill>
                          <a:srgbClr val="434343"/>
                        </a:solidFill>
                        <a:latin typeface="Open Sans"/>
                        <a:ea typeface="Open Sans"/>
                        <a:cs typeface="Open Sans"/>
                        <a:sym typeface="Open Sans"/>
                      </a:endParaRPr>
                    </a:p>
                  </a:txBody>
                  <a:tcPr marL="0" marR="18275"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solidFill>
                      <a:prstDash val="dot"/>
                      <a:round/>
                      <a:headEnd type="none" w="sm" len="sm"/>
                      <a:tailEnd type="none" w="sm" len="sm"/>
                    </a:lnT>
                    <a:lnB w="9525" cap="flat" cmpd="sng">
                      <a:solidFill>
                        <a:srgbClr val="8BC5E6"/>
                      </a:solidFill>
                      <a:prstDash val="solid"/>
                      <a:round/>
                      <a:headEnd type="none" w="sm" len="sm"/>
                      <a:tailEnd type="none" w="sm" len="sm"/>
                    </a:lnB>
                  </a:tcPr>
                </a:tc>
                <a:tc>
                  <a:txBody>
                    <a:bodyPr/>
                    <a:lstStyle/>
                    <a:p>
                      <a:pPr marL="0" lvl="0" indent="0" algn="r" rtl="0">
                        <a:spcBef>
                          <a:spcPts val="0"/>
                        </a:spcBef>
                        <a:spcAft>
                          <a:spcPts val="0"/>
                        </a:spcAft>
                        <a:buNone/>
                      </a:pPr>
                      <a:endParaRPr sz="600">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1"/>
                  </a:ext>
                </a:extLst>
              </a:tr>
              <a:tr h="170250">
                <a:tc>
                  <a:txBody>
                    <a:bodyPr/>
                    <a:lstStyle/>
                    <a:p>
                      <a:pPr marL="0" lvl="0" indent="0" algn="l" rtl="0">
                        <a:lnSpc>
                          <a:spcPct val="115000"/>
                        </a:lnSpc>
                        <a:spcBef>
                          <a:spcPts val="0"/>
                        </a:spcBef>
                        <a:spcAft>
                          <a:spcPts val="0"/>
                        </a:spcAft>
                        <a:buNone/>
                      </a:pPr>
                      <a:r>
                        <a:rPr lang="en" sz="600" b="1">
                          <a:solidFill>
                            <a:srgbClr val="434343"/>
                          </a:solidFill>
                          <a:latin typeface="Open Sans"/>
                          <a:ea typeface="Open Sans"/>
                          <a:cs typeface="Open Sans"/>
                          <a:sym typeface="Open Sans"/>
                        </a:rPr>
                        <a:t>Due to You</a:t>
                      </a:r>
                      <a:endParaRPr sz="600">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solidFill>
                      <a:prstDash val="solid"/>
                      <a:round/>
                      <a:headEnd type="none" w="sm" len="sm"/>
                      <a:tailEnd type="none" w="sm" len="sm"/>
                    </a:lnT>
                    <a:lnB w="9525" cap="flat" cmpd="sng">
                      <a:solidFill>
                        <a:srgbClr val="CCCCCC">
                          <a:alpha val="0"/>
                        </a:srgbClr>
                      </a:solidFill>
                      <a:prstDash val="dot"/>
                      <a:round/>
                      <a:headEnd type="none" w="sm" len="sm"/>
                      <a:tailEnd type="none" w="sm" len="sm"/>
                    </a:lnB>
                  </a:tcPr>
                </a:tc>
                <a:tc>
                  <a:txBody>
                    <a:bodyPr/>
                    <a:lstStyle/>
                    <a:p>
                      <a:pPr marL="0" lvl="0" indent="0" algn="r" rtl="0">
                        <a:spcBef>
                          <a:spcPts val="0"/>
                        </a:spcBef>
                        <a:spcAft>
                          <a:spcPts val="0"/>
                        </a:spcAft>
                        <a:buNone/>
                      </a:pPr>
                      <a:r>
                        <a:rPr lang="en" sz="600" b="1">
                          <a:solidFill>
                            <a:srgbClr val="434343"/>
                          </a:solidFill>
                          <a:latin typeface="Open Sans"/>
                          <a:ea typeface="Open Sans"/>
                          <a:cs typeface="Open Sans"/>
                          <a:sym typeface="Open Sans"/>
                        </a:rPr>
                        <a:t>500</a:t>
                      </a:r>
                      <a:endParaRPr sz="600" b="1">
                        <a:solidFill>
                          <a:srgbClr val="434343"/>
                        </a:solidFill>
                        <a:latin typeface="Open Sans"/>
                        <a:ea typeface="Open Sans"/>
                        <a:cs typeface="Open Sans"/>
                        <a:sym typeface="Open Sans"/>
                      </a:endParaRPr>
                    </a:p>
                  </a:txBody>
                  <a:tcPr marL="0" marR="18275"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solidFill>
                      <a:prstDash val="solid"/>
                      <a:round/>
                      <a:headEnd type="none" w="sm" len="sm"/>
                      <a:tailEnd type="none" w="sm" len="sm"/>
                    </a:lnT>
                    <a:lnB w="9525" cap="flat" cmpd="sng">
                      <a:solidFill>
                        <a:srgbClr val="CCCCCC">
                          <a:alpha val="0"/>
                        </a:srgbClr>
                      </a:solidFill>
                      <a:prstDash val="dot"/>
                      <a:round/>
                      <a:headEnd type="none" w="sm" len="sm"/>
                      <a:tailEnd type="none" w="sm" len="sm"/>
                    </a:lnB>
                    <a:solidFill>
                      <a:srgbClr val="63B3DF">
                        <a:alpha val="20000"/>
                      </a:srgbClr>
                    </a:solidFill>
                  </a:tcPr>
                </a:tc>
                <a:tc>
                  <a:txBody>
                    <a:bodyPr/>
                    <a:lstStyle/>
                    <a:p>
                      <a:pPr marL="0" lvl="0" indent="0" algn="r" rtl="0">
                        <a:spcBef>
                          <a:spcPts val="0"/>
                        </a:spcBef>
                        <a:spcAft>
                          <a:spcPts val="0"/>
                        </a:spcAft>
                        <a:buNone/>
                      </a:pPr>
                      <a:endParaRPr sz="600">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600" name="Google Shape;600;p63"/>
          <p:cNvGrpSpPr/>
          <p:nvPr/>
        </p:nvGrpSpPr>
        <p:grpSpPr>
          <a:xfrm>
            <a:off x="284750" y="-10075"/>
            <a:ext cx="664500" cy="535175"/>
            <a:chOff x="284750" y="-10075"/>
            <a:chExt cx="664500" cy="535175"/>
          </a:xfrm>
        </p:grpSpPr>
        <p:sp>
          <p:nvSpPr>
            <p:cNvPr id="601" name="Google Shape;601;p63"/>
            <p:cNvSpPr/>
            <p:nvPr/>
          </p:nvSpPr>
          <p:spPr>
            <a:xfrm>
              <a:off x="284750" y="-10075"/>
              <a:ext cx="664500" cy="535175"/>
            </a:xfrm>
            <a:prstGeom prst="flowChartOffpageConnector">
              <a:avLst/>
            </a:prstGeom>
            <a:solidFill>
              <a:srgbClr val="FF9900"/>
            </a:solid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a:solidFill>
                    <a:srgbClr val="FFFFFF"/>
                  </a:solidFill>
                  <a:latin typeface="Roboto"/>
                  <a:ea typeface="Roboto"/>
                  <a:cs typeface="Roboto"/>
                  <a:sym typeface="Roboto"/>
                </a:rPr>
                <a:t>PAYEE</a:t>
              </a:r>
              <a:endParaRPr sz="800" b="1" i="0" u="none" strike="noStrike" cap="none">
                <a:solidFill>
                  <a:srgbClr val="FFFFFF"/>
                </a:solidFill>
                <a:latin typeface="Roboto"/>
                <a:ea typeface="Roboto"/>
                <a:cs typeface="Roboto"/>
                <a:sym typeface="Roboto"/>
              </a:endParaRPr>
            </a:p>
          </p:txBody>
        </p:sp>
        <p:pic>
          <p:nvPicPr>
            <p:cNvPr id="602" name="Google Shape;602;p63"/>
            <p:cNvPicPr preferRelativeResize="0"/>
            <p:nvPr/>
          </p:nvPicPr>
          <p:blipFill>
            <a:blip r:embed="rId9">
              <a:alphaModFix/>
            </a:blip>
            <a:stretch>
              <a:fillRect/>
            </a:stretch>
          </p:blipFill>
          <p:spPr>
            <a:xfrm>
              <a:off x="519704" y="47221"/>
              <a:ext cx="194625" cy="194625"/>
            </a:xfrm>
            <a:prstGeom prst="rect">
              <a:avLst/>
            </a:prstGeom>
            <a:noFill/>
            <a:ln>
              <a:noFill/>
            </a:ln>
          </p:spPr>
        </p:pic>
      </p:grpSp>
      <p:cxnSp>
        <p:nvCxnSpPr>
          <p:cNvPr id="603" name="Google Shape;603;p63"/>
          <p:cNvCxnSpPr>
            <a:stCxn id="604" idx="1"/>
            <a:endCxn id="593" idx="3"/>
          </p:cNvCxnSpPr>
          <p:nvPr/>
        </p:nvCxnSpPr>
        <p:spPr>
          <a:xfrm flipH="1">
            <a:off x="7578225" y="2796125"/>
            <a:ext cx="151500" cy="600"/>
          </a:xfrm>
          <a:prstGeom prst="bentConnector3">
            <a:avLst>
              <a:gd name="adj1" fmla="val 50001"/>
            </a:avLst>
          </a:prstGeom>
          <a:noFill/>
          <a:ln w="9525" cap="flat" cmpd="sng">
            <a:solidFill>
              <a:srgbClr val="FF00FF"/>
            </a:solidFill>
            <a:prstDash val="solid"/>
            <a:round/>
            <a:headEnd type="none" w="sm" len="sm"/>
            <a:tailEnd type="triangle" w="med" len="med"/>
          </a:ln>
        </p:spPr>
      </p:cxnSp>
      <p:sp>
        <p:nvSpPr>
          <p:cNvPr id="605" name="Google Shape;605;p63"/>
          <p:cNvSpPr txBox="1"/>
          <p:nvPr/>
        </p:nvSpPr>
        <p:spPr>
          <a:xfrm>
            <a:off x="6432450" y="778975"/>
            <a:ext cx="1337400" cy="369300"/>
          </a:xfrm>
          <a:prstGeom prst="rect">
            <a:avLst/>
          </a:prstGeom>
          <a:solidFill>
            <a:srgbClr val="FF00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a:solidFill>
                  <a:srgbClr val="FFFFFF"/>
                </a:solidFill>
                <a:latin typeface="Roboto"/>
                <a:ea typeface="Roboto"/>
                <a:cs typeface="Roboto"/>
                <a:sym typeface="Roboto"/>
              </a:rPr>
              <a:t>Click here to invite finance team to complete payment request</a:t>
            </a:r>
            <a:endParaRPr sz="600" b="1" i="0" u="none" strike="noStrike" cap="none">
              <a:solidFill>
                <a:srgbClr val="FFFFFF"/>
              </a:solidFill>
              <a:latin typeface="Roboto"/>
              <a:ea typeface="Roboto"/>
              <a:cs typeface="Roboto"/>
              <a:sym typeface="Roboto"/>
            </a:endParaRPr>
          </a:p>
        </p:txBody>
      </p:sp>
      <p:sp>
        <p:nvSpPr>
          <p:cNvPr id="606" name="Google Shape;606;p63"/>
          <p:cNvSpPr txBox="1"/>
          <p:nvPr/>
        </p:nvSpPr>
        <p:spPr>
          <a:xfrm>
            <a:off x="8700950" y="4749900"/>
            <a:ext cx="371100" cy="393600"/>
          </a:xfrm>
          <a:prstGeom prst="rect">
            <a:avLst/>
          </a:prstGeom>
          <a:solidFill>
            <a:srgbClr val="444B7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Roboto"/>
                <a:ea typeface="Roboto"/>
                <a:cs typeface="Roboto"/>
                <a:sym typeface="Roboto"/>
              </a:rPr>
              <a:t>8</a:t>
            </a:fld>
            <a:endParaRPr sz="1000" b="0" i="0" u="none" strike="noStrike" cap="none">
              <a:solidFill>
                <a:srgbClr val="FFFFFF"/>
              </a:solidFill>
              <a:latin typeface="Roboto"/>
              <a:ea typeface="Roboto"/>
              <a:cs typeface="Roboto"/>
              <a:sym typeface="Roboto"/>
            </a:endParaRPr>
          </a:p>
        </p:txBody>
      </p:sp>
      <p:cxnSp>
        <p:nvCxnSpPr>
          <p:cNvPr id="607" name="Google Shape;607;p63"/>
          <p:cNvCxnSpPr>
            <a:stCxn id="605" idx="3"/>
            <a:endCxn id="597" idx="1"/>
          </p:cNvCxnSpPr>
          <p:nvPr/>
        </p:nvCxnSpPr>
        <p:spPr>
          <a:xfrm>
            <a:off x="7769850" y="963625"/>
            <a:ext cx="175800" cy="2700"/>
          </a:xfrm>
          <a:prstGeom prst="bentConnector3">
            <a:avLst>
              <a:gd name="adj1" fmla="val 49975"/>
            </a:avLst>
          </a:prstGeom>
          <a:noFill/>
          <a:ln w="9525" cap="flat" cmpd="sng">
            <a:solidFill>
              <a:srgbClr val="FF00FF"/>
            </a:solidFill>
            <a:prstDash val="solid"/>
            <a:round/>
            <a:headEnd type="none" w="sm" len="sm"/>
            <a:tailEnd type="triangle" w="med" len="med"/>
          </a:ln>
        </p:spPr>
      </p:cxnSp>
      <p:sp>
        <p:nvSpPr>
          <p:cNvPr id="604" name="Google Shape;604;p63"/>
          <p:cNvSpPr txBox="1"/>
          <p:nvPr/>
        </p:nvSpPr>
        <p:spPr>
          <a:xfrm>
            <a:off x="7729725" y="2611475"/>
            <a:ext cx="1108800" cy="369300"/>
          </a:xfrm>
          <a:prstGeom prst="rect">
            <a:avLst/>
          </a:prstGeom>
          <a:solidFill>
            <a:srgbClr val="FF00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a:solidFill>
                  <a:srgbClr val="FFFFFF"/>
                </a:solidFill>
                <a:latin typeface="Roboto"/>
                <a:ea typeface="Roboto"/>
                <a:cs typeface="Roboto"/>
                <a:sym typeface="Roboto"/>
              </a:rPr>
              <a:t>Click here to edit taxes. Payees not needing to claim taxes must enter 0.</a:t>
            </a:r>
            <a:endParaRPr sz="600" b="1" i="0" u="none" strike="noStrike" cap="none">
              <a:solidFill>
                <a:srgbClr val="FFFFFF"/>
              </a:solidFill>
              <a:latin typeface="Roboto"/>
              <a:ea typeface="Roboto"/>
              <a:cs typeface="Roboto"/>
              <a:sym typeface="Roboto"/>
            </a:endParaRPr>
          </a:p>
        </p:txBody>
      </p:sp>
      <p:sp>
        <p:nvSpPr>
          <p:cNvPr id="608" name="Google Shape;608;p63"/>
          <p:cNvSpPr/>
          <p:nvPr/>
        </p:nvSpPr>
        <p:spPr>
          <a:xfrm>
            <a:off x="4050890" y="3968174"/>
            <a:ext cx="536700" cy="170100"/>
          </a:xfrm>
          <a:prstGeom prst="roundRect">
            <a:avLst>
              <a:gd name="adj" fmla="val 50000"/>
            </a:avLst>
          </a:prstGeom>
          <a:solidFill>
            <a:srgbClr val="66B2E1"/>
          </a:solidFill>
          <a:ln>
            <a:noFill/>
          </a:ln>
        </p:spPr>
        <p:txBody>
          <a:bodyPr spcFirstLastPara="1" wrap="square" lIns="0" tIns="63700" rIns="0" bIns="63700" anchor="ctr" anchorCtr="0">
            <a:noAutofit/>
          </a:bodyPr>
          <a:lstStyle/>
          <a:p>
            <a:pPr marL="0" lvl="0" indent="0" algn="ctr" rtl="0">
              <a:spcBef>
                <a:spcPts val="0"/>
              </a:spcBef>
              <a:spcAft>
                <a:spcPts val="0"/>
              </a:spcAft>
              <a:buNone/>
            </a:pPr>
            <a:r>
              <a:rPr lang="en" sz="700" b="1">
                <a:solidFill>
                  <a:srgbClr val="FFFFFF"/>
                </a:solidFill>
                <a:latin typeface="Open Sans"/>
                <a:ea typeface="Open Sans"/>
                <a:cs typeface="Open Sans"/>
                <a:sym typeface="Open Sans"/>
              </a:rPr>
              <a:t>Get Paid</a:t>
            </a:r>
            <a:endParaRPr sz="700" b="1">
              <a:solidFill>
                <a:srgbClr val="FFFFF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graphicFrame>
        <p:nvGraphicFramePr>
          <p:cNvPr id="613" name="Google Shape;613;p64"/>
          <p:cNvGraphicFramePr/>
          <p:nvPr/>
        </p:nvGraphicFramePr>
        <p:xfrm>
          <a:off x="284733" y="624918"/>
          <a:ext cx="1860950" cy="2199590"/>
        </p:xfrm>
        <a:graphic>
          <a:graphicData uri="http://schemas.openxmlformats.org/drawingml/2006/table">
            <a:tbl>
              <a:tblPr>
                <a:noFill/>
                <a:tableStyleId>{03CD4108-84AD-4A84-B2FC-F0C76DAC8F7A}</a:tableStyleId>
              </a:tblPr>
              <a:tblGrid>
                <a:gridCol w="1860950">
                  <a:extLst>
                    <a:ext uri="{9D8B030D-6E8A-4147-A177-3AD203B41FA5}">
                      <a16:colId xmlns:a16="http://schemas.microsoft.com/office/drawing/2014/main" val="20000"/>
                    </a:ext>
                  </a:extLst>
                </a:gridCol>
              </a:tblGrid>
              <a:tr h="493625">
                <a:tc>
                  <a:txBody>
                    <a:bodyPr/>
                    <a:lstStyle/>
                    <a:p>
                      <a:pPr marL="0" marR="0" lvl="0" indent="0" algn="l" rtl="0">
                        <a:lnSpc>
                          <a:spcPct val="100000"/>
                        </a:lnSpc>
                        <a:spcBef>
                          <a:spcPts val="0"/>
                        </a:spcBef>
                        <a:spcAft>
                          <a:spcPts val="0"/>
                        </a:spcAft>
                        <a:buNone/>
                      </a:pPr>
                      <a:r>
                        <a:rPr lang="en" sz="2600">
                          <a:solidFill>
                            <a:srgbClr val="FFFFFF"/>
                          </a:solidFill>
                          <a:latin typeface="Roboto"/>
                          <a:ea typeface="Roboto"/>
                          <a:cs typeface="Roboto"/>
                          <a:sym typeface="Roboto"/>
                        </a:rPr>
                        <a:t>Withholding</a:t>
                      </a:r>
                      <a:endParaRPr sz="2600">
                        <a:solidFill>
                          <a:srgbClr val="FFFFFF"/>
                        </a:solidFill>
                        <a:latin typeface="Roboto"/>
                        <a:ea typeface="Roboto"/>
                        <a:cs typeface="Roboto"/>
                        <a:sym typeface="Roboto"/>
                      </a:endParaRPr>
                    </a:p>
                  </a:txBody>
                  <a:tcPr marL="0" marR="0" marT="9142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solidFill>
                      <a:prstDash val="solid"/>
                      <a:round/>
                      <a:headEnd type="none" w="sm" len="sm"/>
                      <a:tailEnd type="none" w="sm" len="sm"/>
                    </a:lnB>
                  </a:tcPr>
                </a:tc>
                <a:extLst>
                  <a:ext uri="{0D108BD9-81ED-4DB2-BD59-A6C34878D82A}">
                    <a16:rowId xmlns:a16="http://schemas.microsoft.com/office/drawing/2014/main" val="10000"/>
                  </a:ext>
                </a:extLst>
              </a:tr>
              <a:tr h="493625">
                <a:tc>
                  <a:txBody>
                    <a:bodyPr/>
                    <a:lstStyle/>
                    <a:p>
                      <a:pPr marL="152400" lvl="0" indent="-95250" algn="l" rtl="0">
                        <a:spcBef>
                          <a:spcPts val="0"/>
                        </a:spcBef>
                        <a:spcAft>
                          <a:spcPts val="0"/>
                        </a:spcAft>
                        <a:buClr>
                          <a:srgbClr val="63B3DF"/>
                        </a:buClr>
                        <a:buSzPts val="900"/>
                        <a:buFont typeface="Roboto"/>
                        <a:buAutoNum type="arabicPeriod"/>
                      </a:pPr>
                      <a:r>
                        <a:rPr lang="en" sz="1000">
                          <a:solidFill>
                            <a:schemeClr val="lt1"/>
                          </a:solidFill>
                          <a:latin typeface="Roboto"/>
                          <a:ea typeface="Roboto"/>
                          <a:cs typeface="Roboto"/>
                          <a:sym typeface="Roboto"/>
                        </a:rPr>
                        <a:t>Default withholding amount is shown in table</a:t>
                      </a:r>
                      <a:endParaRPr sz="1000">
                        <a:solidFill>
                          <a:schemeClr val="lt1"/>
                        </a:solidFill>
                        <a:latin typeface="Roboto"/>
                        <a:ea typeface="Roboto"/>
                        <a:cs typeface="Roboto"/>
                        <a:sym typeface="Roboto"/>
                      </a:endParaRPr>
                    </a:p>
                    <a:p>
                      <a:pPr marL="152400" lvl="0" indent="-101600" algn="l" rtl="0">
                        <a:spcBef>
                          <a:spcPts val="1000"/>
                        </a:spcBef>
                        <a:spcAft>
                          <a:spcPts val="1000"/>
                        </a:spcAft>
                        <a:buClr>
                          <a:srgbClr val="63B3DF"/>
                        </a:buClr>
                        <a:buSzPts val="1000"/>
                        <a:buFont typeface="Roboto"/>
                        <a:buAutoNum type="arabicPeriod"/>
                      </a:pPr>
                      <a:r>
                        <a:rPr lang="en" sz="1000">
                          <a:solidFill>
                            <a:schemeClr val="lt1"/>
                          </a:solidFill>
                          <a:latin typeface="Roboto"/>
                          <a:ea typeface="Roboto"/>
                          <a:cs typeface="Roboto"/>
                          <a:sym typeface="Roboto"/>
                        </a:rPr>
                        <a:t>If payee asserts that withholding does not apply to them, choose the option that suits their situation with additional notes and Candex will follow-up</a:t>
                      </a:r>
                      <a:endParaRPr sz="1000">
                        <a:solidFill>
                          <a:schemeClr val="lt1"/>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63B3DF"/>
                      </a:solidFill>
                      <a:prstDash val="solid"/>
                      <a:round/>
                      <a:headEnd type="none" w="sm" len="sm"/>
                      <a:tailEnd type="none" w="sm" len="sm"/>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614" name="Google Shape;614;p64"/>
          <p:cNvGrpSpPr/>
          <p:nvPr/>
        </p:nvGrpSpPr>
        <p:grpSpPr>
          <a:xfrm>
            <a:off x="284750" y="-10075"/>
            <a:ext cx="664500" cy="535175"/>
            <a:chOff x="284750" y="-10075"/>
            <a:chExt cx="664500" cy="535175"/>
          </a:xfrm>
        </p:grpSpPr>
        <p:sp>
          <p:nvSpPr>
            <p:cNvPr id="615" name="Google Shape;615;p64"/>
            <p:cNvSpPr/>
            <p:nvPr/>
          </p:nvSpPr>
          <p:spPr>
            <a:xfrm>
              <a:off x="284750" y="-10075"/>
              <a:ext cx="664500" cy="535175"/>
            </a:xfrm>
            <a:prstGeom prst="flowChartOffpageConnector">
              <a:avLst/>
            </a:prstGeom>
            <a:solidFill>
              <a:srgbClr val="FF9900"/>
            </a:solid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a:solidFill>
                    <a:srgbClr val="FFFFFF"/>
                  </a:solidFill>
                  <a:latin typeface="Roboto"/>
                  <a:ea typeface="Roboto"/>
                  <a:cs typeface="Roboto"/>
                  <a:sym typeface="Roboto"/>
                </a:rPr>
                <a:t>PAYEE</a:t>
              </a:r>
              <a:endParaRPr sz="800" b="1" i="0" u="none" strike="noStrike" cap="none">
                <a:solidFill>
                  <a:srgbClr val="FFFFFF"/>
                </a:solidFill>
                <a:latin typeface="Roboto"/>
                <a:ea typeface="Roboto"/>
                <a:cs typeface="Roboto"/>
                <a:sym typeface="Roboto"/>
              </a:endParaRPr>
            </a:p>
          </p:txBody>
        </p:sp>
        <p:pic>
          <p:nvPicPr>
            <p:cNvPr id="616" name="Google Shape;616;p64"/>
            <p:cNvPicPr preferRelativeResize="0"/>
            <p:nvPr/>
          </p:nvPicPr>
          <p:blipFill>
            <a:blip r:embed="rId3">
              <a:alphaModFix/>
            </a:blip>
            <a:stretch>
              <a:fillRect/>
            </a:stretch>
          </p:blipFill>
          <p:spPr>
            <a:xfrm>
              <a:off x="519704" y="47221"/>
              <a:ext cx="194625" cy="194625"/>
            </a:xfrm>
            <a:prstGeom prst="rect">
              <a:avLst/>
            </a:prstGeom>
            <a:noFill/>
            <a:ln>
              <a:noFill/>
            </a:ln>
          </p:spPr>
        </p:pic>
      </p:grpSp>
      <p:grpSp>
        <p:nvGrpSpPr>
          <p:cNvPr id="617" name="Google Shape;617;p64"/>
          <p:cNvGrpSpPr/>
          <p:nvPr/>
        </p:nvGrpSpPr>
        <p:grpSpPr>
          <a:xfrm>
            <a:off x="2457785" y="23482"/>
            <a:ext cx="6609260" cy="5094692"/>
            <a:chOff x="2729325" y="0"/>
            <a:chExt cx="6228687" cy="5094692"/>
          </a:xfrm>
        </p:grpSpPr>
        <p:grpSp>
          <p:nvGrpSpPr>
            <p:cNvPr id="618" name="Google Shape;618;p64"/>
            <p:cNvGrpSpPr/>
            <p:nvPr/>
          </p:nvGrpSpPr>
          <p:grpSpPr>
            <a:xfrm>
              <a:off x="2729325" y="0"/>
              <a:ext cx="6228687" cy="5094692"/>
              <a:chOff x="2729325" y="63675"/>
              <a:chExt cx="6228687" cy="5094692"/>
            </a:xfrm>
          </p:grpSpPr>
          <p:sp>
            <p:nvSpPr>
              <p:cNvPr id="619" name="Google Shape;619;p64"/>
              <p:cNvSpPr/>
              <p:nvPr/>
            </p:nvSpPr>
            <p:spPr>
              <a:xfrm>
                <a:off x="2735112" y="63767"/>
                <a:ext cx="6222900" cy="5094600"/>
              </a:xfrm>
              <a:prstGeom prst="roundRect">
                <a:avLst>
                  <a:gd name="adj" fmla="val 833"/>
                </a:avLst>
              </a:prstGeom>
              <a:solidFill>
                <a:srgbClr val="FFFFFF"/>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4"/>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4"/>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4"/>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4"/>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4" name="Google Shape;624;p64"/>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64"/>
          <p:cNvSpPr/>
          <p:nvPr/>
        </p:nvSpPr>
        <p:spPr>
          <a:xfrm>
            <a:off x="2467725" y="569549"/>
            <a:ext cx="1433100" cy="4205700"/>
          </a:xfrm>
          <a:prstGeom prst="rect">
            <a:avLst/>
          </a:prstGeom>
          <a:solidFill>
            <a:srgbClr val="222856"/>
          </a:solidFill>
          <a:ln w="9525" cap="flat" cmpd="sng">
            <a:solidFill>
              <a:srgbClr val="22285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B3C1D6"/>
              </a:solidFill>
              <a:latin typeface="Open Sans SemiBold"/>
              <a:ea typeface="Open Sans SemiBold"/>
              <a:cs typeface="Open Sans SemiBold"/>
              <a:sym typeface="Open Sans SemiBold"/>
            </a:endParaRPr>
          </a:p>
          <a:p>
            <a:pPr marL="57150" lvl="0" indent="0" algn="l" rtl="0">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300"/>
              </a:spcAft>
              <a:buNone/>
            </a:pPr>
            <a:endParaRPr sz="600">
              <a:solidFill>
                <a:srgbClr val="B3C1D6"/>
              </a:solidFill>
              <a:latin typeface="Open Sans"/>
              <a:ea typeface="Open Sans"/>
              <a:cs typeface="Open Sans"/>
              <a:sym typeface="Open Sans"/>
            </a:endParaRPr>
          </a:p>
        </p:txBody>
      </p:sp>
      <p:sp>
        <p:nvSpPr>
          <p:cNvPr id="626" name="Google Shape;626;p64"/>
          <p:cNvSpPr txBox="1"/>
          <p:nvPr/>
        </p:nvSpPr>
        <p:spPr>
          <a:xfrm>
            <a:off x="2470194" y="1547060"/>
            <a:ext cx="1433100" cy="505800"/>
          </a:xfrm>
          <a:prstGeom prst="rect">
            <a:avLst/>
          </a:prstGeom>
          <a:noFill/>
          <a:ln>
            <a:noFill/>
          </a:ln>
        </p:spPr>
        <p:txBody>
          <a:bodyPr spcFirstLastPara="1" wrap="square" lIns="91425" tIns="137150" rIns="0" bIns="91425" anchor="t" anchorCtr="0">
            <a:noAutofit/>
          </a:bodyPr>
          <a:lstStyle/>
          <a:p>
            <a:pPr marL="0" marR="0" lvl="0" indent="0" algn="l"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ORDERS</a:t>
            </a:r>
            <a:endParaRPr sz="600">
              <a:solidFill>
                <a:srgbClr val="B3C1D6"/>
              </a:solidFill>
              <a:latin typeface="Open Sans SemiBold"/>
              <a:ea typeface="Open Sans SemiBold"/>
              <a:cs typeface="Open Sans SemiBold"/>
              <a:sym typeface="Open Sans SemiBold"/>
            </a:endParaRPr>
          </a:p>
          <a:p>
            <a:pPr marL="114300" marR="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Speaking Engagement - January</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200"/>
              </a:spcAft>
              <a:buNone/>
            </a:pPr>
            <a:endParaRPr sz="600">
              <a:solidFill>
                <a:srgbClr val="66B2E1"/>
              </a:solidFill>
              <a:latin typeface="Open Sans SemiBold"/>
              <a:ea typeface="Open Sans SemiBold"/>
              <a:cs typeface="Open Sans SemiBold"/>
              <a:sym typeface="Open Sans SemiBold"/>
            </a:endParaRPr>
          </a:p>
        </p:txBody>
      </p:sp>
      <p:sp>
        <p:nvSpPr>
          <p:cNvPr id="627" name="Google Shape;627;p64"/>
          <p:cNvSpPr/>
          <p:nvPr/>
        </p:nvSpPr>
        <p:spPr>
          <a:xfrm>
            <a:off x="2467707" y="239957"/>
            <a:ext cx="1433100" cy="325500"/>
          </a:xfrm>
          <a:prstGeom prst="rect">
            <a:avLst/>
          </a:prstGeom>
          <a:solidFill>
            <a:srgbClr val="141B4D"/>
          </a:solidFill>
          <a:ln w="9525" cap="flat" cmpd="sng">
            <a:solidFill>
              <a:srgbClr val="141B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Open Sans"/>
                <a:ea typeface="Open Sans"/>
                <a:cs typeface="Open Sans"/>
                <a:sym typeface="Open Sans"/>
              </a:rPr>
              <a:t>Miller &amp; Sons</a:t>
            </a:r>
            <a:endParaRPr sz="900" b="1">
              <a:solidFill>
                <a:srgbClr val="FFFFFF"/>
              </a:solidFill>
              <a:latin typeface="Open Sans"/>
              <a:ea typeface="Open Sans"/>
              <a:cs typeface="Open Sans"/>
              <a:sym typeface="Open Sans"/>
            </a:endParaRPr>
          </a:p>
        </p:txBody>
      </p:sp>
      <p:graphicFrame>
        <p:nvGraphicFramePr>
          <p:cNvPr id="628" name="Google Shape;628;p64"/>
          <p:cNvGraphicFramePr/>
          <p:nvPr/>
        </p:nvGraphicFramePr>
        <p:xfrm>
          <a:off x="2467722" y="569568"/>
          <a:ext cx="1433100" cy="975985"/>
        </p:xfrm>
        <a:graphic>
          <a:graphicData uri="http://schemas.openxmlformats.org/drawingml/2006/table">
            <a:tbl>
              <a:tblPr>
                <a:noFill/>
                <a:tableStyleId>{D10F3EFB-F9F8-417C-B3D0-7218658BB41F}</a:tableStyleId>
              </a:tblPr>
              <a:tblGrid>
                <a:gridCol w="1433100">
                  <a:extLst>
                    <a:ext uri="{9D8B030D-6E8A-4147-A177-3AD203B41FA5}">
                      <a16:colId xmlns:a16="http://schemas.microsoft.com/office/drawing/2014/main" val="20000"/>
                    </a:ext>
                  </a:extLst>
                </a:gridCol>
              </a:tblGrid>
              <a:tr h="879325">
                <a:tc>
                  <a:txBody>
                    <a:bodyPr/>
                    <a:lstStyle/>
                    <a:p>
                      <a:pPr marL="171450" lvl="0" indent="0" algn="l" rtl="0">
                        <a:lnSpc>
                          <a:spcPct val="150000"/>
                        </a:lnSpc>
                        <a:spcBef>
                          <a:spcPts val="0"/>
                        </a:spcBef>
                        <a:spcAft>
                          <a:spcPts val="0"/>
                        </a:spcAft>
                        <a:buNone/>
                      </a:pPr>
                      <a:r>
                        <a:rPr lang="en" sz="600" b="1">
                          <a:solidFill>
                            <a:srgbClr val="FFFFFF"/>
                          </a:solidFill>
                          <a:latin typeface="Open Sans"/>
                          <a:ea typeface="Open Sans"/>
                          <a:cs typeface="Open Sans"/>
                          <a:sym typeface="Open Sans"/>
                        </a:rPr>
                        <a:t>My Activity</a:t>
                      </a:r>
                      <a:endParaRPr sz="600" b="1">
                        <a:solidFill>
                          <a:srgbClr val="FFFFFF"/>
                        </a:solidFill>
                        <a:latin typeface="Open Sans"/>
                        <a:ea typeface="Open Sans"/>
                        <a:cs typeface="Open Sans"/>
                        <a:sym typeface="Open Sans"/>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My Requests</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Order Feed</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200"/>
                        </a:spcAft>
                        <a:buNone/>
                      </a:pPr>
                      <a:r>
                        <a:rPr lang="en" sz="600">
                          <a:solidFill>
                            <a:srgbClr val="B3C1D6"/>
                          </a:solidFill>
                          <a:latin typeface="Open Sans SemiBold"/>
                          <a:ea typeface="Open Sans SemiBold"/>
                          <a:cs typeface="Open Sans SemiBold"/>
                          <a:sym typeface="Open Sans SemiBold"/>
                        </a:rPr>
                        <a:t>Settings</a:t>
                      </a:r>
                      <a:endParaRPr sz="600">
                        <a:solidFill>
                          <a:srgbClr val="B3C1D6"/>
                        </a:solidFill>
                        <a:latin typeface="Open Sans SemiBold"/>
                        <a:ea typeface="Open Sans SemiBold"/>
                        <a:cs typeface="Open Sans SemiBold"/>
                        <a:sym typeface="Open Sans SemiBold"/>
                      </a:endParaRPr>
                    </a:p>
                  </a:txBody>
                  <a:tcPr marL="91425" marR="91425" marT="182875" marB="1828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41B4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29" name="Google Shape;629;p64"/>
          <p:cNvPicPr preferRelativeResize="0"/>
          <p:nvPr/>
        </p:nvPicPr>
        <p:blipFill>
          <a:blip r:embed="rId4">
            <a:alphaModFix/>
          </a:blip>
          <a:stretch>
            <a:fillRect/>
          </a:stretch>
        </p:blipFill>
        <p:spPr>
          <a:xfrm>
            <a:off x="2581419" y="916249"/>
            <a:ext cx="85800" cy="85800"/>
          </a:xfrm>
          <a:prstGeom prst="rect">
            <a:avLst/>
          </a:prstGeom>
          <a:noFill/>
          <a:ln>
            <a:noFill/>
          </a:ln>
        </p:spPr>
      </p:pic>
      <p:pic>
        <p:nvPicPr>
          <p:cNvPr id="630" name="Google Shape;630;p64"/>
          <p:cNvPicPr preferRelativeResize="0"/>
          <p:nvPr/>
        </p:nvPicPr>
        <p:blipFill>
          <a:blip r:embed="rId5">
            <a:alphaModFix/>
          </a:blip>
          <a:stretch>
            <a:fillRect/>
          </a:stretch>
        </p:blipFill>
        <p:spPr>
          <a:xfrm>
            <a:off x="2582219" y="1252791"/>
            <a:ext cx="85800" cy="85800"/>
          </a:xfrm>
          <a:prstGeom prst="rect">
            <a:avLst/>
          </a:prstGeom>
          <a:noFill/>
          <a:ln>
            <a:noFill/>
          </a:ln>
        </p:spPr>
      </p:pic>
      <p:sp>
        <p:nvSpPr>
          <p:cNvPr id="631" name="Google Shape;631;p64"/>
          <p:cNvSpPr/>
          <p:nvPr/>
        </p:nvSpPr>
        <p:spPr>
          <a:xfrm>
            <a:off x="3687044" y="773432"/>
            <a:ext cx="140100" cy="109500"/>
          </a:xfrm>
          <a:prstGeom prst="roundRect">
            <a:avLst>
              <a:gd name="adj" fmla="val 50000"/>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141B4D"/>
                </a:solidFill>
                <a:latin typeface="Open Sans"/>
                <a:ea typeface="Open Sans"/>
                <a:cs typeface="Open Sans"/>
                <a:sym typeface="Open Sans"/>
              </a:rPr>
              <a:t>1</a:t>
            </a:r>
            <a:endParaRPr sz="600" b="1">
              <a:solidFill>
                <a:srgbClr val="141B4D"/>
              </a:solidFill>
              <a:latin typeface="Open Sans"/>
              <a:ea typeface="Open Sans"/>
              <a:cs typeface="Open Sans"/>
              <a:sym typeface="Open Sans"/>
            </a:endParaRPr>
          </a:p>
        </p:txBody>
      </p:sp>
      <p:pic>
        <p:nvPicPr>
          <p:cNvPr id="632" name="Google Shape;632;p64"/>
          <p:cNvPicPr preferRelativeResize="0"/>
          <p:nvPr/>
        </p:nvPicPr>
        <p:blipFill>
          <a:blip r:embed="rId6">
            <a:alphaModFix/>
          </a:blip>
          <a:stretch>
            <a:fillRect/>
          </a:stretch>
        </p:blipFill>
        <p:spPr>
          <a:xfrm>
            <a:off x="2581419" y="1080270"/>
            <a:ext cx="85800" cy="85800"/>
          </a:xfrm>
          <a:prstGeom prst="rect">
            <a:avLst/>
          </a:prstGeom>
          <a:noFill/>
          <a:ln>
            <a:noFill/>
          </a:ln>
        </p:spPr>
      </p:pic>
      <p:pic>
        <p:nvPicPr>
          <p:cNvPr id="633" name="Google Shape;633;p64"/>
          <p:cNvPicPr preferRelativeResize="0"/>
          <p:nvPr/>
        </p:nvPicPr>
        <p:blipFill>
          <a:blip r:embed="rId7">
            <a:alphaModFix/>
          </a:blip>
          <a:stretch>
            <a:fillRect/>
          </a:stretch>
        </p:blipFill>
        <p:spPr>
          <a:xfrm flipH="1">
            <a:off x="2582204" y="752245"/>
            <a:ext cx="85800" cy="85800"/>
          </a:xfrm>
          <a:prstGeom prst="rect">
            <a:avLst/>
          </a:prstGeom>
          <a:noFill/>
          <a:ln>
            <a:noFill/>
          </a:ln>
        </p:spPr>
      </p:pic>
      <p:pic>
        <p:nvPicPr>
          <p:cNvPr id="634" name="Google Shape;634;p64"/>
          <p:cNvPicPr preferRelativeResize="0"/>
          <p:nvPr/>
        </p:nvPicPr>
        <p:blipFill>
          <a:blip r:embed="rId8">
            <a:alphaModFix/>
          </a:blip>
          <a:stretch>
            <a:fillRect/>
          </a:stretch>
        </p:blipFill>
        <p:spPr>
          <a:xfrm>
            <a:off x="3762044" y="363032"/>
            <a:ext cx="65100" cy="65100"/>
          </a:xfrm>
          <a:prstGeom prst="rect">
            <a:avLst/>
          </a:prstGeom>
          <a:noFill/>
          <a:ln>
            <a:noFill/>
          </a:ln>
        </p:spPr>
      </p:pic>
      <p:grpSp>
        <p:nvGrpSpPr>
          <p:cNvPr id="635" name="Google Shape;635;p64"/>
          <p:cNvGrpSpPr/>
          <p:nvPr/>
        </p:nvGrpSpPr>
        <p:grpSpPr>
          <a:xfrm>
            <a:off x="2467608" y="1816864"/>
            <a:ext cx="1403782" cy="110402"/>
            <a:chOff x="3857417" y="2278938"/>
            <a:chExt cx="1403782" cy="110402"/>
          </a:xfrm>
        </p:grpSpPr>
        <p:grpSp>
          <p:nvGrpSpPr>
            <p:cNvPr id="636" name="Google Shape;636;p64"/>
            <p:cNvGrpSpPr/>
            <p:nvPr/>
          </p:nvGrpSpPr>
          <p:grpSpPr>
            <a:xfrm>
              <a:off x="3857417" y="2278938"/>
              <a:ext cx="1403770" cy="110402"/>
              <a:chOff x="2427505" y="2210950"/>
              <a:chExt cx="1403770" cy="110402"/>
            </a:xfrm>
          </p:grpSpPr>
          <p:sp>
            <p:nvSpPr>
              <p:cNvPr id="637" name="Google Shape;637;p64"/>
              <p:cNvSpPr/>
              <p:nvPr/>
            </p:nvSpPr>
            <p:spPr>
              <a:xfrm>
                <a:off x="2427505" y="2210952"/>
                <a:ext cx="1350900" cy="110400"/>
              </a:xfrm>
              <a:prstGeom prst="rect">
                <a:avLst/>
              </a:prstGeom>
              <a:solidFill>
                <a:srgbClr val="444B78"/>
              </a:solidFill>
              <a:ln>
                <a:noFill/>
              </a:ln>
            </p:spPr>
            <p:txBody>
              <a:bodyPr spcFirstLastPara="1" wrap="square" lIns="91425" tIns="91425" rIns="0" bIns="91425" anchor="ctr" anchorCtr="0">
                <a:noAutofit/>
              </a:bodyPr>
              <a:lstStyle/>
              <a:p>
                <a:pPr marL="114300" lvl="0" indent="0" algn="l" rtl="0">
                  <a:spcBef>
                    <a:spcPts val="0"/>
                  </a:spcBef>
                  <a:spcAft>
                    <a:spcPts val="0"/>
                  </a:spcAft>
                  <a:buNone/>
                </a:pPr>
                <a:r>
                  <a:rPr lang="en" sz="600" b="1">
                    <a:solidFill>
                      <a:srgbClr val="FFFFFF"/>
                    </a:solidFill>
                    <a:latin typeface="Open Sans"/>
                    <a:ea typeface="Open Sans"/>
                    <a:cs typeface="Open Sans"/>
                    <a:sym typeface="Open Sans"/>
                  </a:rPr>
                  <a:t>speaking engagement - ja…</a:t>
                </a:r>
                <a:endParaRPr sz="600" b="1">
                  <a:solidFill>
                    <a:srgbClr val="FFFFFF"/>
                  </a:solidFill>
                  <a:latin typeface="Open Sans"/>
                  <a:ea typeface="Open Sans"/>
                  <a:cs typeface="Open Sans"/>
                  <a:sym typeface="Open Sans"/>
                </a:endParaRPr>
              </a:p>
            </p:txBody>
          </p:sp>
          <p:sp>
            <p:nvSpPr>
              <p:cNvPr id="638" name="Google Shape;638;p64"/>
              <p:cNvSpPr/>
              <p:nvPr/>
            </p:nvSpPr>
            <p:spPr>
              <a:xfrm>
                <a:off x="3626375" y="2210950"/>
                <a:ext cx="204900" cy="110400"/>
              </a:xfrm>
              <a:prstGeom prst="roundRect">
                <a:avLst>
                  <a:gd name="adj" fmla="val 50000"/>
                </a:avLst>
              </a:prstGeom>
              <a:solidFill>
                <a:srgbClr val="444B78"/>
              </a:solidFill>
              <a:ln>
                <a:noFill/>
              </a:ln>
            </p:spPr>
            <p:txBody>
              <a:bodyPr spcFirstLastPara="1" wrap="square" lIns="0" tIns="0" rIns="0" bIns="0" anchor="ctr" anchorCtr="0">
                <a:noAutofit/>
              </a:bodyPr>
              <a:lstStyle/>
              <a:p>
                <a:pPr marL="0" marR="49147" lvl="0" indent="0" algn="r"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1</a:t>
                </a:r>
                <a:endParaRPr/>
              </a:p>
            </p:txBody>
          </p:sp>
        </p:grpSp>
        <p:sp>
          <p:nvSpPr>
            <p:cNvPr id="639" name="Google Shape;639;p64"/>
            <p:cNvSpPr/>
            <p:nvPr/>
          </p:nvSpPr>
          <p:spPr>
            <a:xfrm>
              <a:off x="5121099" y="2279399"/>
              <a:ext cx="140100" cy="109500"/>
            </a:xfrm>
            <a:prstGeom prst="roundRect">
              <a:avLst>
                <a:gd name="adj" fmla="val 50000"/>
              </a:avLst>
            </a:prstGeom>
            <a:solidFill>
              <a:srgbClr val="66B2E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FFFFFF"/>
                  </a:solidFill>
                  <a:latin typeface="Open Sans"/>
                  <a:ea typeface="Open Sans"/>
                  <a:cs typeface="Open Sans"/>
                  <a:sym typeface="Open Sans"/>
                </a:rPr>
                <a:t>1</a:t>
              </a:r>
              <a:endParaRPr sz="600" b="1">
                <a:solidFill>
                  <a:srgbClr val="FFFFFF"/>
                </a:solidFill>
                <a:latin typeface="Open Sans"/>
                <a:ea typeface="Open Sans"/>
                <a:cs typeface="Open Sans"/>
                <a:sym typeface="Open Sans"/>
              </a:endParaRPr>
            </a:p>
          </p:txBody>
        </p:sp>
        <p:pic>
          <p:nvPicPr>
            <p:cNvPr id="640" name="Google Shape;640;p64"/>
            <p:cNvPicPr preferRelativeResize="0"/>
            <p:nvPr/>
          </p:nvPicPr>
          <p:blipFill>
            <a:blip r:embed="rId7">
              <a:alphaModFix/>
            </a:blip>
            <a:stretch>
              <a:fillRect/>
            </a:stretch>
          </p:blipFill>
          <p:spPr>
            <a:xfrm flipH="1">
              <a:off x="3960643" y="2299350"/>
              <a:ext cx="69600" cy="69600"/>
            </a:xfrm>
            <a:prstGeom prst="rect">
              <a:avLst/>
            </a:prstGeom>
            <a:noFill/>
            <a:ln>
              <a:noFill/>
            </a:ln>
          </p:spPr>
        </p:pic>
      </p:grpSp>
      <p:sp>
        <p:nvSpPr>
          <p:cNvPr id="641" name="Google Shape;641;p64"/>
          <p:cNvSpPr/>
          <p:nvPr/>
        </p:nvSpPr>
        <p:spPr>
          <a:xfrm>
            <a:off x="2462773" y="4775255"/>
            <a:ext cx="1516800" cy="342900"/>
          </a:xfrm>
          <a:prstGeom prst="round2DiagRect">
            <a:avLst>
              <a:gd name="adj1" fmla="val 0"/>
              <a:gd name="adj2" fmla="val 12832"/>
            </a:avLst>
          </a:prstGeom>
          <a:solidFill>
            <a:srgbClr val="141B4D"/>
          </a:solidFill>
          <a:ln>
            <a:noFill/>
          </a:ln>
        </p:spPr>
        <p:txBody>
          <a:bodyPr spcFirstLastPara="1" wrap="square" lIns="91425" tIns="91425" rIns="91425" bIns="91425" anchor="ctr" anchorCtr="0">
            <a:noAutofit/>
          </a:bodyPr>
          <a:lstStyle/>
          <a:p>
            <a:pPr marL="257175" lvl="0" indent="0" algn="l" rtl="0">
              <a:spcBef>
                <a:spcPts val="0"/>
              </a:spcBef>
              <a:spcAft>
                <a:spcPts val="0"/>
              </a:spcAft>
              <a:buNone/>
            </a:pPr>
            <a:r>
              <a:rPr lang="en" sz="600" b="1">
                <a:solidFill>
                  <a:srgbClr val="FFFFFF"/>
                </a:solidFill>
                <a:latin typeface="Open Sans"/>
                <a:ea typeface="Open Sans"/>
                <a:cs typeface="Open Sans"/>
                <a:sym typeface="Open Sans"/>
              </a:rPr>
              <a:t>Zack Miller</a:t>
            </a:r>
            <a:endParaRPr sz="600" b="1">
              <a:solidFill>
                <a:srgbClr val="FFFFFF"/>
              </a:solidFill>
              <a:latin typeface="Open Sans"/>
              <a:ea typeface="Open Sans"/>
              <a:cs typeface="Open Sans"/>
              <a:sym typeface="Open Sans"/>
            </a:endParaRPr>
          </a:p>
          <a:p>
            <a:pPr marL="257175" lvl="0" indent="0" algn="l" rtl="0">
              <a:spcBef>
                <a:spcPts val="0"/>
              </a:spcBef>
              <a:spcAft>
                <a:spcPts val="0"/>
              </a:spcAft>
              <a:buNone/>
            </a:pPr>
            <a:r>
              <a:rPr lang="en" sz="500">
                <a:solidFill>
                  <a:srgbClr val="FFFFFF"/>
                </a:solidFill>
                <a:latin typeface="Open Sans"/>
                <a:ea typeface="Open Sans"/>
                <a:cs typeface="Open Sans"/>
                <a:sym typeface="Open Sans"/>
              </a:rPr>
              <a:t>Online</a:t>
            </a:r>
            <a:endParaRPr/>
          </a:p>
        </p:txBody>
      </p:sp>
      <p:pic>
        <p:nvPicPr>
          <p:cNvPr id="642" name="Google Shape;642;p64"/>
          <p:cNvPicPr preferRelativeResize="0"/>
          <p:nvPr/>
        </p:nvPicPr>
        <p:blipFill>
          <a:blip r:embed="rId9">
            <a:alphaModFix/>
          </a:blip>
          <a:stretch>
            <a:fillRect/>
          </a:stretch>
        </p:blipFill>
        <p:spPr>
          <a:xfrm>
            <a:off x="2533261" y="4849360"/>
            <a:ext cx="194700" cy="194700"/>
          </a:xfrm>
          <a:prstGeom prst="rect">
            <a:avLst/>
          </a:prstGeom>
          <a:noFill/>
          <a:ln>
            <a:noFill/>
          </a:ln>
        </p:spPr>
      </p:pic>
      <p:sp>
        <p:nvSpPr>
          <p:cNvPr id="643" name="Google Shape;643;p64"/>
          <p:cNvSpPr/>
          <p:nvPr/>
        </p:nvSpPr>
        <p:spPr>
          <a:xfrm>
            <a:off x="3894450" y="232824"/>
            <a:ext cx="5177700" cy="4885500"/>
          </a:xfrm>
          <a:prstGeom prst="rect">
            <a:avLst/>
          </a:prstGeom>
          <a:solidFill>
            <a:srgbClr val="F7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4"/>
          <p:cNvSpPr/>
          <p:nvPr/>
        </p:nvSpPr>
        <p:spPr>
          <a:xfrm>
            <a:off x="3975325" y="321821"/>
            <a:ext cx="1593900" cy="170100"/>
          </a:xfrm>
          <a:prstGeom prst="roundRect">
            <a:avLst>
              <a:gd name="adj" fmla="val 17395"/>
            </a:avLst>
          </a:prstGeom>
          <a:noFill/>
          <a:ln>
            <a:noFill/>
          </a:ln>
        </p:spPr>
        <p:txBody>
          <a:bodyPr spcFirstLastPara="1" wrap="square" lIns="0" tIns="91425" rIns="45700" bIns="91425" anchor="ctr" anchorCtr="0">
            <a:noAutofit/>
          </a:bodyPr>
          <a:lstStyle/>
          <a:p>
            <a:pPr marL="0" lvl="0" indent="0" algn="l" rtl="0">
              <a:spcBef>
                <a:spcPts val="0"/>
              </a:spcBef>
              <a:spcAft>
                <a:spcPts val="0"/>
              </a:spcAft>
              <a:buNone/>
            </a:pPr>
            <a:r>
              <a:rPr lang="en" sz="800">
                <a:solidFill>
                  <a:srgbClr val="434343"/>
                </a:solidFill>
                <a:latin typeface="Open Sans SemiBold"/>
                <a:ea typeface="Open Sans SemiBold"/>
                <a:cs typeface="Open Sans SemiBold"/>
                <a:sym typeface="Open Sans SemiBold"/>
              </a:rPr>
              <a:t>Request Payment</a:t>
            </a:r>
            <a:endParaRPr sz="600">
              <a:solidFill>
                <a:srgbClr val="434343"/>
              </a:solidFill>
              <a:latin typeface="Open Sans"/>
              <a:ea typeface="Open Sans"/>
              <a:cs typeface="Open Sans"/>
              <a:sym typeface="Open Sans"/>
            </a:endParaRPr>
          </a:p>
        </p:txBody>
      </p:sp>
      <p:grpSp>
        <p:nvGrpSpPr>
          <p:cNvPr id="645" name="Google Shape;645;p64"/>
          <p:cNvGrpSpPr/>
          <p:nvPr/>
        </p:nvGrpSpPr>
        <p:grpSpPr>
          <a:xfrm>
            <a:off x="7077275" y="232832"/>
            <a:ext cx="1894200" cy="325500"/>
            <a:chOff x="4960650" y="395375"/>
            <a:chExt cx="1894200" cy="325500"/>
          </a:xfrm>
        </p:grpSpPr>
        <p:sp>
          <p:nvSpPr>
            <p:cNvPr id="646" name="Google Shape;646;p64"/>
            <p:cNvSpPr/>
            <p:nvPr/>
          </p:nvSpPr>
          <p:spPr>
            <a:xfrm>
              <a:off x="5915550" y="395375"/>
              <a:ext cx="939300" cy="325500"/>
            </a:xfrm>
            <a:prstGeom prst="rect">
              <a:avLst/>
            </a:prstGeom>
            <a:noFill/>
            <a:ln>
              <a:noFill/>
            </a:ln>
          </p:spPr>
          <p:txBody>
            <a:bodyPr spcFirstLastPara="1" wrap="square" lIns="91425" tIns="91425" rIns="91425" bIns="91425" anchor="ctr" anchorCtr="0">
              <a:noAutofit/>
            </a:bodyPr>
            <a:lstStyle/>
            <a:p>
              <a:pPr marL="0" marR="47781" lvl="0" indent="0" algn="r" rtl="0">
                <a:spcBef>
                  <a:spcPts val="0"/>
                </a:spcBef>
                <a:spcAft>
                  <a:spcPts val="0"/>
                </a:spcAft>
                <a:buNone/>
              </a:pPr>
              <a:r>
                <a:rPr lang="en" sz="600" b="1">
                  <a:solidFill>
                    <a:srgbClr val="666666"/>
                  </a:solidFill>
                  <a:latin typeface="Open Sans"/>
                  <a:ea typeface="Open Sans"/>
                  <a:cs typeface="Open Sans"/>
                  <a:sym typeface="Open Sans"/>
                </a:rPr>
                <a:t>    ?     Sign out</a:t>
              </a:r>
              <a:endParaRPr sz="600">
                <a:solidFill>
                  <a:srgbClr val="666666"/>
                </a:solidFill>
              </a:endParaRPr>
            </a:p>
          </p:txBody>
        </p:sp>
        <p:sp>
          <p:nvSpPr>
            <p:cNvPr id="647" name="Google Shape;647;p64"/>
            <p:cNvSpPr/>
            <p:nvPr/>
          </p:nvSpPr>
          <p:spPr>
            <a:xfrm>
              <a:off x="4960650" y="476275"/>
              <a:ext cx="1183500" cy="149400"/>
            </a:xfrm>
            <a:prstGeom prst="roundRect">
              <a:avLst>
                <a:gd name="adj"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45700" tIns="0" rIns="45700" bIns="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search</a:t>
              </a:r>
              <a:endParaRPr sz="600">
                <a:solidFill>
                  <a:srgbClr val="999999"/>
                </a:solidFill>
                <a:latin typeface="Open Sans"/>
                <a:ea typeface="Open Sans"/>
                <a:cs typeface="Open Sans"/>
                <a:sym typeface="Open Sans"/>
              </a:endParaRPr>
            </a:p>
          </p:txBody>
        </p:sp>
        <p:sp>
          <p:nvSpPr>
            <p:cNvPr id="648" name="Google Shape;648;p64"/>
            <p:cNvSpPr/>
            <p:nvPr/>
          </p:nvSpPr>
          <p:spPr>
            <a:xfrm>
              <a:off x="6246883" y="5155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sp>
        <p:nvSpPr>
          <p:cNvPr id="649" name="Google Shape;649;p64"/>
          <p:cNvSpPr/>
          <p:nvPr/>
        </p:nvSpPr>
        <p:spPr>
          <a:xfrm>
            <a:off x="4056175" y="1423457"/>
            <a:ext cx="5013000" cy="1739700"/>
          </a:xfrm>
          <a:prstGeom prst="roundRect">
            <a:avLst>
              <a:gd name="adj" fmla="val 2520"/>
            </a:avLst>
          </a:prstGeom>
          <a:solidFill>
            <a:srgbClr val="DDEFF9"/>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64"/>
          <p:cNvSpPr/>
          <p:nvPr/>
        </p:nvSpPr>
        <p:spPr>
          <a:xfrm>
            <a:off x="4025550" y="2071982"/>
            <a:ext cx="5046600" cy="438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64"/>
          <p:cNvSpPr/>
          <p:nvPr/>
        </p:nvSpPr>
        <p:spPr>
          <a:xfrm>
            <a:off x="4165729" y="1692870"/>
            <a:ext cx="1593900" cy="170100"/>
          </a:xfrm>
          <a:prstGeom prst="roundRect">
            <a:avLst>
              <a:gd name="adj" fmla="val 17395"/>
            </a:avLst>
          </a:prstGeom>
          <a:noFill/>
          <a:ln>
            <a:noFill/>
          </a:ln>
        </p:spPr>
        <p:txBody>
          <a:bodyPr spcFirstLastPara="1" wrap="square" lIns="0" tIns="91425" rIns="45700" bIns="91425" anchor="ctr" anchorCtr="0">
            <a:noAutofit/>
          </a:bodyPr>
          <a:lstStyle/>
          <a:p>
            <a:pPr marL="0" marR="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Speaking Engagement - January</a:t>
            </a:r>
            <a:endParaRPr sz="600">
              <a:solidFill>
                <a:srgbClr val="434343"/>
              </a:solidFill>
              <a:latin typeface="Open Sans"/>
              <a:ea typeface="Open Sans"/>
              <a:cs typeface="Open Sans"/>
              <a:sym typeface="Open Sans"/>
            </a:endParaRPr>
          </a:p>
        </p:txBody>
      </p:sp>
      <p:graphicFrame>
        <p:nvGraphicFramePr>
          <p:cNvPr id="652" name="Google Shape;652;p64"/>
          <p:cNvGraphicFramePr/>
          <p:nvPr/>
        </p:nvGraphicFramePr>
        <p:xfrm>
          <a:off x="4166185" y="1525492"/>
          <a:ext cx="1593950" cy="121920"/>
        </p:xfrm>
        <a:graphic>
          <a:graphicData uri="http://schemas.openxmlformats.org/drawingml/2006/table">
            <a:tbl>
              <a:tblPr>
                <a:noFill/>
                <a:tableStyleId>{704A5922-DE2C-4826-B607-C842A63C0634}</a:tableStyleId>
              </a:tblPr>
              <a:tblGrid>
                <a:gridCol w="1593950">
                  <a:extLst>
                    <a:ext uri="{9D8B030D-6E8A-4147-A177-3AD203B41FA5}">
                      <a16:colId xmlns:a16="http://schemas.microsoft.com/office/drawing/2014/main" val="20000"/>
                    </a:ext>
                  </a:extLst>
                </a:gridCol>
              </a:tblGrid>
              <a:tr h="110500">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rgbClr val="434343"/>
                          </a:solidFill>
                          <a:latin typeface="Open Sans"/>
                          <a:ea typeface="Open Sans"/>
                          <a:cs typeface="Open Sans"/>
                          <a:sym typeface="Open Sans"/>
                        </a:rPr>
                        <a:t>Item</a:t>
                      </a:r>
                      <a:r>
                        <a:rPr lang="en" sz="600" u="none" strike="noStrike" cap="none">
                          <a:solidFill>
                            <a:srgbClr val="434343"/>
                          </a:solidFill>
                          <a:latin typeface="Open Sans"/>
                          <a:ea typeface="Open Sans"/>
                          <a:cs typeface="Open Sans"/>
                          <a:sym typeface="Open Sans"/>
                        </a:rPr>
                        <a:t> (USD)</a:t>
                      </a:r>
                      <a:endParaRPr sz="600" u="none" strike="noStrike" cap="none">
                        <a:solidFill>
                          <a:srgbClr val="999999"/>
                        </a:solidFill>
                        <a:latin typeface="Open Sans"/>
                        <a:ea typeface="Open Sans"/>
                        <a:cs typeface="Open Sans"/>
                        <a:sym typeface="Open Sans"/>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0"/>
                  </a:ext>
                </a:extLst>
              </a:tr>
            </a:tbl>
          </a:graphicData>
        </a:graphic>
      </p:graphicFrame>
      <p:sp>
        <p:nvSpPr>
          <p:cNvPr id="653" name="Google Shape;653;p64"/>
          <p:cNvSpPr txBox="1"/>
          <p:nvPr/>
        </p:nvSpPr>
        <p:spPr>
          <a:xfrm>
            <a:off x="6124429" y="1871346"/>
            <a:ext cx="463800" cy="111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en" sz="500" b="0" i="0" u="none" strike="noStrike" cap="none">
                <a:solidFill>
                  <a:srgbClr val="666666"/>
                </a:solidFill>
                <a:latin typeface="Open Sans"/>
                <a:ea typeface="Open Sans"/>
                <a:cs typeface="Open Sans"/>
                <a:sym typeface="Open Sans"/>
              </a:rPr>
              <a:t>500</a:t>
            </a:r>
            <a:endParaRPr sz="500" b="0" i="0" u="none" strike="noStrike" cap="none">
              <a:solidFill>
                <a:srgbClr val="666666"/>
              </a:solidFill>
              <a:latin typeface="Open Sans"/>
              <a:ea typeface="Open Sans"/>
              <a:cs typeface="Open Sans"/>
              <a:sym typeface="Open Sans"/>
            </a:endParaRPr>
          </a:p>
        </p:txBody>
      </p:sp>
      <p:sp>
        <p:nvSpPr>
          <p:cNvPr id="654" name="Google Shape;654;p64"/>
          <p:cNvSpPr/>
          <p:nvPr/>
        </p:nvSpPr>
        <p:spPr>
          <a:xfrm>
            <a:off x="6101330" y="1514094"/>
            <a:ext cx="510000" cy="170100"/>
          </a:xfrm>
          <a:prstGeom prst="roundRect">
            <a:avLst>
              <a:gd name="adj" fmla="val 17395"/>
            </a:avLst>
          </a:prstGeom>
          <a:no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434343"/>
                </a:solidFill>
                <a:latin typeface="Open Sans"/>
                <a:ea typeface="Open Sans"/>
                <a:cs typeface="Open Sans"/>
                <a:sym typeface="Open Sans"/>
              </a:rPr>
              <a:t>You Get</a:t>
            </a:r>
            <a:endParaRPr sz="1400" b="1" i="0" u="none" strike="noStrike" cap="none">
              <a:solidFill>
                <a:srgbClr val="000000"/>
              </a:solidFill>
              <a:latin typeface="Arial"/>
              <a:ea typeface="Arial"/>
              <a:cs typeface="Arial"/>
              <a:sym typeface="Arial"/>
            </a:endParaRPr>
          </a:p>
        </p:txBody>
      </p:sp>
      <p:sp>
        <p:nvSpPr>
          <p:cNvPr id="655" name="Google Shape;655;p64"/>
          <p:cNvSpPr/>
          <p:nvPr/>
        </p:nvSpPr>
        <p:spPr>
          <a:xfrm>
            <a:off x="6101330" y="1692870"/>
            <a:ext cx="5100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rgbClr val="434343"/>
                </a:solidFill>
                <a:latin typeface="Open Sans"/>
                <a:ea typeface="Open Sans"/>
                <a:cs typeface="Open Sans"/>
                <a:sym typeface="Open Sans"/>
              </a:rPr>
              <a:t>500</a:t>
            </a:r>
            <a:endParaRPr sz="1400" b="0" i="0" u="none" strike="noStrike" cap="none">
              <a:solidFill>
                <a:srgbClr val="000000"/>
              </a:solidFill>
              <a:latin typeface="Arial"/>
              <a:ea typeface="Arial"/>
              <a:cs typeface="Arial"/>
              <a:sym typeface="Arial"/>
            </a:endParaRPr>
          </a:p>
        </p:txBody>
      </p:sp>
      <p:sp>
        <p:nvSpPr>
          <p:cNvPr id="656" name="Google Shape;656;p64"/>
          <p:cNvSpPr/>
          <p:nvPr/>
        </p:nvSpPr>
        <p:spPr>
          <a:xfrm>
            <a:off x="4636694" y="4785456"/>
            <a:ext cx="787500" cy="170100"/>
          </a:xfrm>
          <a:prstGeom prst="roundRect">
            <a:avLst>
              <a:gd name="adj" fmla="val 50000"/>
            </a:avLst>
          </a:prstGeom>
          <a:noFill/>
          <a:ln w="9525" cap="flat" cmpd="sng">
            <a:solidFill>
              <a:srgbClr val="66B2E1"/>
            </a:solidFill>
            <a:prstDash val="solid"/>
            <a:round/>
            <a:headEnd type="none" w="sm" len="sm"/>
            <a:tailEnd type="none" w="sm" len="sm"/>
          </a:ln>
        </p:spPr>
        <p:txBody>
          <a:bodyPr spcFirstLastPara="1" wrap="square" lIns="63700" tIns="63700" rIns="63700" bIns="63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1" i="0" u="none" strike="noStrike" cap="none">
                <a:solidFill>
                  <a:srgbClr val="66B2E1"/>
                </a:solidFill>
                <a:latin typeface="Open Sans"/>
                <a:ea typeface="Open Sans"/>
                <a:cs typeface="Open Sans"/>
                <a:sym typeface="Open Sans"/>
              </a:rPr>
              <a:t>Skip for Now</a:t>
            </a:r>
            <a:endParaRPr sz="700" b="1" i="0" u="none" strike="noStrike" cap="none">
              <a:solidFill>
                <a:srgbClr val="66B2E1"/>
              </a:solidFill>
              <a:latin typeface="Open Sans"/>
              <a:ea typeface="Open Sans"/>
              <a:cs typeface="Open Sans"/>
              <a:sym typeface="Open Sans"/>
            </a:endParaRPr>
          </a:p>
        </p:txBody>
      </p:sp>
      <p:sp>
        <p:nvSpPr>
          <p:cNvPr id="657" name="Google Shape;657;p64"/>
          <p:cNvSpPr/>
          <p:nvPr/>
        </p:nvSpPr>
        <p:spPr>
          <a:xfrm>
            <a:off x="6611334" y="1693570"/>
            <a:ext cx="371100" cy="170100"/>
          </a:xfrm>
          <a:prstGeom prst="roundRect">
            <a:avLst>
              <a:gd name="adj" fmla="val 17395"/>
            </a:avLst>
          </a:prstGeom>
          <a:noFill/>
          <a:ln>
            <a:noFill/>
          </a:ln>
        </p:spPr>
        <p:txBody>
          <a:bodyPr spcFirstLastPara="1" wrap="square" lIns="45700" tIns="91425" rIns="45700" bIns="9142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rgbClr val="434343"/>
                </a:solidFill>
                <a:latin typeface="Open Sans"/>
                <a:ea typeface="Open Sans"/>
                <a:cs typeface="Open Sans"/>
                <a:sym typeface="Open Sans"/>
              </a:rPr>
              <a:t>0</a:t>
            </a:r>
            <a:endParaRPr sz="1400" b="0" i="0" u="none" strike="noStrike" cap="none">
              <a:solidFill>
                <a:srgbClr val="000000"/>
              </a:solidFill>
              <a:latin typeface="Arial"/>
              <a:ea typeface="Arial"/>
              <a:cs typeface="Arial"/>
              <a:sym typeface="Arial"/>
            </a:endParaRPr>
          </a:p>
        </p:txBody>
      </p:sp>
      <p:sp>
        <p:nvSpPr>
          <p:cNvPr id="658" name="Google Shape;658;p64"/>
          <p:cNvSpPr/>
          <p:nvPr/>
        </p:nvSpPr>
        <p:spPr>
          <a:xfrm>
            <a:off x="6651380" y="1514783"/>
            <a:ext cx="291000" cy="170100"/>
          </a:xfrm>
          <a:prstGeom prst="roundRect">
            <a:avLst>
              <a:gd name="adj" fmla="val 17395"/>
            </a:avLst>
          </a:prstGeom>
          <a:no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434343"/>
                </a:solidFill>
                <a:latin typeface="Open Sans"/>
                <a:ea typeface="Open Sans"/>
                <a:cs typeface="Open Sans"/>
                <a:sym typeface="Open Sans"/>
              </a:rPr>
              <a:t>Tax</a:t>
            </a:r>
            <a:endParaRPr sz="1400" b="1" i="0" u="none" strike="noStrike" cap="none">
              <a:solidFill>
                <a:srgbClr val="000000"/>
              </a:solidFill>
              <a:latin typeface="Arial"/>
              <a:ea typeface="Arial"/>
              <a:cs typeface="Arial"/>
              <a:sym typeface="Arial"/>
            </a:endParaRPr>
          </a:p>
        </p:txBody>
      </p:sp>
      <p:sp>
        <p:nvSpPr>
          <p:cNvPr id="659" name="Google Shape;659;p64"/>
          <p:cNvSpPr/>
          <p:nvPr/>
        </p:nvSpPr>
        <p:spPr>
          <a:xfrm>
            <a:off x="7068223" y="1704775"/>
            <a:ext cx="510000" cy="170100"/>
          </a:xfrm>
          <a:prstGeom prst="roundRect">
            <a:avLst>
              <a:gd name="adj" fmla="val 50000"/>
            </a:avLst>
          </a:prstGeom>
          <a:no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66B2E1"/>
                </a:solidFill>
                <a:latin typeface="Open Sans"/>
                <a:ea typeface="Open Sans"/>
                <a:cs typeface="Open Sans"/>
                <a:sym typeface="Open Sans"/>
              </a:rPr>
              <a:t>view/edit</a:t>
            </a:r>
            <a:endParaRPr sz="600" b="1" i="0" u="none" strike="noStrike" cap="none">
              <a:solidFill>
                <a:srgbClr val="66B2E1"/>
              </a:solidFill>
              <a:latin typeface="Open Sans"/>
              <a:ea typeface="Open Sans"/>
              <a:cs typeface="Open Sans"/>
              <a:sym typeface="Open Sans"/>
            </a:endParaRPr>
          </a:p>
        </p:txBody>
      </p:sp>
      <p:sp>
        <p:nvSpPr>
          <p:cNvPr id="660" name="Google Shape;660;p64"/>
          <p:cNvSpPr txBox="1"/>
          <p:nvPr/>
        </p:nvSpPr>
        <p:spPr>
          <a:xfrm>
            <a:off x="8700950" y="4749900"/>
            <a:ext cx="371100" cy="393600"/>
          </a:xfrm>
          <a:prstGeom prst="rect">
            <a:avLst/>
          </a:prstGeom>
          <a:solidFill>
            <a:srgbClr val="444B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000">
                <a:solidFill>
                  <a:srgbClr val="FFFFFF"/>
                </a:solidFill>
                <a:latin typeface="Roboto"/>
                <a:ea typeface="Roboto"/>
                <a:cs typeface="Roboto"/>
                <a:sym typeface="Roboto"/>
              </a:rPr>
              <a:t>9</a:t>
            </a:fld>
            <a:endParaRPr sz="1000">
              <a:solidFill>
                <a:srgbClr val="FFFFFF"/>
              </a:solidFill>
              <a:latin typeface="Roboto"/>
              <a:ea typeface="Roboto"/>
              <a:cs typeface="Roboto"/>
              <a:sym typeface="Roboto"/>
            </a:endParaRPr>
          </a:p>
        </p:txBody>
      </p:sp>
      <p:graphicFrame>
        <p:nvGraphicFramePr>
          <p:cNvPr id="661" name="Google Shape;661;p64"/>
          <p:cNvGraphicFramePr/>
          <p:nvPr/>
        </p:nvGraphicFramePr>
        <p:xfrm>
          <a:off x="4164957" y="2183781"/>
          <a:ext cx="1392300" cy="866700"/>
        </p:xfrm>
        <a:graphic>
          <a:graphicData uri="http://schemas.openxmlformats.org/drawingml/2006/table">
            <a:tbl>
              <a:tblPr>
                <a:noFill/>
                <a:tableStyleId>{D10F3EFB-F9F8-417C-B3D0-7218658BB41F}</a:tableStyleId>
              </a:tblPr>
              <a:tblGrid>
                <a:gridCol w="734575">
                  <a:extLst>
                    <a:ext uri="{9D8B030D-6E8A-4147-A177-3AD203B41FA5}">
                      <a16:colId xmlns:a16="http://schemas.microsoft.com/office/drawing/2014/main" val="20000"/>
                    </a:ext>
                  </a:extLst>
                </a:gridCol>
                <a:gridCol w="435425">
                  <a:extLst>
                    <a:ext uri="{9D8B030D-6E8A-4147-A177-3AD203B41FA5}">
                      <a16:colId xmlns:a16="http://schemas.microsoft.com/office/drawing/2014/main" val="20001"/>
                    </a:ext>
                  </a:extLst>
                </a:gridCol>
                <a:gridCol w="222300">
                  <a:extLst>
                    <a:ext uri="{9D8B030D-6E8A-4147-A177-3AD203B41FA5}">
                      <a16:colId xmlns:a16="http://schemas.microsoft.com/office/drawing/2014/main" val="20002"/>
                    </a:ext>
                  </a:extLst>
                </a:gridCol>
              </a:tblGrid>
              <a:tr h="185700">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Total Amount</a:t>
                      </a:r>
                      <a:endParaRPr sz="600">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8BC5E6"/>
                      </a:solidFill>
                      <a:prstDash val="dot"/>
                      <a:round/>
                      <a:headEnd type="none" w="sm" len="sm"/>
                      <a:tailEnd type="none" w="sm" len="sm"/>
                    </a:lnB>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500</a:t>
                      </a:r>
                      <a:endParaRPr sz="600">
                        <a:solidFill>
                          <a:srgbClr val="434343"/>
                        </a:solidFill>
                        <a:latin typeface="Open Sans"/>
                        <a:ea typeface="Open Sans"/>
                        <a:cs typeface="Open Sans"/>
                        <a:sym typeface="Open Sans"/>
                      </a:endParaRPr>
                    </a:p>
                  </a:txBody>
                  <a:tcPr marL="0" marR="18275"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8BC5E6"/>
                      </a:solidFill>
                      <a:prstDash val="dot"/>
                      <a:round/>
                      <a:headEnd type="none" w="sm" len="sm"/>
                      <a:tailEnd type="none" w="sm" len="sm"/>
                    </a:lnB>
                  </a:tcPr>
                </a:tc>
                <a:tc>
                  <a:txBody>
                    <a:bodyPr/>
                    <a:lstStyle/>
                    <a:p>
                      <a:pPr marL="0" lvl="0" indent="0" algn="ctr" rtl="0">
                        <a:spcBef>
                          <a:spcPts val="0"/>
                        </a:spcBef>
                        <a:spcAft>
                          <a:spcPts val="0"/>
                        </a:spcAft>
                        <a:buNone/>
                      </a:pPr>
                      <a:r>
                        <a:rPr lang="en" sz="600" b="1">
                          <a:solidFill>
                            <a:srgbClr val="434343"/>
                          </a:solidFill>
                          <a:latin typeface="Open Sans"/>
                          <a:ea typeface="Open Sans"/>
                          <a:cs typeface="Open Sans"/>
                          <a:sym typeface="Open Sans"/>
                        </a:rPr>
                        <a:t> </a:t>
                      </a:r>
                      <a:endParaRPr sz="600" b="1">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0"/>
                  </a:ext>
                </a:extLst>
              </a:tr>
              <a:tr h="170250">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Tax</a:t>
                      </a:r>
                      <a:endParaRPr sz="600" b="1">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solidFill>
                      <a:prstDash val="dot"/>
                      <a:round/>
                      <a:headEnd type="none" w="sm" len="sm"/>
                      <a:tailEnd type="none" w="sm" len="sm"/>
                    </a:lnT>
                    <a:lnB w="9525" cap="flat" cmpd="sng">
                      <a:solidFill>
                        <a:srgbClr val="8BC5E6"/>
                      </a:solidFill>
                      <a:prstDash val="solid"/>
                      <a:round/>
                      <a:headEnd type="none" w="sm" len="sm"/>
                      <a:tailEnd type="none" w="sm" len="sm"/>
                    </a:lnB>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a:t>
                      </a:r>
                      <a:endParaRPr sz="600">
                        <a:solidFill>
                          <a:srgbClr val="434343"/>
                        </a:solidFill>
                        <a:latin typeface="Open Sans"/>
                        <a:ea typeface="Open Sans"/>
                        <a:cs typeface="Open Sans"/>
                        <a:sym typeface="Open Sans"/>
                      </a:endParaRPr>
                    </a:p>
                  </a:txBody>
                  <a:tcPr marL="0" marR="18275"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solidFill>
                      <a:prstDash val="dot"/>
                      <a:round/>
                      <a:headEnd type="none" w="sm" len="sm"/>
                      <a:tailEnd type="none" w="sm" len="sm"/>
                    </a:lnT>
                    <a:lnB w="9525" cap="flat" cmpd="sng">
                      <a:solidFill>
                        <a:srgbClr val="8BC5E6"/>
                      </a:solidFill>
                      <a:prstDash val="solid"/>
                      <a:round/>
                      <a:headEnd type="none" w="sm" len="sm"/>
                      <a:tailEnd type="none" w="sm" len="sm"/>
                    </a:lnB>
                  </a:tcPr>
                </a:tc>
                <a:tc>
                  <a:txBody>
                    <a:bodyPr/>
                    <a:lstStyle/>
                    <a:p>
                      <a:pPr marL="0" lvl="0" indent="0" algn="r" rtl="0">
                        <a:spcBef>
                          <a:spcPts val="0"/>
                        </a:spcBef>
                        <a:spcAft>
                          <a:spcPts val="0"/>
                        </a:spcAft>
                        <a:buNone/>
                      </a:pPr>
                      <a:endParaRPr sz="600">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1"/>
                  </a:ext>
                </a:extLst>
              </a:tr>
              <a:tr h="170250">
                <a:tc>
                  <a:txBody>
                    <a:bodyPr/>
                    <a:lstStyle/>
                    <a:p>
                      <a:pPr marL="0" lvl="0" indent="0" algn="l" rtl="0">
                        <a:lnSpc>
                          <a:spcPct val="115000"/>
                        </a:lnSpc>
                        <a:spcBef>
                          <a:spcPts val="0"/>
                        </a:spcBef>
                        <a:spcAft>
                          <a:spcPts val="0"/>
                        </a:spcAft>
                        <a:buNone/>
                      </a:pPr>
                      <a:r>
                        <a:rPr lang="en" sz="600">
                          <a:solidFill>
                            <a:srgbClr val="434343"/>
                          </a:solidFill>
                          <a:latin typeface="Open Sans"/>
                          <a:ea typeface="Open Sans"/>
                          <a:cs typeface="Open Sans"/>
                          <a:sym typeface="Open Sans"/>
                        </a:rPr>
                        <a:t>Total Invoice</a:t>
                      </a:r>
                      <a:endParaRPr sz="600">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solidFill>
                      <a:prstDash val="solid"/>
                      <a:round/>
                      <a:headEnd type="none" w="sm" len="sm"/>
                      <a:tailEnd type="none" w="sm" len="sm"/>
                    </a:lnT>
                    <a:lnB w="9525" cap="flat" cmpd="sng">
                      <a:solidFill>
                        <a:srgbClr val="CCCCCC">
                          <a:alpha val="0"/>
                        </a:srgbClr>
                      </a:solidFill>
                      <a:prstDash val="dot"/>
                      <a:round/>
                      <a:headEnd type="none" w="sm" len="sm"/>
                      <a:tailEnd type="none" w="sm" len="sm"/>
                    </a:lnB>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500</a:t>
                      </a:r>
                      <a:endParaRPr sz="600">
                        <a:solidFill>
                          <a:srgbClr val="434343"/>
                        </a:solidFill>
                        <a:latin typeface="Open Sans"/>
                        <a:ea typeface="Open Sans"/>
                        <a:cs typeface="Open Sans"/>
                        <a:sym typeface="Open Sans"/>
                      </a:endParaRPr>
                    </a:p>
                  </a:txBody>
                  <a:tcPr marL="0" marR="18275"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solidFill>
                      <a:prstDash val="solid"/>
                      <a:round/>
                      <a:headEnd type="none" w="sm" len="sm"/>
                      <a:tailEnd type="none" w="sm" len="sm"/>
                    </a:lnT>
                    <a:lnB w="9525" cap="flat" cmpd="sng">
                      <a:solidFill>
                        <a:srgbClr val="CCCCCC">
                          <a:alpha val="0"/>
                        </a:srgbClr>
                      </a:solidFill>
                      <a:prstDash val="dot"/>
                      <a:round/>
                      <a:headEnd type="none" w="sm" len="sm"/>
                      <a:tailEnd type="none" w="sm" len="sm"/>
                    </a:lnB>
                    <a:solidFill>
                      <a:srgbClr val="63B3DF">
                        <a:alpha val="20000"/>
                      </a:srgbClr>
                    </a:solidFill>
                  </a:tcPr>
                </a:tc>
                <a:tc>
                  <a:txBody>
                    <a:bodyPr/>
                    <a:lstStyle/>
                    <a:p>
                      <a:pPr marL="0" lvl="0" indent="0" algn="r" rtl="0">
                        <a:spcBef>
                          <a:spcPts val="0"/>
                        </a:spcBef>
                        <a:spcAft>
                          <a:spcPts val="0"/>
                        </a:spcAft>
                        <a:buNone/>
                      </a:pPr>
                      <a:endParaRPr sz="600">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2"/>
                  </a:ext>
                </a:extLst>
              </a:tr>
              <a:tr h="170250">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Withholding</a:t>
                      </a:r>
                      <a:endParaRPr sz="600">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8BC5E6"/>
                      </a:solidFill>
                      <a:prstDash val="dot"/>
                      <a:round/>
                      <a:headEnd type="none" w="sm" len="sm"/>
                      <a:tailEnd type="none" w="sm" len="sm"/>
                    </a:lnB>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(150)</a:t>
                      </a:r>
                      <a:endParaRPr sz="600">
                        <a:solidFill>
                          <a:srgbClr val="434343"/>
                        </a:solidFill>
                        <a:latin typeface="Open Sans"/>
                        <a:ea typeface="Open Sans"/>
                        <a:cs typeface="Open Sans"/>
                        <a:sym typeface="Open Sans"/>
                      </a:endParaRPr>
                    </a:p>
                  </a:txBody>
                  <a:tcPr marL="0" marR="18275"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8BC5E6"/>
                      </a:solidFill>
                      <a:prstDash val="dot"/>
                      <a:round/>
                      <a:headEnd type="none" w="sm" len="sm"/>
                      <a:tailEnd type="none" w="sm" len="sm"/>
                    </a:lnB>
                  </a:tcPr>
                </a:tc>
                <a:tc>
                  <a:txBody>
                    <a:bodyPr/>
                    <a:lstStyle/>
                    <a:p>
                      <a:pPr marL="0" lvl="0" indent="0" algn="r" rtl="0">
                        <a:spcBef>
                          <a:spcPts val="0"/>
                        </a:spcBef>
                        <a:spcAft>
                          <a:spcPts val="0"/>
                        </a:spcAft>
                        <a:buNone/>
                      </a:pPr>
                      <a:endParaRPr sz="600">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3"/>
                  </a:ext>
                </a:extLst>
              </a:tr>
              <a:tr h="170250">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Net Due</a:t>
                      </a:r>
                      <a:endParaRPr sz="600" b="1">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solidFill>
                      <a:prstDash val="dot"/>
                      <a:round/>
                      <a:headEnd type="none" w="sm" len="sm"/>
                      <a:tailEnd type="none" w="sm" len="sm"/>
                    </a:lnT>
                    <a:lnB w="9525" cap="flat" cmpd="sng">
                      <a:solidFill>
                        <a:srgbClr val="8BC5E6">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350</a:t>
                      </a:r>
                      <a:endParaRPr sz="600">
                        <a:solidFill>
                          <a:srgbClr val="434343"/>
                        </a:solidFill>
                        <a:latin typeface="Open Sans"/>
                        <a:ea typeface="Open Sans"/>
                        <a:cs typeface="Open Sans"/>
                        <a:sym typeface="Open Sans"/>
                      </a:endParaRPr>
                    </a:p>
                  </a:txBody>
                  <a:tcPr marL="0" marR="18275"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solidFill>
                      <a:prstDash val="dot"/>
                      <a:round/>
                      <a:headEnd type="none" w="sm" len="sm"/>
                      <a:tailEnd type="none" w="sm" len="sm"/>
                    </a:lnT>
                    <a:lnB w="9525" cap="flat" cmpd="sng">
                      <a:solidFill>
                        <a:srgbClr val="8BC5E6">
                          <a:alpha val="0"/>
                        </a:srgbClr>
                      </a:solidFill>
                      <a:prstDash val="solid"/>
                      <a:round/>
                      <a:headEnd type="none" w="sm" len="sm"/>
                      <a:tailEnd type="none" w="sm" len="sm"/>
                    </a:lnB>
                  </a:tcPr>
                </a:tc>
                <a:tc>
                  <a:txBody>
                    <a:bodyPr/>
                    <a:lstStyle/>
                    <a:p>
                      <a:pPr marL="0" lvl="0" indent="0" algn="r" rtl="0">
                        <a:spcBef>
                          <a:spcPts val="0"/>
                        </a:spcBef>
                        <a:spcAft>
                          <a:spcPts val="0"/>
                        </a:spcAft>
                        <a:buNone/>
                      </a:pPr>
                      <a:endParaRPr sz="600">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4"/>
                  </a:ext>
                </a:extLst>
              </a:tr>
            </a:tbl>
          </a:graphicData>
        </a:graphic>
      </p:graphicFrame>
      <p:sp>
        <p:nvSpPr>
          <p:cNvPr id="662" name="Google Shape;662;p64"/>
          <p:cNvSpPr/>
          <p:nvPr/>
        </p:nvSpPr>
        <p:spPr>
          <a:xfrm>
            <a:off x="4050890" y="4785456"/>
            <a:ext cx="536700" cy="170100"/>
          </a:xfrm>
          <a:prstGeom prst="roundRect">
            <a:avLst>
              <a:gd name="adj" fmla="val 50000"/>
            </a:avLst>
          </a:prstGeom>
          <a:solidFill>
            <a:srgbClr val="66B2E1"/>
          </a:solidFill>
          <a:ln>
            <a:noFill/>
          </a:ln>
        </p:spPr>
        <p:txBody>
          <a:bodyPr spcFirstLastPara="1" wrap="square" lIns="0" tIns="63700" rIns="0" bIns="63700" anchor="ctr" anchorCtr="0">
            <a:noAutofit/>
          </a:bodyPr>
          <a:lstStyle/>
          <a:p>
            <a:pPr marL="0" lvl="0" indent="0" algn="ctr" rtl="0">
              <a:spcBef>
                <a:spcPts val="0"/>
              </a:spcBef>
              <a:spcAft>
                <a:spcPts val="0"/>
              </a:spcAft>
              <a:buNone/>
            </a:pPr>
            <a:r>
              <a:rPr lang="en" sz="700" b="1">
                <a:solidFill>
                  <a:srgbClr val="FFFFFF"/>
                </a:solidFill>
                <a:latin typeface="Open Sans"/>
                <a:ea typeface="Open Sans"/>
                <a:cs typeface="Open Sans"/>
                <a:sym typeface="Open Sans"/>
              </a:rPr>
              <a:t>Get Paid</a:t>
            </a:r>
            <a:endParaRPr sz="700" b="1">
              <a:solidFill>
                <a:srgbClr val="FFFFFF"/>
              </a:solidFill>
              <a:latin typeface="Open Sans"/>
              <a:ea typeface="Open Sans"/>
              <a:cs typeface="Open Sans"/>
              <a:sym typeface="Open Sans"/>
            </a:endParaRPr>
          </a:p>
        </p:txBody>
      </p:sp>
      <p:cxnSp>
        <p:nvCxnSpPr>
          <p:cNvPr id="663" name="Google Shape;663;p64"/>
          <p:cNvCxnSpPr/>
          <p:nvPr/>
        </p:nvCxnSpPr>
        <p:spPr>
          <a:xfrm>
            <a:off x="3897075" y="571500"/>
            <a:ext cx="5170800" cy="0"/>
          </a:xfrm>
          <a:prstGeom prst="straightConnector1">
            <a:avLst/>
          </a:prstGeom>
          <a:noFill/>
          <a:ln w="9525" cap="flat" cmpd="sng">
            <a:solidFill>
              <a:srgbClr val="D9D9D9"/>
            </a:solidFill>
            <a:prstDash val="solid"/>
            <a:round/>
            <a:headEnd type="none" w="med" len="med"/>
            <a:tailEnd type="none" w="med" len="med"/>
          </a:ln>
        </p:spPr>
      </p:cxnSp>
      <p:sp>
        <p:nvSpPr>
          <p:cNvPr id="664" name="Google Shape;664;p64"/>
          <p:cNvSpPr/>
          <p:nvPr/>
        </p:nvSpPr>
        <p:spPr>
          <a:xfrm>
            <a:off x="4164950" y="3253100"/>
            <a:ext cx="3413400" cy="1098600"/>
          </a:xfrm>
          <a:prstGeom prst="roundRect">
            <a:avLst>
              <a:gd name="adj" fmla="val 0"/>
            </a:avLst>
          </a:prstGeom>
          <a:noFill/>
          <a:ln>
            <a:noFill/>
          </a:ln>
        </p:spPr>
        <p:txBody>
          <a:bodyPr spcFirstLastPara="1" wrap="square" lIns="0" tIns="45700" rIns="45700" bIns="45700" anchor="t" anchorCtr="0">
            <a:noAutofit/>
          </a:bodyPr>
          <a:lstStyle/>
          <a:p>
            <a:pPr marL="228600" marR="0" lvl="0" indent="0" algn="l" rtl="0">
              <a:lnSpc>
                <a:spcPct val="100000"/>
              </a:lnSpc>
              <a:spcBef>
                <a:spcPts val="0"/>
              </a:spcBef>
              <a:spcAft>
                <a:spcPts val="0"/>
              </a:spcAft>
              <a:buNone/>
            </a:pPr>
            <a:r>
              <a:rPr lang="en" sz="600" b="1">
                <a:solidFill>
                  <a:srgbClr val="434343"/>
                </a:solidFill>
                <a:latin typeface="Open Sans"/>
                <a:ea typeface="Open Sans"/>
                <a:cs typeface="Open Sans"/>
                <a:sym typeface="Open Sans"/>
              </a:rPr>
              <a:t>Withholdings</a:t>
            </a:r>
            <a:endParaRPr sz="600" b="1">
              <a:solidFill>
                <a:srgbClr val="434343"/>
              </a:solidFill>
              <a:latin typeface="Open Sans"/>
              <a:ea typeface="Open Sans"/>
              <a:cs typeface="Open Sans"/>
              <a:sym typeface="Open Sans"/>
            </a:endParaRPr>
          </a:p>
          <a:p>
            <a:pPr marL="0" marR="0" lvl="0" indent="0" algn="l" rtl="0">
              <a:lnSpc>
                <a:spcPct val="100000"/>
              </a:lnSpc>
              <a:spcBef>
                <a:spcPts val="500"/>
              </a:spcBef>
              <a:spcAft>
                <a:spcPts val="0"/>
              </a:spcAft>
              <a:buNone/>
            </a:pPr>
            <a:r>
              <a:rPr lang="en" sz="600">
                <a:solidFill>
                  <a:srgbClr val="434343"/>
                </a:solidFill>
                <a:latin typeface="Open Sans"/>
                <a:ea typeface="Open Sans"/>
                <a:cs typeface="Open Sans"/>
                <a:sym typeface="Open Sans"/>
              </a:rPr>
              <a:t>As required by law, withholding taxes of 30% will be deducted for services performed in the United States. </a:t>
            </a:r>
            <a:endParaRPr sz="600">
              <a:solidFill>
                <a:srgbClr val="434343"/>
              </a:solidFill>
              <a:latin typeface="Open Sans"/>
              <a:ea typeface="Open Sans"/>
              <a:cs typeface="Open Sans"/>
              <a:sym typeface="Open Sans"/>
            </a:endParaRPr>
          </a:p>
          <a:p>
            <a:pPr marL="142875" marR="0" lvl="0" indent="-95250" algn="l" rtl="0">
              <a:lnSpc>
                <a:spcPct val="100000"/>
              </a:lnSpc>
              <a:spcBef>
                <a:spcPts val="500"/>
              </a:spcBef>
              <a:spcAft>
                <a:spcPts val="0"/>
              </a:spcAft>
              <a:buClr>
                <a:srgbClr val="434343"/>
              </a:buClr>
              <a:buSzPts val="600"/>
              <a:buFont typeface="Open Sans"/>
              <a:buChar char="🔘"/>
            </a:pPr>
            <a:r>
              <a:rPr lang="en" sz="600">
                <a:solidFill>
                  <a:srgbClr val="434343"/>
                </a:solidFill>
                <a:latin typeface="Open Sans"/>
                <a:ea typeface="Open Sans"/>
                <a:cs typeface="Open Sans"/>
                <a:sym typeface="Open Sans"/>
              </a:rPr>
              <a:t>Accept the 30% of withholding</a:t>
            </a:r>
            <a:endParaRPr sz="600">
              <a:solidFill>
                <a:srgbClr val="434343"/>
              </a:solidFill>
              <a:latin typeface="Open Sans"/>
              <a:ea typeface="Open Sans"/>
              <a:cs typeface="Open Sans"/>
              <a:sym typeface="Open Sans"/>
            </a:endParaRPr>
          </a:p>
          <a:p>
            <a:pPr marL="142875" marR="0" lvl="0" indent="-95250" algn="l" rtl="0">
              <a:lnSpc>
                <a:spcPct val="100000"/>
              </a:lnSpc>
              <a:spcBef>
                <a:spcPts val="500"/>
              </a:spcBef>
              <a:spcAft>
                <a:spcPts val="0"/>
              </a:spcAft>
              <a:buClr>
                <a:srgbClr val="434343"/>
              </a:buClr>
              <a:buSzPts val="600"/>
              <a:buFont typeface="Open Sans"/>
              <a:buChar char="◯"/>
            </a:pPr>
            <a:r>
              <a:rPr lang="en" sz="600">
                <a:solidFill>
                  <a:srgbClr val="434343"/>
                </a:solidFill>
                <a:latin typeface="Open Sans"/>
                <a:ea typeface="Open Sans"/>
                <a:cs typeface="Open Sans"/>
                <a:sym typeface="Open Sans"/>
              </a:rPr>
              <a:t>Claim a reduction or exemption</a:t>
            </a:r>
            <a:endParaRPr sz="600">
              <a:solidFill>
                <a:srgbClr val="434343"/>
              </a:solidFill>
              <a:latin typeface="Open Sans"/>
              <a:ea typeface="Open Sans"/>
              <a:cs typeface="Open Sans"/>
              <a:sym typeface="Open Sans"/>
            </a:endParaRPr>
          </a:p>
          <a:p>
            <a:pPr marL="142875" marR="0" lvl="0" indent="-95250" algn="l" rtl="0">
              <a:lnSpc>
                <a:spcPct val="100000"/>
              </a:lnSpc>
              <a:spcBef>
                <a:spcPts val="500"/>
              </a:spcBef>
              <a:spcAft>
                <a:spcPts val="0"/>
              </a:spcAft>
              <a:buClr>
                <a:srgbClr val="434343"/>
              </a:buClr>
              <a:buSzPts val="600"/>
              <a:buFont typeface="Open Sans"/>
              <a:buChar char="◯"/>
            </a:pPr>
            <a:r>
              <a:rPr lang="en" sz="600">
                <a:solidFill>
                  <a:srgbClr val="434343"/>
                </a:solidFill>
                <a:latin typeface="Open Sans"/>
                <a:ea typeface="Open Sans"/>
                <a:cs typeface="Open Sans"/>
                <a:sym typeface="Open Sans"/>
              </a:rPr>
              <a:t>Claim physical delivery outside the US</a:t>
            </a:r>
            <a:endParaRPr sz="600">
              <a:solidFill>
                <a:srgbClr val="434343"/>
              </a:solidFill>
              <a:latin typeface="Open Sans"/>
              <a:ea typeface="Open Sans"/>
              <a:cs typeface="Open Sans"/>
              <a:sym typeface="Open Sans"/>
            </a:endParaRPr>
          </a:p>
          <a:p>
            <a:pPr marL="142875" marR="0" lvl="0" indent="-95250" algn="l" rtl="0">
              <a:lnSpc>
                <a:spcPct val="100000"/>
              </a:lnSpc>
              <a:spcBef>
                <a:spcPts val="500"/>
              </a:spcBef>
              <a:spcAft>
                <a:spcPts val="500"/>
              </a:spcAft>
              <a:buClr>
                <a:srgbClr val="434343"/>
              </a:buClr>
              <a:buSzPts val="600"/>
              <a:buFont typeface="Open Sans"/>
              <a:buChar char="◯"/>
            </a:pPr>
            <a:r>
              <a:rPr lang="en" sz="600">
                <a:solidFill>
                  <a:srgbClr val="434343"/>
                </a:solidFill>
                <a:latin typeface="Open Sans"/>
                <a:ea typeface="Open Sans"/>
                <a:cs typeface="Open Sans"/>
                <a:sym typeface="Open Sans"/>
              </a:rPr>
              <a:t>Claim an expense reimbursement</a:t>
            </a:r>
            <a:endParaRPr sz="600">
              <a:solidFill>
                <a:srgbClr val="434343"/>
              </a:solidFill>
              <a:latin typeface="Open Sans"/>
              <a:ea typeface="Open Sans"/>
              <a:cs typeface="Open Sans"/>
              <a:sym typeface="Open Sans"/>
            </a:endParaRPr>
          </a:p>
        </p:txBody>
      </p:sp>
      <p:pic>
        <p:nvPicPr>
          <p:cNvPr id="665" name="Google Shape;665;p64"/>
          <p:cNvPicPr preferRelativeResize="0"/>
          <p:nvPr/>
        </p:nvPicPr>
        <p:blipFill>
          <a:blip r:embed="rId10">
            <a:alphaModFix/>
          </a:blip>
          <a:stretch>
            <a:fillRect/>
          </a:stretch>
        </p:blipFill>
        <p:spPr>
          <a:xfrm>
            <a:off x="4164950" y="3253100"/>
            <a:ext cx="170100" cy="170100"/>
          </a:xfrm>
          <a:prstGeom prst="rect">
            <a:avLst/>
          </a:prstGeom>
          <a:noFill/>
          <a:ln>
            <a:noFill/>
          </a:ln>
        </p:spPr>
      </p:pic>
      <p:sp>
        <p:nvSpPr>
          <p:cNvPr id="666" name="Google Shape;666;p64"/>
          <p:cNvSpPr/>
          <p:nvPr/>
        </p:nvSpPr>
        <p:spPr>
          <a:xfrm>
            <a:off x="4056175" y="4351553"/>
            <a:ext cx="5013000" cy="243300"/>
          </a:xfrm>
          <a:prstGeom prst="roundRect">
            <a:avLst>
              <a:gd name="adj" fmla="val 2520"/>
            </a:avLst>
          </a:prstGeom>
          <a:solidFill>
            <a:srgbClr val="F3F3F3"/>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600">
                <a:solidFill>
                  <a:srgbClr val="434343"/>
                </a:solidFill>
                <a:latin typeface="Open Sans"/>
                <a:ea typeface="Open Sans"/>
                <a:cs typeface="Open Sans"/>
                <a:sym typeface="Open Sans"/>
              </a:rPr>
              <a:t>Candex withhold on your payments and issue you proof for your records and tax returns.</a:t>
            </a:r>
            <a:endParaRPr sz="600" i="0" u="none" strike="noStrike" cap="none">
              <a:solidFill>
                <a:srgbClr val="434343"/>
              </a:solidFill>
              <a:latin typeface="Open Sans"/>
              <a:ea typeface="Open Sans"/>
              <a:cs typeface="Open Sans"/>
              <a:sym typeface="Open Sans"/>
            </a:endParaRPr>
          </a:p>
        </p:txBody>
      </p:sp>
      <p:graphicFrame>
        <p:nvGraphicFramePr>
          <p:cNvPr id="667" name="Google Shape;667;p64"/>
          <p:cNvGraphicFramePr/>
          <p:nvPr/>
        </p:nvGraphicFramePr>
        <p:xfrm>
          <a:off x="4056367" y="749981"/>
          <a:ext cx="3608575" cy="598825"/>
        </p:xfrm>
        <a:graphic>
          <a:graphicData uri="http://schemas.openxmlformats.org/drawingml/2006/table">
            <a:tbl>
              <a:tblPr>
                <a:noFill/>
                <a:tableStyleId>{704A5922-DE2C-4826-B607-C842A63C0634}</a:tableStyleId>
              </a:tblPr>
              <a:tblGrid>
                <a:gridCol w="1818400">
                  <a:extLst>
                    <a:ext uri="{9D8B030D-6E8A-4147-A177-3AD203B41FA5}">
                      <a16:colId xmlns:a16="http://schemas.microsoft.com/office/drawing/2014/main" val="20000"/>
                    </a:ext>
                  </a:extLst>
                </a:gridCol>
                <a:gridCol w="1790175">
                  <a:extLst>
                    <a:ext uri="{9D8B030D-6E8A-4147-A177-3AD203B41FA5}">
                      <a16:colId xmlns:a16="http://schemas.microsoft.com/office/drawing/2014/main" val="20001"/>
                    </a:ext>
                  </a:extLst>
                </a:gridCol>
              </a:tblGrid>
              <a:tr h="132850">
                <a:tc>
                  <a:txBody>
                    <a:bodyPr/>
                    <a:lstStyle/>
                    <a:p>
                      <a:pPr marL="0" marR="0" lvl="0" indent="0" algn="l" rtl="0">
                        <a:lnSpc>
                          <a:spcPct val="100000"/>
                        </a:lnSpc>
                        <a:spcBef>
                          <a:spcPts val="0"/>
                        </a:spcBef>
                        <a:spcAft>
                          <a:spcPts val="0"/>
                        </a:spcAft>
                        <a:buClr>
                          <a:srgbClr val="000000"/>
                        </a:buClr>
                        <a:buSzPts val="600"/>
                        <a:buFont typeface="Arial"/>
                        <a:buNone/>
                      </a:pPr>
                      <a:r>
                        <a:rPr lang="en" sz="600" b="1" u="none" strike="noStrike" cap="none">
                          <a:solidFill>
                            <a:srgbClr val="434343"/>
                          </a:solidFill>
                          <a:latin typeface="Open Sans"/>
                          <a:ea typeface="Open Sans"/>
                          <a:cs typeface="Open Sans"/>
                          <a:sym typeface="Open Sans"/>
                        </a:rPr>
                        <a:t>Bill To:</a:t>
                      </a:r>
                      <a:endParaRPr sz="600" b="1" u="none" strike="noStrike" cap="none">
                        <a:solidFill>
                          <a:srgbClr val="434343"/>
                        </a:solidFill>
                        <a:latin typeface="Open Sans"/>
                        <a:ea typeface="Open Sans"/>
                        <a:cs typeface="Open Sans"/>
                        <a:sym typeface="Open Sans"/>
                      </a:endParaRPr>
                    </a:p>
                  </a:txBody>
                  <a:tcPr marL="0" marR="4570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n" sz="600" b="1" u="none" strike="noStrike" cap="none">
                          <a:solidFill>
                            <a:srgbClr val="434343"/>
                          </a:solidFill>
                          <a:latin typeface="Open Sans"/>
                          <a:ea typeface="Open Sans"/>
                          <a:cs typeface="Open Sans"/>
                          <a:sym typeface="Open Sans"/>
                        </a:rPr>
                        <a:t>Deliver To:</a:t>
                      </a:r>
                      <a:endParaRPr sz="600" b="1" u="none" strike="noStrike" cap="none">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24475">
                <a:tc>
                  <a:txBody>
                    <a:bodyPr/>
                    <a:lstStyle/>
                    <a:p>
                      <a:pPr marL="0" marR="0" lvl="0" indent="0" algn="l" rtl="0">
                        <a:lnSpc>
                          <a:spcPct val="100000"/>
                        </a:lnSpc>
                        <a:spcBef>
                          <a:spcPts val="0"/>
                        </a:spcBef>
                        <a:spcAft>
                          <a:spcPts val="0"/>
                        </a:spcAft>
                        <a:buClr>
                          <a:srgbClr val="000000"/>
                        </a:buClr>
                        <a:buSzPts val="600"/>
                        <a:buFont typeface="Arial"/>
                        <a:buNone/>
                      </a:pPr>
                      <a:r>
                        <a:rPr lang="en" sz="600" u="none" strike="noStrike" cap="none">
                          <a:solidFill>
                            <a:srgbClr val="434343"/>
                          </a:solidFill>
                          <a:latin typeface="Open Sans"/>
                          <a:ea typeface="Open Sans"/>
                          <a:cs typeface="Open Sans"/>
                          <a:sym typeface="Open Sans"/>
                        </a:rPr>
                        <a:t>Candex Solutions Inc</a:t>
                      </a:r>
                      <a:endParaRPr sz="600" u="none" strike="noStrike" cap="none">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600"/>
                        <a:buFont typeface="Arial"/>
                        <a:buNone/>
                      </a:pPr>
                      <a:r>
                        <a:rPr lang="en" sz="600" u="none" strike="noStrike" cap="none">
                          <a:solidFill>
                            <a:srgbClr val="434343"/>
                          </a:solidFill>
                          <a:latin typeface="Open Sans"/>
                          <a:ea typeface="Open Sans"/>
                          <a:cs typeface="Open Sans"/>
                          <a:sym typeface="Open Sans"/>
                        </a:rPr>
                        <a:t>420 Lexington Avenue, Suite 300</a:t>
                      </a:r>
                      <a:endParaRPr sz="600" u="none" strike="noStrike" cap="none">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600"/>
                        <a:buFont typeface="Arial"/>
                        <a:buNone/>
                      </a:pPr>
                      <a:r>
                        <a:rPr lang="en" sz="600" u="none" strike="noStrike" cap="none">
                          <a:solidFill>
                            <a:srgbClr val="434343"/>
                          </a:solidFill>
                          <a:latin typeface="Open Sans"/>
                          <a:ea typeface="Open Sans"/>
                          <a:cs typeface="Open Sans"/>
                          <a:sym typeface="Open Sans"/>
                        </a:rPr>
                        <a:t>New York, NY 10170</a:t>
                      </a:r>
                      <a:endParaRPr sz="600" u="none" strike="noStrike" cap="none">
                        <a:solidFill>
                          <a:srgbClr val="434343"/>
                        </a:solidFill>
                        <a:latin typeface="Open Sans"/>
                        <a:ea typeface="Open Sans"/>
                        <a:cs typeface="Open Sans"/>
                        <a:sym typeface="Open Sans"/>
                      </a:endParaRPr>
                    </a:p>
                  </a:txBody>
                  <a:tcPr marL="0" marR="4570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n" sz="600">
                          <a:solidFill>
                            <a:srgbClr val="434343"/>
                          </a:solidFill>
                          <a:latin typeface="Open Sans"/>
                          <a:ea typeface="Open Sans"/>
                          <a:cs typeface="Open Sans"/>
                          <a:sym typeface="Open Sans"/>
                        </a:rPr>
                        <a:t>VCU</a:t>
                      </a:r>
                      <a:br>
                        <a:rPr lang="en" sz="600" u="none" strike="noStrike" cap="none">
                          <a:solidFill>
                            <a:srgbClr val="434343"/>
                          </a:solidFill>
                          <a:latin typeface="Open Sans"/>
                          <a:ea typeface="Open Sans"/>
                          <a:cs typeface="Open Sans"/>
                          <a:sym typeface="Open Sans"/>
                        </a:rPr>
                      </a:br>
                      <a:r>
                        <a:rPr lang="en" sz="600" u="none" strike="noStrike" cap="none">
                          <a:solidFill>
                            <a:srgbClr val="434343"/>
                          </a:solidFill>
                          <a:latin typeface="Open Sans"/>
                          <a:ea typeface="Open Sans"/>
                          <a:cs typeface="Open Sans"/>
                          <a:sym typeface="Open Sans"/>
                        </a:rPr>
                        <a:t>United States</a:t>
                      </a:r>
                      <a:endParaRPr sz="600" u="none" strike="noStrike" cap="none">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141500">
                <a:tc>
                  <a:txBody>
                    <a:bodyPr/>
                    <a:lstStyle/>
                    <a:p>
                      <a:pPr marL="0" marR="0" lvl="0" indent="0" algn="l" rtl="0">
                        <a:lnSpc>
                          <a:spcPct val="100000"/>
                        </a:lnSpc>
                        <a:spcBef>
                          <a:spcPts val="0"/>
                        </a:spcBef>
                        <a:spcAft>
                          <a:spcPts val="0"/>
                        </a:spcAft>
                        <a:buClr>
                          <a:srgbClr val="000000"/>
                        </a:buClr>
                        <a:buSzPts val="600"/>
                        <a:buFont typeface="Arial"/>
                        <a:buNone/>
                      </a:pPr>
                      <a:r>
                        <a:rPr lang="en" sz="600" u="none" strike="noStrike" cap="none">
                          <a:solidFill>
                            <a:srgbClr val="434343"/>
                          </a:solidFill>
                          <a:latin typeface="Open Sans"/>
                          <a:ea typeface="Open Sans"/>
                          <a:cs typeface="Open Sans"/>
                          <a:sym typeface="Open Sans"/>
                        </a:rPr>
                        <a:t>Tax ID #: 45-2805653</a:t>
                      </a:r>
                      <a:endParaRPr sz="600" u="none" strike="noStrike" cap="none">
                        <a:solidFill>
                          <a:srgbClr val="434343"/>
                        </a:solidFill>
                        <a:latin typeface="Open Sans"/>
                        <a:ea typeface="Open Sans"/>
                        <a:cs typeface="Open Sans"/>
                        <a:sym typeface="Open Sans"/>
                      </a:endParaRPr>
                    </a:p>
                  </a:txBody>
                  <a:tcPr marL="0" marR="4570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cxnSp>
        <p:nvCxnSpPr>
          <p:cNvPr id="668" name="Google Shape;668;p64"/>
          <p:cNvCxnSpPr>
            <a:stCxn id="669" idx="6"/>
          </p:cNvCxnSpPr>
          <p:nvPr/>
        </p:nvCxnSpPr>
        <p:spPr>
          <a:xfrm>
            <a:off x="3802963" y="2785363"/>
            <a:ext cx="337800" cy="600"/>
          </a:xfrm>
          <a:prstGeom prst="bentConnector3">
            <a:avLst>
              <a:gd name="adj1" fmla="val 50000"/>
            </a:avLst>
          </a:prstGeom>
          <a:noFill/>
          <a:ln w="9525" cap="flat" cmpd="sng">
            <a:solidFill>
              <a:srgbClr val="FF00FF"/>
            </a:solidFill>
            <a:prstDash val="solid"/>
            <a:round/>
            <a:headEnd type="none" w="med" len="med"/>
            <a:tailEnd type="triangle" w="med" len="med"/>
          </a:ln>
        </p:spPr>
      </p:cxnSp>
      <p:sp>
        <p:nvSpPr>
          <p:cNvPr id="669" name="Google Shape;669;p64"/>
          <p:cNvSpPr/>
          <p:nvPr/>
        </p:nvSpPr>
        <p:spPr>
          <a:xfrm>
            <a:off x="3666163" y="2716963"/>
            <a:ext cx="136800" cy="136800"/>
          </a:xfrm>
          <a:prstGeom prst="ellipse">
            <a:avLst/>
          </a:prstGeom>
          <a:solidFill>
            <a:srgbClr val="FF00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b="1">
                <a:solidFill>
                  <a:schemeClr val="lt1"/>
                </a:solidFill>
                <a:latin typeface="Open Sans"/>
                <a:ea typeface="Open Sans"/>
                <a:cs typeface="Open Sans"/>
                <a:sym typeface="Open Sans"/>
              </a:rPr>
              <a:t>1</a:t>
            </a:r>
            <a:endParaRPr sz="800" b="1">
              <a:solidFill>
                <a:schemeClr val="lt1"/>
              </a:solidFill>
              <a:latin typeface="Open Sans"/>
              <a:ea typeface="Open Sans"/>
              <a:cs typeface="Open Sans"/>
              <a:sym typeface="Open Sans"/>
            </a:endParaRPr>
          </a:p>
        </p:txBody>
      </p:sp>
      <p:cxnSp>
        <p:nvCxnSpPr>
          <p:cNvPr id="670" name="Google Shape;670;p64"/>
          <p:cNvCxnSpPr>
            <a:stCxn id="671" idx="6"/>
            <a:endCxn id="672" idx="1"/>
          </p:cNvCxnSpPr>
          <p:nvPr/>
        </p:nvCxnSpPr>
        <p:spPr>
          <a:xfrm rot="10800000" flipH="1">
            <a:off x="3802963" y="4049363"/>
            <a:ext cx="254700" cy="2700"/>
          </a:xfrm>
          <a:prstGeom prst="bentConnector3">
            <a:avLst>
              <a:gd name="adj1" fmla="val 50017"/>
            </a:avLst>
          </a:prstGeom>
          <a:noFill/>
          <a:ln w="9525" cap="flat" cmpd="sng">
            <a:solidFill>
              <a:srgbClr val="FF00FF"/>
            </a:solidFill>
            <a:prstDash val="solid"/>
            <a:round/>
            <a:headEnd type="none" w="med" len="med"/>
            <a:tailEnd type="triangle" w="med" len="med"/>
          </a:ln>
        </p:spPr>
      </p:cxnSp>
      <p:sp>
        <p:nvSpPr>
          <p:cNvPr id="671" name="Google Shape;671;p64"/>
          <p:cNvSpPr/>
          <p:nvPr/>
        </p:nvSpPr>
        <p:spPr>
          <a:xfrm>
            <a:off x="3666163" y="3983663"/>
            <a:ext cx="136800" cy="136800"/>
          </a:xfrm>
          <a:prstGeom prst="ellipse">
            <a:avLst/>
          </a:prstGeom>
          <a:solidFill>
            <a:srgbClr val="FF00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b="1">
                <a:solidFill>
                  <a:schemeClr val="lt1"/>
                </a:solidFill>
                <a:latin typeface="Open Sans"/>
                <a:ea typeface="Open Sans"/>
                <a:cs typeface="Open Sans"/>
                <a:sym typeface="Open Sans"/>
              </a:rPr>
              <a:t>2</a:t>
            </a:r>
            <a:endParaRPr sz="800" b="1">
              <a:solidFill>
                <a:schemeClr val="lt1"/>
              </a:solidFill>
              <a:latin typeface="Open Sans"/>
              <a:ea typeface="Open Sans"/>
              <a:cs typeface="Open Sans"/>
              <a:sym typeface="Open Sans"/>
            </a:endParaRPr>
          </a:p>
        </p:txBody>
      </p:sp>
      <p:sp>
        <p:nvSpPr>
          <p:cNvPr id="672" name="Google Shape;672;p64"/>
          <p:cNvSpPr/>
          <p:nvPr/>
        </p:nvSpPr>
        <p:spPr>
          <a:xfrm>
            <a:off x="4057750" y="3877900"/>
            <a:ext cx="65100" cy="342900"/>
          </a:xfrm>
          <a:prstGeom prst="leftBrace">
            <a:avLst>
              <a:gd name="adj1" fmla="val 50000"/>
              <a:gd name="adj2" fmla="val 50000"/>
            </a:avLst>
          </a:prstGeom>
          <a:no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2185</Words>
  <Application>Microsoft Office PowerPoint</Application>
  <PresentationFormat>On-screen Show (16:9)</PresentationFormat>
  <Paragraphs>559</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Roboto Light</vt:lpstr>
      <vt:lpstr>Verdana</vt:lpstr>
      <vt:lpstr>Open Sans SemiBold</vt:lpstr>
      <vt:lpstr>Lato</vt:lpstr>
      <vt:lpstr>Roboto</vt:lpstr>
      <vt:lpstr>Open Sans</vt:lpstr>
      <vt:lpstr>Arial</vt:lpstr>
      <vt:lpstr>Roboto Medium</vt:lpstr>
      <vt:lpstr>Open Sans Medium</vt:lpstr>
      <vt:lpstr>Material</vt:lpstr>
      <vt:lpstr>Material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VCU</cp:lastModifiedBy>
  <cp:revision>3</cp:revision>
  <dcterms:modified xsi:type="dcterms:W3CDTF">2025-05-13T17:55:48Z</dcterms:modified>
</cp:coreProperties>
</file>