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  <p:sldMasterId id="2147483710" r:id="rId2"/>
    <p:sldMasterId id="2147483711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 type="screen16x9"/>
  <p:notesSz cx="6858000" cy="9144000"/>
  <p:embeddedFontLs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Medium" panose="020B0604020202020204" charset="0"/>
      <p:regular r:id="rId28"/>
      <p:bold r:id="rId29"/>
      <p:italic r:id="rId30"/>
      <p:boldItalic r:id="rId31"/>
    </p:embeddedFont>
    <p:embeddedFont>
      <p:font typeface="Open Sans SemiBold" panose="020B0706030804020204" pitchFamily="34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Roboto Light" panose="02000000000000000000" pitchFamily="2" charset="0"/>
      <p:regular r:id="rId40"/>
      <p:bold r:id="rId41"/>
      <p:italic r:id="rId42"/>
      <p:boldItalic r:id="rId43"/>
    </p:embeddedFont>
    <p:embeddedFont>
      <p:font typeface="Roboto Medium" panose="02000000000000000000" pitchFamily="2" charset="0"/>
      <p:regular r:id="rId44"/>
      <p:bold r:id="rId45"/>
      <p:italic r:id="rId46"/>
      <p:boldItalic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057BB9-E990-4AE3-B4AA-F5153403EF2A}">
  <a:tblStyle styleId="{B2057BB9-E990-4AE3-B4AA-F5153403EF2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CD01332C-BED2-40BC-845B-528F8F6BD3E7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3A0EB0E-5B42-4D38-B233-2C1ED41C3F99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820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font" Target="fonts/font31.fntdata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0.fntdata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font" Target="fonts/font29.fntdata"/><Relationship Id="rId8" Type="http://schemas.openxmlformats.org/officeDocument/2006/relationships/slide" Target="slides/slide5.xml"/><Relationship Id="rId51" Type="http://schemas.openxmlformats.org/officeDocument/2006/relationships/font" Target="fonts/font3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font" Target="fonts/font3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416f643bcd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416f643bcd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We call Candex the fast track because it is the fast, easy &amp; compliant way to make low value or one time purchases.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chemeClr val="dk1"/>
              </a:solidFill>
              <a:highlight>
                <a:srgbClr val="FFE599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c592ff41d6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c592ff41d6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d4e85e9fb9_0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g2d4e85e9fb9_0_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c592ff41d6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c592ff41d6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If you do login to Candex,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wall of history compiles on each order and important notifications are sent to Buyers’ and Sellers’ emails.   Candex reminds vigorously for the required actions of the Sellers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Candex proactively notifies Buyers if order acceptance has not occurred in 10 days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d4e85e9fb9_0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5" name="Google Shape;625;g2d4e85e9fb9_0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2d4e85e9fb9_0_1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2d4e85e9fb9_0_1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If you do login to Candex, 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wall of history compiles on each order and important notifications are sent to Buyers’ and Sellers’ emails.   Candex reminds vigorously for the required actions of the Sellers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and Candex proactively notifies Buyers if order acceptance has not occurred in 10 days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2d4e85e9fb9_0_1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2d4e85e9fb9_0_1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c592ff41d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c592ff41d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dc92de48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dc92de48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c592ff41d6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0" name="Google Shape;340;g3c592ff41d6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c592ff41d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c592ff41d6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c592ff41d6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c592ff41d6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dc92de484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dc92de484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c592ff41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c592ff41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dc92de4845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g3dc92de4845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_ONLY_2_2_5_1_1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/>
          <p:nvPr/>
        </p:nvSpPr>
        <p:spPr>
          <a:xfrm rot="-5400000">
            <a:off x="-2548200" y="2543100"/>
            <a:ext cx="51486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8;p2"/>
          <p:cNvPicPr preferRelativeResize="0"/>
          <p:nvPr/>
        </p:nvPicPr>
        <p:blipFill rotWithShape="1">
          <a:blip r:embed="rId2">
            <a:alphaModFix amt="74000"/>
          </a:blip>
          <a:srcRect b="13585"/>
          <a:stretch/>
        </p:blipFill>
        <p:spPr>
          <a:xfrm>
            <a:off x="4547800" y="3760828"/>
            <a:ext cx="4596200" cy="13826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673550" y="1982200"/>
            <a:ext cx="2852400" cy="14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74000"/>
          </a:blip>
          <a:srcRect b="13585"/>
          <a:stretch/>
        </p:blipFill>
        <p:spPr>
          <a:xfrm flipH="1">
            <a:off x="52200" y="3760828"/>
            <a:ext cx="4596200" cy="1382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/>
        </p:nvSpPr>
        <p:spPr>
          <a:xfrm rot="10800000" flipH="1">
            <a:off x="2278475" y="25"/>
            <a:ext cx="6865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226077" y="586400"/>
            <a:ext cx="1826700" cy="9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2"/>
          <p:cNvSpPr/>
          <p:nvPr/>
        </p:nvSpPr>
        <p:spPr>
          <a:xfrm>
            <a:off x="0" y="0"/>
            <a:ext cx="54900" cy="51435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/>
        </p:nvSpPr>
        <p:spPr>
          <a:xfrm rot="10800000" flipH="1">
            <a:off x="0" y="25"/>
            <a:ext cx="6865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226077" y="586400"/>
            <a:ext cx="1826700" cy="9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2600"/>
              <a:buNone/>
              <a:defRPr sz="2600">
                <a:solidFill>
                  <a:srgbClr val="141B4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2400"/>
              <a:buNone/>
              <a:defRPr sz="2400">
                <a:solidFill>
                  <a:srgbClr val="141B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2400"/>
              <a:buNone/>
              <a:defRPr sz="2400">
                <a:solidFill>
                  <a:srgbClr val="141B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2400"/>
              <a:buNone/>
              <a:defRPr sz="2400">
                <a:solidFill>
                  <a:srgbClr val="141B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2400"/>
              <a:buNone/>
              <a:defRPr sz="2400">
                <a:solidFill>
                  <a:srgbClr val="141B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2400"/>
              <a:buNone/>
              <a:defRPr sz="2400">
                <a:solidFill>
                  <a:srgbClr val="141B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2400"/>
              <a:buNone/>
              <a:defRPr sz="2400">
                <a:solidFill>
                  <a:srgbClr val="141B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2400"/>
              <a:buNone/>
              <a:defRPr sz="2400">
                <a:solidFill>
                  <a:srgbClr val="141B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2400"/>
              <a:buNone/>
              <a:defRPr sz="2400">
                <a:solidFill>
                  <a:srgbClr val="141B4D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9089100" y="0"/>
            <a:ext cx="54900" cy="51435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B2E1"/>
              </a:buClr>
              <a:buSzPts val="6000"/>
              <a:buNone/>
              <a:defRPr sz="6000">
                <a:solidFill>
                  <a:srgbClr val="66B2E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0" y="0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6495177" y="450350"/>
            <a:ext cx="3335726" cy="42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- left">
  <p:cSld name="SECTION_TITLE_AND_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9087583" y="0"/>
            <a:ext cx="54900" cy="51435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263400" y="90175"/>
            <a:ext cx="40452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2600"/>
              <a:buNone/>
              <a:defRPr sz="2600">
                <a:solidFill>
                  <a:srgbClr val="141B4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4200"/>
              <a:buNone/>
              <a:defRPr sz="4200">
                <a:solidFill>
                  <a:srgbClr val="141B4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4200"/>
              <a:buNone/>
              <a:defRPr sz="4200">
                <a:solidFill>
                  <a:srgbClr val="141B4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4200"/>
              <a:buNone/>
              <a:defRPr sz="4200">
                <a:solidFill>
                  <a:srgbClr val="141B4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4200"/>
              <a:buNone/>
              <a:defRPr sz="4200">
                <a:solidFill>
                  <a:srgbClr val="141B4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4200"/>
              <a:buNone/>
              <a:defRPr sz="4200">
                <a:solidFill>
                  <a:srgbClr val="141B4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4200"/>
              <a:buNone/>
              <a:defRPr sz="4200">
                <a:solidFill>
                  <a:srgbClr val="141B4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4200"/>
              <a:buNone/>
              <a:defRPr sz="4200">
                <a:solidFill>
                  <a:srgbClr val="141B4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4200"/>
              <a:buNone/>
              <a:defRPr sz="4200">
                <a:solidFill>
                  <a:srgbClr val="141B4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263400" y="1257600"/>
            <a:ext cx="4045200" cy="3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Char char="●"/>
              <a:defRPr>
                <a:solidFill>
                  <a:srgbClr val="141B4D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141B4D"/>
              </a:buClr>
              <a:buSzPts val="1400"/>
              <a:buChar char="○"/>
              <a:defRPr>
                <a:solidFill>
                  <a:srgbClr val="141B4D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141B4D"/>
              </a:buClr>
              <a:buSzPts val="1400"/>
              <a:buChar char="■"/>
              <a:defRPr>
                <a:solidFill>
                  <a:srgbClr val="141B4D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141B4D"/>
              </a:buClr>
              <a:buSzPts val="1400"/>
              <a:buChar char="●"/>
              <a:defRPr>
                <a:solidFill>
                  <a:srgbClr val="141B4D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141B4D"/>
              </a:buClr>
              <a:buSzPts val="1400"/>
              <a:buChar char="○"/>
              <a:defRPr>
                <a:solidFill>
                  <a:srgbClr val="141B4D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141B4D"/>
              </a:buClr>
              <a:buSzPts val="1400"/>
              <a:buChar char="■"/>
              <a:defRPr>
                <a:solidFill>
                  <a:srgbClr val="141B4D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141B4D"/>
              </a:buClr>
              <a:buSzPts val="1400"/>
              <a:buChar char="●"/>
              <a:defRPr>
                <a:solidFill>
                  <a:srgbClr val="141B4D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141B4D"/>
              </a:buClr>
              <a:buSzPts val="1400"/>
              <a:buChar char="○"/>
              <a:defRPr>
                <a:solidFill>
                  <a:srgbClr val="141B4D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141B4D"/>
              </a:buClr>
              <a:buSzPts val="1400"/>
              <a:buChar char="■"/>
              <a:defRPr>
                <a:solidFill>
                  <a:srgbClr val="141B4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right">
  <p:cSld name="SECTION_TITLE_AND_DESCRIPTION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 flipH="1">
            <a:off x="4571913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212788" y="852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212788" y="23222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B2E1"/>
              </a:buClr>
              <a:buSzPts val="2100"/>
              <a:buNone/>
              <a:defRPr sz="2100">
                <a:solidFill>
                  <a:srgbClr val="66B2E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4567204" y="0"/>
            <a:ext cx="54900" cy="51435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- right">
  <p:cSld name="SECTION_TITLE_AND_DESCRIPTION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 flipH="1">
            <a:off x="4571913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289000" y="90175"/>
            <a:ext cx="40452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4" y="0"/>
            <a:ext cx="54900" cy="51435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289000" y="1257600"/>
            <a:ext cx="4045200" cy="3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">
  <p:cSld name="TITLE_ONLY_2_2_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4" name="Google Shape;94;p19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2">
            <a:alphaModFix amt="40000"/>
          </a:blip>
          <a:srcRect l="330" t="3376" r="-330" b="2329"/>
          <a:stretch/>
        </p:blipFill>
        <p:spPr>
          <a:xfrm rot="10800000">
            <a:off x="150" y="69425"/>
            <a:ext cx="9143698" cy="50740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-150" y="244950"/>
            <a:ext cx="9144000" cy="6027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1">
  <p:cSld name="TITLE_ONLY_2_2_4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20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2">
            <a:alphaModFix amt="40000"/>
          </a:blip>
          <a:srcRect l="330" t="3376" r="-330" b="2329"/>
          <a:stretch/>
        </p:blipFill>
        <p:spPr>
          <a:xfrm rot="10800000">
            <a:off x="150" y="69425"/>
            <a:ext cx="9143698" cy="507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-150" y="244950"/>
            <a:ext cx="9144000" cy="6027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1 1">
  <p:cSld name="TITLE_ONLY_2_2_4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4" name="Google Shape;104;p21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21"/>
          <p:cNvPicPr preferRelativeResize="0"/>
          <p:nvPr/>
        </p:nvPicPr>
        <p:blipFill rotWithShape="1">
          <a:blip r:embed="rId2">
            <a:alphaModFix amt="40000"/>
          </a:blip>
          <a:srcRect l="330" t="3376" r="-330" b="2329"/>
          <a:stretch/>
        </p:blipFill>
        <p:spPr>
          <a:xfrm rot="10800000">
            <a:off x="150" y="69425"/>
            <a:ext cx="9143698" cy="507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-150" y="244950"/>
            <a:ext cx="9144000" cy="6027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stitial">
  <p:cSld name="SECTION_HEADER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60950" y="22177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Char char="●"/>
              <a:defRPr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0" y="0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" name="Google Shape;14;p3"/>
          <p:cNvPicPr preferRelativeResize="0"/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6495177" y="450350"/>
            <a:ext cx="3335726" cy="424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Google Shape;15;p3"/>
          <p:cNvCxnSpPr/>
          <p:nvPr/>
        </p:nvCxnSpPr>
        <p:spPr>
          <a:xfrm>
            <a:off x="590075" y="2263575"/>
            <a:ext cx="559500" cy="0"/>
          </a:xfrm>
          <a:prstGeom prst="straightConnector1">
            <a:avLst/>
          </a:prstGeom>
          <a:noFill/>
          <a:ln w="9525" cap="flat" cmpd="sng">
            <a:solidFill>
              <a:srgbClr val="66B2E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 txBox="1"/>
          <p:nvPr/>
        </p:nvSpPr>
        <p:spPr>
          <a:xfrm>
            <a:off x="8700950" y="4749900"/>
            <a:ext cx="371100" cy="393600"/>
          </a:xfrm>
          <a:prstGeom prst="rect">
            <a:avLst/>
          </a:prstGeom>
          <a:solidFill>
            <a:srgbClr val="444B78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1 2">
  <p:cSld name="TITLE_ONLY_2_2_4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9" name="Google Shape;109;p22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2">
  <p:cSld name="TITLE_ONLY_2_2_5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3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2 1">
  <p:cSld name="TITLE_ONLY_2_2_2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p24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3">
  <p:cSld name="TITLE_ONLY_2_2_6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sldNum" idx="12"/>
          </p:nvPr>
        </p:nvSpPr>
        <p:spPr>
          <a:xfrm>
            <a:off x="8729550" y="4749900"/>
            <a:ext cx="342600" cy="393600"/>
          </a:xfrm>
          <a:prstGeom prst="rect">
            <a:avLst/>
          </a:prstGeom>
          <a:solidFill>
            <a:srgbClr val="444B78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FFFFF"/>
                </a:solidFill>
              </a:defRPr>
            </a:lvl1pPr>
            <a:lvl2pPr lvl="1" algn="ctr" rtl="0">
              <a:buNone/>
              <a:defRPr>
                <a:solidFill>
                  <a:srgbClr val="FFFFFF"/>
                </a:solidFill>
              </a:defRPr>
            </a:lvl2pPr>
            <a:lvl3pPr lvl="2" algn="ctr" rtl="0">
              <a:buNone/>
              <a:defRPr>
                <a:solidFill>
                  <a:srgbClr val="FFFFFF"/>
                </a:solidFill>
              </a:defRPr>
            </a:lvl3pPr>
            <a:lvl4pPr lvl="3" algn="ctr" rtl="0">
              <a:buNone/>
              <a:defRPr>
                <a:solidFill>
                  <a:srgbClr val="FFFFFF"/>
                </a:solidFill>
              </a:defRPr>
            </a:lvl4pPr>
            <a:lvl5pPr lvl="4" algn="ctr" rtl="0">
              <a:buNone/>
              <a:defRPr>
                <a:solidFill>
                  <a:srgbClr val="FFFFFF"/>
                </a:solidFill>
              </a:defRPr>
            </a:lvl5pPr>
            <a:lvl6pPr lvl="5" algn="ctr" rtl="0">
              <a:buNone/>
              <a:defRPr>
                <a:solidFill>
                  <a:srgbClr val="FFFFFF"/>
                </a:solidFill>
              </a:defRPr>
            </a:lvl6pPr>
            <a:lvl7pPr lvl="6" algn="ctr" rtl="0">
              <a:buNone/>
              <a:defRPr>
                <a:solidFill>
                  <a:srgbClr val="FFFFFF"/>
                </a:solidFill>
              </a:defRPr>
            </a:lvl7pPr>
            <a:lvl8pPr lvl="7" algn="ctr" rtl="0">
              <a:buNone/>
              <a:defRPr>
                <a:solidFill>
                  <a:srgbClr val="FFFFFF"/>
                </a:solidFill>
              </a:defRPr>
            </a:lvl8pPr>
            <a:lvl9pPr lvl="8" algn="ctr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3 1">
  <p:cSld name="TITLE_ONLY_2_2_6_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/>
          <p:cNvPicPr preferRelativeResize="0"/>
          <p:nvPr/>
        </p:nvPicPr>
        <p:blipFill rotWithShape="1">
          <a:blip r:embed="rId2">
            <a:alphaModFix amt="40000"/>
          </a:blip>
          <a:srcRect l="330" t="3376" r="-330" b="2329"/>
          <a:stretch/>
        </p:blipFill>
        <p:spPr>
          <a:xfrm rot="10800000">
            <a:off x="150" y="69425"/>
            <a:ext cx="9143698" cy="507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6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title"/>
          </p:nvPr>
        </p:nvSpPr>
        <p:spPr>
          <a:xfrm>
            <a:off x="-150" y="244950"/>
            <a:ext cx="9144000" cy="6027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sldNum" idx="12"/>
          </p:nvPr>
        </p:nvSpPr>
        <p:spPr>
          <a:xfrm>
            <a:off x="8700950" y="4749900"/>
            <a:ext cx="371100" cy="393600"/>
          </a:xfrm>
          <a:prstGeom prst="rect">
            <a:avLst/>
          </a:prstGeom>
          <a:solidFill>
            <a:srgbClr val="444B78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1000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1000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1000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1000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1000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1000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1000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1000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1 3">
  <p:cSld name="TITLE_ONLY_2_2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-150" y="244950"/>
            <a:ext cx="9144000" cy="6027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sldNum" idx="12"/>
          </p:nvPr>
        </p:nvSpPr>
        <p:spPr>
          <a:xfrm>
            <a:off x="8700950" y="4749900"/>
            <a:ext cx="371100" cy="393600"/>
          </a:xfrm>
          <a:prstGeom prst="rect">
            <a:avLst/>
          </a:prstGeom>
          <a:solidFill>
            <a:srgbClr val="444B78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000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buNone/>
              <a:defRPr sz="1000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buNone/>
              <a:defRPr sz="1000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buNone/>
              <a:defRPr sz="1000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buNone/>
              <a:defRPr sz="1000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buNone/>
              <a:defRPr sz="1000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buNone/>
              <a:defRPr sz="1000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buNone/>
              <a:defRPr sz="1000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buNone/>
              <a:defRPr sz="1000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4">
  <p:cSld name="TITLE_ONLY_2_2_7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28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2 2">
  <p:cSld name="TITLE_ONLY_2_2_2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3" name="Google Shape;133;p29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title"/>
          </p:nvPr>
        </p:nvSpPr>
        <p:spPr>
          <a:xfrm>
            <a:off x="-150" y="92550"/>
            <a:ext cx="9144000" cy="6027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7" name="Google Shape;137;p30"/>
          <p:cNvSpPr/>
          <p:nvPr/>
        </p:nvSpPr>
        <p:spPr>
          <a:xfrm>
            <a:off x="0" y="-4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30"/>
          <p:cNvPicPr preferRelativeResize="0"/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6495177" y="450350"/>
            <a:ext cx="3335726" cy="42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1 1 1">
  <p:cSld name="TITLE_ONLY_2_2_1_1_1_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1"/>
          <p:cNvPicPr preferRelativeResize="0"/>
          <p:nvPr/>
        </p:nvPicPr>
        <p:blipFill rotWithShape="1">
          <a:blip r:embed="rId2">
            <a:alphaModFix amt="40000"/>
          </a:blip>
          <a:srcRect l="330" t="3376" r="-330" b="2329"/>
          <a:stretch/>
        </p:blipFill>
        <p:spPr>
          <a:xfrm rot="10800000">
            <a:off x="150" y="69425"/>
            <a:ext cx="9143698" cy="507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31"/>
          <p:cNvSpPr/>
          <p:nvPr/>
        </p:nvSpPr>
        <p:spPr>
          <a:xfrm>
            <a:off x="0" y="-5929"/>
            <a:ext cx="54900" cy="51435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1"/>
          <p:cNvSpPr txBox="1">
            <a:spLocks noGrp="1"/>
          </p:cNvSpPr>
          <p:nvPr>
            <p:ph type="title"/>
          </p:nvPr>
        </p:nvSpPr>
        <p:spPr>
          <a:xfrm>
            <a:off x="226075" y="0"/>
            <a:ext cx="1826700" cy="5143500"/>
          </a:xfrm>
          <a:prstGeom prst="rect">
            <a:avLst/>
          </a:prstGeom>
        </p:spPr>
        <p:txBody>
          <a:bodyPr spcFirstLastPara="1" wrap="square" lIns="91425" tIns="91440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">
  <p:cSld name="TITLE_ONLY_2_2_5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8700950" y="4749900"/>
            <a:ext cx="371100" cy="393600"/>
          </a:xfrm>
          <a:prstGeom prst="rect">
            <a:avLst/>
          </a:prstGeom>
          <a:solidFill>
            <a:srgbClr val="444B78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2 1 1">
  <p:cSld name="TITLE_ONLY_2_2_2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p32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141B4D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3" name="Google Shape;153;p34"/>
          <p:cNvSpPr txBox="1">
            <a:spLocks noGrp="1"/>
          </p:cNvSpPr>
          <p:nvPr>
            <p:ph type="ctrTitle"/>
          </p:nvPr>
        </p:nvSpPr>
        <p:spPr>
          <a:xfrm>
            <a:off x="0" y="3926425"/>
            <a:ext cx="9144000" cy="7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sz="2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3600"/>
              <a:buNone/>
              <a:defRPr sz="3600">
                <a:solidFill>
                  <a:srgbClr val="141B4D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3600"/>
              <a:buNone/>
              <a:defRPr sz="3600">
                <a:solidFill>
                  <a:srgbClr val="141B4D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3600"/>
              <a:buNone/>
              <a:defRPr sz="3600">
                <a:solidFill>
                  <a:srgbClr val="141B4D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3600"/>
              <a:buNone/>
              <a:defRPr sz="3600">
                <a:solidFill>
                  <a:srgbClr val="141B4D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3600"/>
              <a:buNone/>
              <a:defRPr sz="3600">
                <a:solidFill>
                  <a:srgbClr val="141B4D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3600"/>
              <a:buNone/>
              <a:defRPr sz="3600">
                <a:solidFill>
                  <a:srgbClr val="141B4D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3600"/>
              <a:buNone/>
              <a:defRPr sz="3600">
                <a:solidFill>
                  <a:srgbClr val="141B4D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3600"/>
              <a:buNone/>
              <a:defRPr sz="3600">
                <a:solidFill>
                  <a:srgbClr val="141B4D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34"/>
          <p:cNvPicPr preferRelativeResize="0"/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6495177" y="450350"/>
            <a:ext cx="3335726" cy="42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4"/>
          <p:cNvSpPr/>
          <p:nvPr/>
        </p:nvSpPr>
        <p:spPr>
          <a:xfrm>
            <a:off x="0" y="-4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5450" y="1838225"/>
            <a:ext cx="3133100" cy="563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4"/>
          <p:cNvSpPr txBox="1"/>
          <p:nvPr/>
        </p:nvSpPr>
        <p:spPr>
          <a:xfrm>
            <a:off x="7175" y="2415793"/>
            <a:ext cx="9136800" cy="7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B2E1"/>
                </a:solidFill>
                <a:latin typeface="Roboto"/>
                <a:ea typeface="Roboto"/>
                <a:cs typeface="Roboto"/>
                <a:sym typeface="Roboto"/>
              </a:rPr>
              <a:t>The fast track</a:t>
            </a:r>
            <a:endParaRPr sz="3000">
              <a:solidFill>
                <a:srgbClr val="66B2E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>
            <a:off x="460950" y="1684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35"/>
          <p:cNvSpPr/>
          <p:nvPr/>
        </p:nvSpPr>
        <p:spPr>
          <a:xfrm>
            <a:off x="0" y="0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35"/>
          <p:cNvPicPr preferRelativeResize="0"/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6495177" y="450350"/>
            <a:ext cx="3335726" cy="42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5"/>
          <p:cNvSpPr txBox="1">
            <a:spLocks noGrp="1"/>
          </p:cNvSpPr>
          <p:nvPr>
            <p:ph type="subTitle" idx="1"/>
          </p:nvPr>
        </p:nvSpPr>
        <p:spPr>
          <a:xfrm>
            <a:off x="460950" y="2601850"/>
            <a:ext cx="82218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B2E1"/>
              </a:buClr>
              <a:buSzPts val="2100"/>
              <a:buNone/>
              <a:defRPr sz="2100">
                <a:solidFill>
                  <a:srgbClr val="66B2E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6"/>
          <p:cNvSpPr/>
          <p:nvPr/>
        </p:nvSpPr>
        <p:spPr>
          <a:xfrm rot="10800000" flipH="1">
            <a:off x="0" y="741000"/>
            <a:ext cx="9143700" cy="440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7" name="Google Shape;167;p36"/>
          <p:cNvSpPr txBox="1">
            <a:spLocks noGrp="1"/>
          </p:cNvSpPr>
          <p:nvPr>
            <p:ph type="title"/>
          </p:nvPr>
        </p:nvSpPr>
        <p:spPr>
          <a:xfrm>
            <a:off x="-150" y="92550"/>
            <a:ext cx="9144000" cy="6027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8" name="Google Shape;168;p36"/>
          <p:cNvSpPr/>
          <p:nvPr/>
        </p:nvSpPr>
        <p:spPr>
          <a:xfrm>
            <a:off x="0" y="-4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 1">
  <p:cSld name="TITLE_ONLY_2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/>
          <p:nvPr/>
        </p:nvSpPr>
        <p:spPr>
          <a:xfrm rot="10800000" flipH="1">
            <a:off x="0" y="-6600"/>
            <a:ext cx="9143700" cy="51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37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TITLE_ONLY_2_3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8"/>
          <p:cNvSpPr/>
          <p:nvPr/>
        </p:nvSpPr>
        <p:spPr>
          <a:xfrm rot="10800000" flipH="1">
            <a:off x="0" y="-6600"/>
            <a:ext cx="9143700" cy="515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">
  <p:cSld name="TITLE_ONLY_2_2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39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2">
  <p:cSld name="TITLE_ONLY_2_2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1" name="Google Shape;181;p40"/>
          <p:cNvPicPr preferRelativeResize="0"/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6495177" y="450350"/>
            <a:ext cx="3335726" cy="42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0"/>
          <p:cNvSpPr/>
          <p:nvPr/>
        </p:nvSpPr>
        <p:spPr>
          <a:xfrm>
            <a:off x="0" y="0"/>
            <a:ext cx="54900" cy="51435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5" name="Google Shape;185;p41"/>
          <p:cNvSpPr txBox="1">
            <a:spLocks noGrp="1"/>
          </p:cNvSpPr>
          <p:nvPr>
            <p:ph type="title"/>
          </p:nvPr>
        </p:nvSpPr>
        <p:spPr>
          <a:xfrm>
            <a:off x="-150" y="92550"/>
            <a:ext cx="9144000" cy="6027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6" name="Google Shape;186;p41"/>
          <p:cNvSpPr/>
          <p:nvPr/>
        </p:nvSpPr>
        <p:spPr>
          <a:xfrm>
            <a:off x="0" y="-4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41"/>
          <p:cNvPicPr preferRelativeResize="0"/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6495177" y="450350"/>
            <a:ext cx="3335726" cy="42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Big Title Block 1">
  <p:cSld name="TITLE_ONLY_2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42"/>
          <p:cNvSpPr/>
          <p:nvPr/>
        </p:nvSpPr>
        <p:spPr>
          <a:xfrm rot="10800000" flipH="1">
            <a:off x="0" y="3007800"/>
            <a:ext cx="9144000" cy="213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2"/>
          <p:cNvSpPr txBox="1">
            <a:spLocks noGrp="1"/>
          </p:cNvSpPr>
          <p:nvPr>
            <p:ph type="title"/>
          </p:nvPr>
        </p:nvSpPr>
        <p:spPr>
          <a:xfrm>
            <a:off x="-150" y="244950"/>
            <a:ext cx="9144000" cy="6027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42"/>
          <p:cNvSpPr/>
          <p:nvPr/>
        </p:nvSpPr>
        <p:spPr>
          <a:xfrm rot="10800000">
            <a:off x="4402800" y="3000135"/>
            <a:ext cx="338400" cy="202500"/>
          </a:xfrm>
          <a:prstGeom prst="triangle">
            <a:avLst>
              <a:gd name="adj" fmla="val 47776"/>
            </a:avLst>
          </a:prstGeom>
          <a:solidFill>
            <a:srgbClr val="141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2"/>
          <p:cNvSpPr/>
          <p:nvPr/>
        </p:nvSpPr>
        <p:spPr>
          <a:xfrm>
            <a:off x="0" y="-4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rstitial 1">
  <p:cSld name="Interstitial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60950" y="22177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Char char="●"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●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○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Char char="■"/>
              <a:defRPr sz="4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/>
          <p:nvPr/>
        </p:nvSpPr>
        <p:spPr>
          <a:xfrm>
            <a:off x="0" y="0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5"/>
          <p:cNvPicPr preferRelativeResize="0"/>
          <p:nvPr/>
        </p:nvPicPr>
        <p:blipFill rotWithShape="1">
          <a:blip r:embed="rId2">
            <a:alphaModFix amt="6000"/>
          </a:blip>
          <a:srcRect/>
          <a:stretch/>
        </p:blipFill>
        <p:spPr>
          <a:xfrm>
            <a:off x="6495177" y="450350"/>
            <a:ext cx="3335725" cy="4242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" name="Google Shape;24;p5"/>
          <p:cNvCxnSpPr/>
          <p:nvPr/>
        </p:nvCxnSpPr>
        <p:spPr>
          <a:xfrm>
            <a:off x="590075" y="2263575"/>
            <a:ext cx="559500" cy="0"/>
          </a:xfrm>
          <a:prstGeom prst="straightConnector1">
            <a:avLst/>
          </a:prstGeom>
          <a:noFill/>
          <a:ln w="9525" cap="flat" cmpd="sng">
            <a:solidFill>
              <a:srgbClr val="66B2E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5"/>
          <p:cNvSpPr txBox="1"/>
          <p:nvPr/>
        </p:nvSpPr>
        <p:spPr>
          <a:xfrm>
            <a:off x="8700950" y="4749900"/>
            <a:ext cx="371100" cy="393600"/>
          </a:xfrm>
          <a:prstGeom prst="rect">
            <a:avLst/>
          </a:prstGeom>
          <a:solidFill>
            <a:srgbClr val="444B78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Big Title Block 1 1">
  <p:cSld name="TITLE_ONLY_2_1_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43"/>
          <p:cNvSpPr/>
          <p:nvPr/>
        </p:nvSpPr>
        <p:spPr>
          <a:xfrm rot="10800000" flipH="1">
            <a:off x="0" y="1585275"/>
            <a:ext cx="9144000" cy="356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43"/>
          <p:cNvSpPr txBox="1">
            <a:spLocks noGrp="1"/>
          </p:cNvSpPr>
          <p:nvPr>
            <p:ph type="title"/>
          </p:nvPr>
        </p:nvSpPr>
        <p:spPr>
          <a:xfrm>
            <a:off x="-150" y="473550"/>
            <a:ext cx="91440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43"/>
          <p:cNvSpPr/>
          <p:nvPr/>
        </p:nvSpPr>
        <p:spPr>
          <a:xfrm rot="10800000">
            <a:off x="4402800" y="1583543"/>
            <a:ext cx="338400" cy="202500"/>
          </a:xfrm>
          <a:prstGeom prst="triangle">
            <a:avLst>
              <a:gd name="adj" fmla="val 47776"/>
            </a:avLst>
          </a:prstGeom>
          <a:solidFill>
            <a:srgbClr val="141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3"/>
          <p:cNvSpPr/>
          <p:nvPr/>
        </p:nvSpPr>
        <p:spPr>
          <a:xfrm>
            <a:off x="0" y="-4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4"/>
          <p:cNvSpPr txBox="1"/>
          <p:nvPr/>
        </p:nvSpPr>
        <p:spPr>
          <a:xfrm rot="10800000" flipH="1">
            <a:off x="2278475" y="25"/>
            <a:ext cx="6865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4"/>
          <p:cNvSpPr txBox="1">
            <a:spLocks noGrp="1"/>
          </p:cNvSpPr>
          <p:nvPr>
            <p:ph type="title"/>
          </p:nvPr>
        </p:nvSpPr>
        <p:spPr>
          <a:xfrm>
            <a:off x="226077" y="586400"/>
            <a:ext cx="1826700" cy="95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3" name="Google Shape;203;p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44"/>
          <p:cNvSpPr/>
          <p:nvPr/>
        </p:nvSpPr>
        <p:spPr>
          <a:xfrm>
            <a:off x="0" y="0"/>
            <a:ext cx="54900" cy="51435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5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B2E1"/>
              </a:buClr>
              <a:buSzPts val="6000"/>
              <a:buNone/>
              <a:defRPr sz="6000">
                <a:solidFill>
                  <a:srgbClr val="66B2E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7" name="Google Shape;207;p4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45"/>
          <p:cNvSpPr/>
          <p:nvPr/>
        </p:nvSpPr>
        <p:spPr>
          <a:xfrm>
            <a:off x="0" y="0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45"/>
          <p:cNvPicPr preferRelativeResize="0"/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6495177" y="450350"/>
            <a:ext cx="3335726" cy="424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- left">
  <p:cSld name="SECTION_TITLE_AND_DESCRIPTION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46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4" name="Google Shape;214;p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4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6" name="Google Shape;216;p46"/>
          <p:cNvSpPr/>
          <p:nvPr/>
        </p:nvSpPr>
        <p:spPr>
          <a:xfrm>
            <a:off x="4567204" y="0"/>
            <a:ext cx="54900" cy="51435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right">
  <p:cSld name="SECTION_TITLE_AND_DESCRIPTION_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7"/>
          <p:cNvSpPr/>
          <p:nvPr/>
        </p:nvSpPr>
        <p:spPr>
          <a:xfrm flipH="1">
            <a:off x="4571913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7"/>
          <p:cNvSpPr txBox="1">
            <a:spLocks noGrp="1"/>
          </p:cNvSpPr>
          <p:nvPr>
            <p:ph type="title"/>
          </p:nvPr>
        </p:nvSpPr>
        <p:spPr>
          <a:xfrm>
            <a:off x="212788" y="852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47"/>
          <p:cNvSpPr txBox="1">
            <a:spLocks noGrp="1"/>
          </p:cNvSpPr>
          <p:nvPr>
            <p:ph type="subTitle" idx="1"/>
          </p:nvPr>
        </p:nvSpPr>
        <p:spPr>
          <a:xfrm>
            <a:off x="212788" y="23222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B2E1"/>
              </a:buClr>
              <a:buSzPts val="2100"/>
              <a:buNone/>
              <a:defRPr sz="2100">
                <a:solidFill>
                  <a:srgbClr val="66B2E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1" name="Google Shape;221;p4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2" name="Google Shape;222;p47"/>
          <p:cNvSpPr/>
          <p:nvPr/>
        </p:nvSpPr>
        <p:spPr>
          <a:xfrm>
            <a:off x="4567204" y="0"/>
            <a:ext cx="54900" cy="51435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- right">
  <p:cSld name="SECTION_TITLE_AND_DESCRIPTION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8"/>
          <p:cNvSpPr/>
          <p:nvPr/>
        </p:nvSpPr>
        <p:spPr>
          <a:xfrm flipH="1">
            <a:off x="4571913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8"/>
          <p:cNvSpPr txBox="1">
            <a:spLocks noGrp="1"/>
          </p:cNvSpPr>
          <p:nvPr>
            <p:ph type="title"/>
          </p:nvPr>
        </p:nvSpPr>
        <p:spPr>
          <a:xfrm>
            <a:off x="289000" y="90175"/>
            <a:ext cx="40452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4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" name="Google Shape;227;p48"/>
          <p:cNvSpPr/>
          <p:nvPr/>
        </p:nvSpPr>
        <p:spPr>
          <a:xfrm>
            <a:off x="4" y="0"/>
            <a:ext cx="54900" cy="51435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48"/>
          <p:cNvSpPr txBox="1">
            <a:spLocks noGrp="1"/>
          </p:cNvSpPr>
          <p:nvPr>
            <p:ph type="body" idx="1"/>
          </p:nvPr>
        </p:nvSpPr>
        <p:spPr>
          <a:xfrm>
            <a:off x="289000" y="1257600"/>
            <a:ext cx="4045200" cy="36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 2" type="blank">
  <p:cSld name="BLANK">
    <p:bg>
      <p:bgPr>
        <a:solidFill>
          <a:schemeClr val="accent4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49"/>
          <p:cNvSpPr/>
          <p:nvPr/>
        </p:nvSpPr>
        <p:spPr>
          <a:xfrm>
            <a:off x="0" y="0"/>
            <a:ext cx="54900" cy="51435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- Right Side">
  <p:cSld name="BLANK_1">
    <p:bg>
      <p:bgPr>
        <a:solidFill>
          <a:schemeClr val="accent4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0"/>
          <p:cNvSpPr/>
          <p:nvPr/>
        </p:nvSpPr>
        <p:spPr>
          <a:xfrm>
            <a:off x="5031525" y="0"/>
            <a:ext cx="4112400" cy="5143500"/>
          </a:xfrm>
          <a:prstGeom prst="rect">
            <a:avLst/>
          </a:prstGeom>
          <a:solidFill>
            <a:srgbClr val="141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5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- Left Side">
  <p:cSld name="BLANK_1_1">
    <p:bg>
      <p:bgPr>
        <a:solidFill>
          <a:schemeClr val="accent4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1"/>
          <p:cNvSpPr/>
          <p:nvPr/>
        </p:nvSpPr>
        <p:spPr>
          <a:xfrm>
            <a:off x="0" y="0"/>
            <a:ext cx="2748000" cy="5143500"/>
          </a:xfrm>
          <a:prstGeom prst="rect">
            <a:avLst/>
          </a:prstGeom>
          <a:solidFill>
            <a:srgbClr val="141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- Right Side">
  <p:cSld name="BLANK_1_2">
    <p:bg>
      <p:bgPr>
        <a:solidFill>
          <a:schemeClr val="accent4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2"/>
          <p:cNvSpPr/>
          <p:nvPr/>
        </p:nvSpPr>
        <p:spPr>
          <a:xfrm flipH="1">
            <a:off x="-50" y="0"/>
            <a:ext cx="6396000" cy="5143500"/>
          </a:xfrm>
          <a:prstGeom prst="rect">
            <a:avLst/>
          </a:prstGeom>
          <a:solidFill>
            <a:srgbClr val="141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5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Google Shape;241;p52"/>
          <p:cNvSpPr/>
          <p:nvPr/>
        </p:nvSpPr>
        <p:spPr>
          <a:xfrm>
            <a:off x="0" y="0"/>
            <a:ext cx="54900" cy="51435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">
  <p:cSld name="Blank - Blu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8700950" y="4749900"/>
            <a:ext cx="371100" cy="393600"/>
          </a:xfrm>
          <a:prstGeom prst="rect">
            <a:avLst/>
          </a:prstGeom>
          <a:solidFill>
            <a:srgbClr val="444B78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10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10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 - Left Side">
  <p:cSld name="BLANK_1_1_1">
    <p:bg>
      <p:bgPr>
        <a:solidFill>
          <a:schemeClr val="accent4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3"/>
          <p:cNvSpPr/>
          <p:nvPr/>
        </p:nvSpPr>
        <p:spPr>
          <a:xfrm flipH="1">
            <a:off x="2748000" y="0"/>
            <a:ext cx="6396000" cy="5143500"/>
          </a:xfrm>
          <a:prstGeom prst="rect">
            <a:avLst/>
          </a:prstGeom>
          <a:solidFill>
            <a:srgbClr val="141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5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2">
  <p:cSld name="TITLE_ONLY_2_2_2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54"/>
          <p:cNvSpPr/>
          <p:nvPr/>
        </p:nvSpPr>
        <p:spPr>
          <a:xfrm rot="-5400000">
            <a:off x="-2545650" y="2545645"/>
            <a:ext cx="51435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2 2">
  <p:cSld name="TITLE_ONLY_2_2_2_2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55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7">
  <p:cSld name="TITLE_ONLY_2_2_6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3" name="Google Shape;253;p56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6">
  <p:cSld name="TITLE_ONLY_2_2_3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57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57"/>
          <p:cNvPicPr preferRelativeResize="0"/>
          <p:nvPr/>
        </p:nvPicPr>
        <p:blipFill rotWithShape="1">
          <a:blip r:embed="rId2">
            <a:alphaModFix amt="40000"/>
          </a:blip>
          <a:srcRect l="330" t="3376" r="-330" b="2329"/>
          <a:stretch/>
        </p:blipFill>
        <p:spPr>
          <a:xfrm rot="10800000">
            <a:off x="150" y="69425"/>
            <a:ext cx="9143698" cy="507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57"/>
          <p:cNvSpPr txBox="1">
            <a:spLocks noGrp="1"/>
          </p:cNvSpPr>
          <p:nvPr>
            <p:ph type="title"/>
          </p:nvPr>
        </p:nvSpPr>
        <p:spPr>
          <a:xfrm>
            <a:off x="-150" y="244950"/>
            <a:ext cx="9144000" cy="6027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1 2 1">
  <p:cSld name="TITLE_ONLY_2_2_4_2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1" name="Google Shape;261;p58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58"/>
          <p:cNvSpPr txBox="1">
            <a:spLocks noGrp="1"/>
          </p:cNvSpPr>
          <p:nvPr>
            <p:ph type="title"/>
          </p:nvPr>
        </p:nvSpPr>
        <p:spPr>
          <a:xfrm>
            <a:off x="-150" y="244950"/>
            <a:ext cx="9144000" cy="6027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1 2">
  <p:cSld name="TITLE_ONLY_2_2_4_2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59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2 1">
  <p:cSld name="TITLE_ONLY_2_2_5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60"/>
          <p:cNvSpPr/>
          <p:nvPr/>
        </p:nvSpPr>
        <p:spPr>
          <a:xfrm rot="-5400000">
            <a:off x="-2545650" y="2545645"/>
            <a:ext cx="51435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2 3">
  <p:cSld name="TITLE_ONLY_2_2_2_5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61"/>
          <p:cNvSpPr/>
          <p:nvPr/>
        </p:nvSpPr>
        <p:spPr>
          <a:xfrm rot="-5400000">
            <a:off x="-2545650" y="2545645"/>
            <a:ext cx="51435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Blue 1 4">
  <p:cSld name="TITLE_ONLY_2_2_7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4" name="Google Shape;274;p62"/>
          <p:cNvSpPr/>
          <p:nvPr/>
        </p:nvSpPr>
        <p:spPr>
          <a:xfrm>
            <a:off x="0" y="-7087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141B4D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ctrTitle"/>
          </p:nvPr>
        </p:nvSpPr>
        <p:spPr>
          <a:xfrm>
            <a:off x="390525" y="2478625"/>
            <a:ext cx="8222100" cy="7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36" name="Google Shape;36;p8"/>
          <p:cNvPicPr preferRelativeResize="0"/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6495177" y="450350"/>
            <a:ext cx="3335726" cy="42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8"/>
          <p:cNvSpPr/>
          <p:nvPr/>
        </p:nvSpPr>
        <p:spPr>
          <a:xfrm>
            <a:off x="0" y="-4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" name="Google Shape;3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725" y="1609625"/>
            <a:ext cx="3133100" cy="563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Google Shape;39;p8"/>
          <p:cNvCxnSpPr/>
          <p:nvPr/>
        </p:nvCxnSpPr>
        <p:spPr>
          <a:xfrm>
            <a:off x="530728" y="2496976"/>
            <a:ext cx="965700" cy="0"/>
          </a:xfrm>
          <a:prstGeom prst="straightConnector1">
            <a:avLst/>
          </a:prstGeom>
          <a:noFill/>
          <a:ln w="28575" cap="flat" cmpd="sng">
            <a:solidFill>
              <a:srgbClr val="66B2E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ller">
  <p:cSld name="TITLE_ONLY_2_2_5_2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3"/>
          <p:cNvSpPr/>
          <p:nvPr/>
        </p:nvSpPr>
        <p:spPr>
          <a:xfrm rot="-5400000">
            <a:off x="-2545650" y="2545645"/>
            <a:ext cx="51435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277;p63"/>
          <p:cNvGrpSpPr/>
          <p:nvPr/>
        </p:nvGrpSpPr>
        <p:grpSpPr>
          <a:xfrm>
            <a:off x="284750" y="-10075"/>
            <a:ext cx="664500" cy="535175"/>
            <a:chOff x="284750" y="-10075"/>
            <a:chExt cx="664500" cy="535175"/>
          </a:xfrm>
        </p:grpSpPr>
        <p:sp>
          <p:nvSpPr>
            <p:cNvPr id="278" name="Google Shape;278;p63"/>
            <p:cNvSpPr/>
            <p:nvPr/>
          </p:nvSpPr>
          <p:spPr>
            <a:xfrm>
              <a:off x="284750" y="-10075"/>
              <a:ext cx="664500" cy="535175"/>
            </a:xfrm>
            <a:prstGeom prst="flowChartOffpageConnector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0" tIns="0" rIns="0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PAYEE</a:t>
              </a:r>
              <a:endParaRPr sz="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79" name="Google Shape;279;p6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19688" y="47225"/>
              <a:ext cx="194625" cy="194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- right 2">
  <p:cSld name="SECTION_TITLE_AND_DESCRIPTION_1_1_2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4"/>
          <p:cNvSpPr/>
          <p:nvPr/>
        </p:nvSpPr>
        <p:spPr>
          <a:xfrm>
            <a:off x="4" y="0"/>
            <a:ext cx="54900" cy="51435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" name="Google Shape;282;p64"/>
          <p:cNvGrpSpPr/>
          <p:nvPr/>
        </p:nvGrpSpPr>
        <p:grpSpPr>
          <a:xfrm>
            <a:off x="284750" y="-10075"/>
            <a:ext cx="664500" cy="535175"/>
            <a:chOff x="284750" y="-10075"/>
            <a:chExt cx="664500" cy="535175"/>
          </a:xfrm>
        </p:grpSpPr>
        <p:sp>
          <p:nvSpPr>
            <p:cNvPr id="283" name="Google Shape;283;p64"/>
            <p:cNvSpPr/>
            <p:nvPr/>
          </p:nvSpPr>
          <p:spPr>
            <a:xfrm>
              <a:off x="284750" y="-10075"/>
              <a:ext cx="664500" cy="535175"/>
            </a:xfrm>
            <a:prstGeom prst="flowChartOffpageConnector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0" tIns="0" rIns="0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PAYEE</a:t>
              </a:r>
              <a:endParaRPr sz="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84" name="Google Shape;284;p6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19704" y="47221"/>
              <a:ext cx="194625" cy="194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60950" y="1684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" name="Google Shape;43;p9"/>
          <p:cNvSpPr/>
          <p:nvPr/>
        </p:nvSpPr>
        <p:spPr>
          <a:xfrm>
            <a:off x="0" y="0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" name="Google Shape;44;p9"/>
          <p:cNvPicPr preferRelativeResize="0"/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6495177" y="450350"/>
            <a:ext cx="3335726" cy="42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460950" y="2601850"/>
            <a:ext cx="8221800" cy="5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B2E1"/>
              </a:buClr>
              <a:buSzPts val="2100"/>
              <a:buNone/>
              <a:defRPr sz="2100">
                <a:solidFill>
                  <a:srgbClr val="66B2E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 rot="10800000" flipH="1">
            <a:off x="0" y="741000"/>
            <a:ext cx="9143700" cy="440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title"/>
          </p:nvPr>
        </p:nvSpPr>
        <p:spPr>
          <a:xfrm>
            <a:off x="-150" y="92550"/>
            <a:ext cx="9144000" cy="6027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10"/>
          <p:cNvSpPr/>
          <p:nvPr/>
        </p:nvSpPr>
        <p:spPr>
          <a:xfrm>
            <a:off x="0" y="-4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Big Title Block 1">
  <p:cSld name="TITLE_ONLY_2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1"/>
          <p:cNvSpPr/>
          <p:nvPr/>
        </p:nvSpPr>
        <p:spPr>
          <a:xfrm rot="10800000" flipH="1">
            <a:off x="0" y="3007800"/>
            <a:ext cx="9144000" cy="213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-150" y="244950"/>
            <a:ext cx="9144000" cy="602700"/>
          </a:xfrm>
          <a:prstGeom prst="rect">
            <a:avLst/>
          </a:prstGeom>
        </p:spPr>
        <p:txBody>
          <a:bodyPr spcFirstLastPara="1" wrap="square" lIns="457200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41B4D"/>
              </a:buClr>
              <a:buSzPts val="1800"/>
              <a:buNone/>
              <a:defRPr sz="1800">
                <a:solidFill>
                  <a:srgbClr val="141B4D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/>
          <p:nvPr/>
        </p:nvSpPr>
        <p:spPr>
          <a:xfrm rot="10800000">
            <a:off x="4402800" y="3000135"/>
            <a:ext cx="338400" cy="202500"/>
          </a:xfrm>
          <a:prstGeom prst="triangle">
            <a:avLst>
              <a:gd name="adj" fmla="val 47776"/>
            </a:avLst>
          </a:prstGeom>
          <a:solidFill>
            <a:srgbClr val="141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/>
          <p:nvPr/>
        </p:nvSpPr>
        <p:spPr>
          <a:xfrm>
            <a:off x="0" y="-4"/>
            <a:ext cx="9144000" cy="52200"/>
          </a:xfrm>
          <a:prstGeom prst="rect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141B4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141B4D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141B4D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hyperlink" Target="mailto:zach@miller.com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6.png"/><Relationship Id="rId4" Type="http://schemas.openxmlformats.org/officeDocument/2006/relationships/hyperlink" Target="https://www.candex.com/Pricing#faq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andex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9.png"/><Relationship Id="rId4" Type="http://schemas.openxmlformats.org/officeDocument/2006/relationships/hyperlink" Target="https://www.candex.com/Registration/RegistrationRequest?invalidEmail=&amp;registrationStatus=Fail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65"/>
          <p:cNvPicPr preferRelativeResize="0"/>
          <p:nvPr/>
        </p:nvPicPr>
        <p:blipFill rotWithShape="1">
          <a:blip r:embed="rId3">
            <a:alphaModFix/>
          </a:blip>
          <a:srcRect r="18066"/>
          <a:stretch/>
        </p:blipFill>
        <p:spPr>
          <a:xfrm>
            <a:off x="3889200" y="2910500"/>
            <a:ext cx="5254649" cy="22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75" y="1083832"/>
            <a:ext cx="3042300" cy="5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65"/>
          <p:cNvSpPr txBox="1"/>
          <p:nvPr/>
        </p:nvSpPr>
        <p:spPr>
          <a:xfrm>
            <a:off x="494775" y="1829000"/>
            <a:ext cx="44415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66B2E1"/>
                </a:solidFill>
                <a:latin typeface="Roboto"/>
                <a:ea typeface="Roboto"/>
                <a:cs typeface="Roboto"/>
                <a:sym typeface="Roboto"/>
              </a:rPr>
              <a:t>The fast track</a:t>
            </a:r>
            <a:endParaRPr sz="3000">
              <a:solidFill>
                <a:srgbClr val="66B2E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92" name="Google Shape;292;p65"/>
          <p:cNvGrpSpPr/>
          <p:nvPr/>
        </p:nvGrpSpPr>
        <p:grpSpPr>
          <a:xfrm>
            <a:off x="150" y="3656675"/>
            <a:ext cx="3665922" cy="400375"/>
            <a:chOff x="-6442" y="3808386"/>
            <a:chExt cx="4899000" cy="288600"/>
          </a:xfrm>
        </p:grpSpPr>
        <p:sp>
          <p:nvSpPr>
            <p:cNvPr id="293" name="Google Shape;293;p65"/>
            <p:cNvSpPr/>
            <p:nvPr/>
          </p:nvSpPr>
          <p:spPr>
            <a:xfrm>
              <a:off x="-6409" y="3808388"/>
              <a:ext cx="178200" cy="288300"/>
            </a:xfrm>
            <a:prstGeom prst="rect">
              <a:avLst/>
            </a:prstGeom>
            <a:solidFill>
              <a:srgbClr val="66B2E1"/>
            </a:solidFill>
            <a:ln>
              <a:noFill/>
            </a:ln>
          </p:spPr>
          <p:txBody>
            <a:bodyPr spcFirstLastPara="1" wrap="square" lIns="120125" tIns="120125" rIns="120125" bIns="1201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5"/>
            <p:cNvSpPr/>
            <p:nvPr/>
          </p:nvSpPr>
          <p:spPr>
            <a:xfrm>
              <a:off x="-6442" y="3808386"/>
              <a:ext cx="4899000" cy="288600"/>
            </a:xfrm>
            <a:prstGeom prst="roundRect">
              <a:avLst>
                <a:gd name="adj" fmla="val 16667"/>
              </a:avLst>
            </a:prstGeom>
            <a:solidFill>
              <a:srgbClr val="66B2E1"/>
            </a:solidFill>
            <a:ln>
              <a:noFill/>
            </a:ln>
          </p:spPr>
          <p:txBody>
            <a:bodyPr spcFirstLastPara="1" wrap="square" lIns="120125" tIns="120125" rIns="120125" bIns="120125" anchor="ctr" anchorCtr="0">
              <a:noAutofit/>
            </a:bodyPr>
            <a:lstStyle/>
            <a:p>
              <a:pPr marL="34290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Payee Experience for Participants</a:t>
              </a:r>
              <a:endParaRPr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74" title="Adoption Training 18.png"/>
          <p:cNvPicPr preferRelativeResize="0"/>
          <p:nvPr/>
        </p:nvPicPr>
        <p:blipFill rotWithShape="1">
          <a:blip r:embed="rId3">
            <a:alphaModFix/>
          </a:blip>
          <a:srcRect t="40" b="40"/>
          <a:stretch/>
        </p:blipFill>
        <p:spPr>
          <a:xfrm>
            <a:off x="2385875" y="364350"/>
            <a:ext cx="6603126" cy="4639212"/>
          </a:xfrm>
          <a:prstGeom prst="rect">
            <a:avLst/>
          </a:prstGeom>
          <a:noFill/>
          <a:ln w="9525" cap="flat" cmpd="sng">
            <a:solidFill>
              <a:srgbClr val="444B78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440" name="Google Shape;440;p74"/>
          <p:cNvGrpSpPr/>
          <p:nvPr/>
        </p:nvGrpSpPr>
        <p:grpSpPr>
          <a:xfrm>
            <a:off x="2385885" y="139950"/>
            <a:ext cx="6603119" cy="224400"/>
            <a:chOff x="2729325" y="0"/>
            <a:chExt cx="6222900" cy="224400"/>
          </a:xfrm>
        </p:grpSpPr>
        <p:grpSp>
          <p:nvGrpSpPr>
            <p:cNvPr id="441" name="Google Shape;441;p74"/>
            <p:cNvGrpSpPr/>
            <p:nvPr/>
          </p:nvGrpSpPr>
          <p:grpSpPr>
            <a:xfrm>
              <a:off x="2729325" y="0"/>
              <a:ext cx="6222900" cy="224400"/>
              <a:chOff x="2729325" y="63675"/>
              <a:chExt cx="6222900" cy="224400"/>
            </a:xfrm>
          </p:grpSpPr>
          <p:sp>
            <p:nvSpPr>
              <p:cNvPr id="442" name="Google Shape;442;p74"/>
              <p:cNvSpPr/>
              <p:nvPr/>
            </p:nvSpPr>
            <p:spPr>
              <a:xfrm>
                <a:off x="2729325" y="63675"/>
                <a:ext cx="6222900" cy="224400"/>
              </a:xfrm>
              <a:prstGeom prst="round2SameRect">
                <a:avLst>
                  <a:gd name="adj1" fmla="val 14939"/>
                  <a:gd name="adj2" fmla="val 0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74"/>
              <p:cNvSpPr/>
              <p:nvPr/>
            </p:nvSpPr>
            <p:spPr>
              <a:xfrm>
                <a:off x="2840675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74"/>
              <p:cNvSpPr/>
              <p:nvPr/>
            </p:nvSpPr>
            <p:spPr>
              <a:xfrm>
                <a:off x="2933863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74"/>
              <p:cNvSpPr/>
              <p:nvPr/>
            </p:nvSpPr>
            <p:spPr>
              <a:xfrm>
                <a:off x="3027052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6" name="Google Shape;446;p74"/>
            <p:cNvSpPr/>
            <p:nvPr/>
          </p:nvSpPr>
          <p:spPr>
            <a:xfrm>
              <a:off x="3233025" y="47600"/>
              <a:ext cx="5626500" cy="1257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7" name="Google Shape;447;p74"/>
          <p:cNvSpPr/>
          <p:nvPr/>
        </p:nvSpPr>
        <p:spPr>
          <a:xfrm>
            <a:off x="-1467100" y="4445000"/>
            <a:ext cx="109500" cy="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48" name="Google Shape;448;p74"/>
          <p:cNvGraphicFramePr/>
          <p:nvPr/>
        </p:nvGraphicFramePr>
        <p:xfrm>
          <a:off x="284733" y="5852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{B2057BB9-E990-4AE3-B4AA-F5153403EF2A}</a:tableStyleId>
              </a:tblPr>
              <a:tblGrid>
                <a:gridCol w="186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Payee Accepts Standard Terms</a:t>
                      </a:r>
                      <a:endParaRPr sz="2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87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49" name="Google Shape;449;p74" title="Adoption Training 18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8475" y="2476150"/>
            <a:ext cx="3079801" cy="252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4" name="Google Shape;454;p75"/>
          <p:cNvGraphicFramePr/>
          <p:nvPr/>
        </p:nvGraphicFramePr>
        <p:xfrm>
          <a:off x="304808" y="6246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{CD01332C-BED2-40BC-845B-528F8F6BD3E7}</a:tableStyleId>
              </a:tblPr>
              <a:tblGrid>
                <a:gridCol w="185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Request Payment</a:t>
                      </a:r>
                      <a:endParaRPr sz="26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87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55" name="Google Shape;455;p75"/>
          <p:cNvGrpSpPr/>
          <p:nvPr/>
        </p:nvGrpSpPr>
        <p:grpSpPr>
          <a:xfrm>
            <a:off x="2457785" y="219425"/>
            <a:ext cx="6609260" cy="4651600"/>
            <a:chOff x="2729325" y="0"/>
            <a:chExt cx="6228688" cy="4651600"/>
          </a:xfrm>
        </p:grpSpPr>
        <p:grpSp>
          <p:nvGrpSpPr>
            <p:cNvPr id="456" name="Google Shape;456;p75"/>
            <p:cNvGrpSpPr/>
            <p:nvPr/>
          </p:nvGrpSpPr>
          <p:grpSpPr>
            <a:xfrm>
              <a:off x="2729325" y="0"/>
              <a:ext cx="6228688" cy="4651600"/>
              <a:chOff x="2729325" y="63675"/>
              <a:chExt cx="6228688" cy="4651600"/>
            </a:xfrm>
          </p:grpSpPr>
          <p:sp>
            <p:nvSpPr>
              <p:cNvPr id="457" name="Google Shape;457;p75"/>
              <p:cNvSpPr/>
              <p:nvPr/>
            </p:nvSpPr>
            <p:spPr>
              <a:xfrm>
                <a:off x="2735113" y="63775"/>
                <a:ext cx="6222900" cy="4651500"/>
              </a:xfrm>
              <a:prstGeom prst="roundRect">
                <a:avLst>
                  <a:gd name="adj" fmla="val 833"/>
                </a:avLst>
              </a:prstGeom>
              <a:solidFill>
                <a:srgbClr val="FFFFFF"/>
              </a:solidFill>
              <a:ln w="9525" cap="flat" cmpd="sng">
                <a:solidFill>
                  <a:srgbClr val="B3C1D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75"/>
              <p:cNvSpPr/>
              <p:nvPr/>
            </p:nvSpPr>
            <p:spPr>
              <a:xfrm>
                <a:off x="2729325" y="63675"/>
                <a:ext cx="6222900" cy="224400"/>
              </a:xfrm>
              <a:prstGeom prst="round2SameRect">
                <a:avLst>
                  <a:gd name="adj1" fmla="val 14939"/>
                  <a:gd name="adj2" fmla="val 0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75"/>
              <p:cNvSpPr/>
              <p:nvPr/>
            </p:nvSpPr>
            <p:spPr>
              <a:xfrm>
                <a:off x="2840675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75"/>
              <p:cNvSpPr/>
              <p:nvPr/>
            </p:nvSpPr>
            <p:spPr>
              <a:xfrm>
                <a:off x="2933863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75"/>
              <p:cNvSpPr/>
              <p:nvPr/>
            </p:nvSpPr>
            <p:spPr>
              <a:xfrm>
                <a:off x="3027052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2" name="Google Shape;462;p75"/>
            <p:cNvSpPr/>
            <p:nvPr/>
          </p:nvSpPr>
          <p:spPr>
            <a:xfrm>
              <a:off x="3233025" y="47600"/>
              <a:ext cx="5626500" cy="1257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75"/>
          <p:cNvSpPr/>
          <p:nvPr/>
        </p:nvSpPr>
        <p:spPr>
          <a:xfrm>
            <a:off x="2467719" y="765500"/>
            <a:ext cx="1433100" cy="3822300"/>
          </a:xfrm>
          <a:prstGeom prst="rect">
            <a:avLst/>
          </a:prstGeom>
          <a:solidFill>
            <a:srgbClr val="222856"/>
          </a:solidFill>
          <a:ln w="9525" cap="flat" cmpd="sng">
            <a:solidFill>
              <a:srgbClr val="22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B3C1D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57150" lvl="0" indent="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75"/>
          <p:cNvSpPr txBox="1"/>
          <p:nvPr/>
        </p:nvSpPr>
        <p:spPr>
          <a:xfrm>
            <a:off x="2470194" y="1743003"/>
            <a:ext cx="14331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7150" rIns="0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3C1D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ORDERS</a:t>
            </a:r>
            <a:endParaRPr sz="600">
              <a:solidFill>
                <a:srgbClr val="B3C1D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3C1D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Speaking Engagement - January</a:t>
            </a:r>
            <a:endParaRPr sz="600">
              <a:solidFill>
                <a:srgbClr val="B3C1D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200"/>
              </a:spcAft>
              <a:buNone/>
            </a:pPr>
            <a:endParaRPr sz="600">
              <a:solidFill>
                <a:srgbClr val="66B2E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465" name="Google Shape;465;p75"/>
          <p:cNvSpPr/>
          <p:nvPr/>
        </p:nvSpPr>
        <p:spPr>
          <a:xfrm>
            <a:off x="2467707" y="435900"/>
            <a:ext cx="1433100" cy="325500"/>
          </a:xfrm>
          <a:prstGeom prst="rect">
            <a:avLst/>
          </a:prstGeom>
          <a:solidFill>
            <a:srgbClr val="141B4D"/>
          </a:solidFill>
          <a:ln w="9525" cap="flat" cmpd="sng">
            <a:solidFill>
              <a:srgbClr val="141B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Miller &amp; Sons</a:t>
            </a:r>
            <a:endParaRPr sz="9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66" name="Google Shape;466;p75"/>
          <p:cNvGraphicFramePr/>
          <p:nvPr/>
        </p:nvGraphicFramePr>
        <p:xfrm>
          <a:off x="2467722" y="7655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143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9325">
                <a:tc>
                  <a:txBody>
                    <a:bodyPr/>
                    <a:lstStyle/>
                    <a:p>
                      <a:pPr marL="17145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My Activity</a:t>
                      </a:r>
                      <a:endParaRPr sz="6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171450" lvl="0" indent="0" algn="l" rtl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B3C1D6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My Requests</a:t>
                      </a:r>
                      <a:endParaRPr sz="600">
                        <a:solidFill>
                          <a:srgbClr val="B3C1D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  <a:p>
                      <a:pPr marL="171450" lvl="0" indent="0" algn="l" rtl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B3C1D6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Order Feed</a:t>
                      </a:r>
                      <a:endParaRPr sz="600">
                        <a:solidFill>
                          <a:srgbClr val="B3C1D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  <a:p>
                      <a:pPr marL="171450" lvl="0" indent="0" algn="l" rtl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600">
                          <a:solidFill>
                            <a:srgbClr val="B3C1D6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Settings</a:t>
                      </a:r>
                      <a:endParaRPr sz="600">
                        <a:solidFill>
                          <a:srgbClr val="B3C1D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182875" marB="1828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1B4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7" name="Google Shape;46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419" y="1112192"/>
            <a:ext cx="85800" cy="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2219" y="1448734"/>
            <a:ext cx="85800" cy="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75"/>
          <p:cNvSpPr/>
          <p:nvPr/>
        </p:nvSpPr>
        <p:spPr>
          <a:xfrm>
            <a:off x="3687044" y="969375"/>
            <a:ext cx="140100" cy="10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141B4D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600" b="1">
              <a:solidFill>
                <a:srgbClr val="141B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70" name="Google Shape;470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419" y="1276213"/>
            <a:ext cx="85800" cy="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7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582204" y="948187"/>
            <a:ext cx="85800" cy="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2044" y="558975"/>
            <a:ext cx="65100" cy="6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3" name="Google Shape;473;p75"/>
          <p:cNvGrpSpPr/>
          <p:nvPr/>
        </p:nvGrpSpPr>
        <p:grpSpPr>
          <a:xfrm>
            <a:off x="2467608" y="2012807"/>
            <a:ext cx="1403782" cy="110402"/>
            <a:chOff x="3857417" y="2278938"/>
            <a:chExt cx="1403782" cy="110402"/>
          </a:xfrm>
        </p:grpSpPr>
        <p:grpSp>
          <p:nvGrpSpPr>
            <p:cNvPr id="474" name="Google Shape;474;p75"/>
            <p:cNvGrpSpPr/>
            <p:nvPr/>
          </p:nvGrpSpPr>
          <p:grpSpPr>
            <a:xfrm>
              <a:off x="3857417" y="2278938"/>
              <a:ext cx="1403770" cy="110402"/>
              <a:chOff x="2427505" y="2210950"/>
              <a:chExt cx="1403770" cy="110402"/>
            </a:xfrm>
          </p:grpSpPr>
          <p:sp>
            <p:nvSpPr>
              <p:cNvPr id="475" name="Google Shape;475;p75"/>
              <p:cNvSpPr/>
              <p:nvPr/>
            </p:nvSpPr>
            <p:spPr>
              <a:xfrm>
                <a:off x="2427505" y="2210952"/>
                <a:ext cx="1350900" cy="110400"/>
              </a:xfrm>
              <a:prstGeom prst="rect">
                <a:avLst/>
              </a:prstGeom>
              <a:solidFill>
                <a:srgbClr val="444B78"/>
              </a:solidFill>
              <a:ln>
                <a:noFill/>
              </a:ln>
            </p:spPr>
            <p:txBody>
              <a:bodyPr spcFirstLastPara="1" wrap="square" lIns="91425" tIns="91425" rIns="0" bIns="91425" anchor="ctr" anchorCtr="0">
                <a:noAutofit/>
              </a:bodyPr>
              <a:lstStyle/>
              <a:p>
                <a:pPr marL="1143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 b="1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speaking engagement - ja…</a:t>
                </a:r>
                <a:endParaRPr sz="6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476" name="Google Shape;476;p75"/>
              <p:cNvSpPr/>
              <p:nvPr/>
            </p:nvSpPr>
            <p:spPr>
              <a:xfrm>
                <a:off x="3626375" y="2210950"/>
                <a:ext cx="204900" cy="110400"/>
              </a:xfrm>
              <a:prstGeom prst="roundRect">
                <a:avLst>
                  <a:gd name="adj" fmla="val 50000"/>
                </a:avLst>
              </a:prstGeom>
              <a:solidFill>
                <a:srgbClr val="444B78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49147" lvl="0" indent="0" algn="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B3C1D6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rPr>
                  <a:t>1</a:t>
                </a:r>
                <a:endParaRPr/>
              </a:p>
            </p:txBody>
          </p:sp>
        </p:grpSp>
        <p:sp>
          <p:nvSpPr>
            <p:cNvPr id="477" name="Google Shape;477;p75"/>
            <p:cNvSpPr/>
            <p:nvPr/>
          </p:nvSpPr>
          <p:spPr>
            <a:xfrm>
              <a:off x="5121099" y="2279399"/>
              <a:ext cx="140100" cy="109500"/>
            </a:xfrm>
            <a:prstGeom prst="roundRect">
              <a:avLst>
                <a:gd name="adj" fmla="val 50000"/>
              </a:avLst>
            </a:prstGeom>
            <a:solidFill>
              <a:srgbClr val="66B2E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478" name="Google Shape;478;p7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3960643" y="2299350"/>
              <a:ext cx="69600" cy="69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9" name="Google Shape;479;p75"/>
          <p:cNvSpPr/>
          <p:nvPr/>
        </p:nvSpPr>
        <p:spPr>
          <a:xfrm>
            <a:off x="2462773" y="4529573"/>
            <a:ext cx="1516800" cy="342900"/>
          </a:xfrm>
          <a:prstGeom prst="round2DiagRect">
            <a:avLst>
              <a:gd name="adj1" fmla="val 0"/>
              <a:gd name="adj2" fmla="val 12832"/>
            </a:avLst>
          </a:prstGeom>
          <a:solidFill>
            <a:srgbClr val="141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5717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Zack Miller</a:t>
            </a:r>
            <a:endParaRPr sz="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717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Online</a:t>
            </a:r>
            <a:endParaRPr/>
          </a:p>
        </p:txBody>
      </p:sp>
      <p:pic>
        <p:nvPicPr>
          <p:cNvPr id="480" name="Google Shape;480;p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33261" y="4581778"/>
            <a:ext cx="194700" cy="1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75"/>
          <p:cNvSpPr/>
          <p:nvPr/>
        </p:nvSpPr>
        <p:spPr>
          <a:xfrm>
            <a:off x="3894450" y="428775"/>
            <a:ext cx="5177700" cy="4443900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75"/>
          <p:cNvSpPr/>
          <p:nvPr/>
        </p:nvSpPr>
        <p:spPr>
          <a:xfrm>
            <a:off x="3975325" y="517764"/>
            <a:ext cx="1593900" cy="170100"/>
          </a:xfrm>
          <a:prstGeom prst="roundRect">
            <a:avLst>
              <a:gd name="adj" fmla="val 17395"/>
            </a:avLst>
          </a:prstGeom>
          <a:noFill/>
          <a:ln>
            <a:noFill/>
          </a:ln>
        </p:spPr>
        <p:txBody>
          <a:bodyPr spcFirstLastPara="1" wrap="square" lIns="0" tIns="91425" rIns="4570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Request Payment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83" name="Google Shape;483;p75"/>
          <p:cNvGrpSpPr/>
          <p:nvPr/>
        </p:nvGrpSpPr>
        <p:grpSpPr>
          <a:xfrm>
            <a:off x="7077275" y="428775"/>
            <a:ext cx="1894200" cy="325500"/>
            <a:chOff x="4960650" y="395375"/>
            <a:chExt cx="1894200" cy="325500"/>
          </a:xfrm>
        </p:grpSpPr>
        <p:sp>
          <p:nvSpPr>
            <p:cNvPr id="484" name="Google Shape;484;p75"/>
            <p:cNvSpPr/>
            <p:nvPr/>
          </p:nvSpPr>
          <p:spPr>
            <a:xfrm>
              <a:off x="5915550" y="395375"/>
              <a:ext cx="9393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47781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b="1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    ?     Sign out</a:t>
              </a:r>
              <a:endParaRPr sz="600">
                <a:solidFill>
                  <a:srgbClr val="666666"/>
                </a:solidFill>
              </a:endParaRPr>
            </a:p>
          </p:txBody>
        </p:sp>
        <p:sp>
          <p:nvSpPr>
            <p:cNvPr id="485" name="Google Shape;485;p75"/>
            <p:cNvSpPr/>
            <p:nvPr/>
          </p:nvSpPr>
          <p:spPr>
            <a:xfrm>
              <a:off x="4960650" y="476275"/>
              <a:ext cx="1183500" cy="1494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0" rIns="4570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search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486" name="Google Shape;486;p75"/>
            <p:cNvSpPr/>
            <p:nvPr/>
          </p:nvSpPr>
          <p:spPr>
            <a:xfrm>
              <a:off x="6246883" y="515522"/>
              <a:ext cx="85200" cy="852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?</a:t>
              </a:r>
              <a:endPara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87" name="Google Shape;487;p75"/>
          <p:cNvSpPr/>
          <p:nvPr/>
        </p:nvSpPr>
        <p:spPr>
          <a:xfrm>
            <a:off x="4056171" y="2810750"/>
            <a:ext cx="5013000" cy="1397400"/>
          </a:xfrm>
          <a:prstGeom prst="roundRect">
            <a:avLst>
              <a:gd name="adj" fmla="val 2520"/>
            </a:avLst>
          </a:prstGeom>
          <a:solidFill>
            <a:srgbClr val="DDEFF9"/>
          </a:solidFill>
          <a:ln w="9525" cap="flat" cmpd="sng">
            <a:solidFill>
              <a:srgbClr val="EFEFE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75"/>
          <p:cNvSpPr/>
          <p:nvPr/>
        </p:nvSpPr>
        <p:spPr>
          <a:xfrm>
            <a:off x="4025550" y="3459275"/>
            <a:ext cx="5046600" cy="43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75"/>
          <p:cNvSpPr/>
          <p:nvPr/>
        </p:nvSpPr>
        <p:spPr>
          <a:xfrm>
            <a:off x="4165729" y="3080163"/>
            <a:ext cx="1593900" cy="170100"/>
          </a:xfrm>
          <a:prstGeom prst="roundRect">
            <a:avLst>
              <a:gd name="adj" fmla="val 17395"/>
            </a:avLst>
          </a:prstGeom>
          <a:noFill/>
          <a:ln>
            <a:noFill/>
          </a:ln>
        </p:spPr>
        <p:txBody>
          <a:bodyPr spcFirstLastPara="1" wrap="square" lIns="0" tIns="91425" rIns="457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Speaking Engagement - January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90" name="Google Shape;490;p75"/>
          <p:cNvGraphicFramePr/>
          <p:nvPr/>
        </p:nvGraphicFramePr>
        <p:xfrm>
          <a:off x="4166185" y="29127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{CD01332C-BED2-40BC-845B-528F8F6BD3E7}</a:tableStyleId>
              </a:tblPr>
              <a:tblGrid>
                <a:gridCol w="159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Item</a:t>
                      </a:r>
                      <a:r>
                        <a:rPr lang="en" sz="600" u="none" strike="noStrike" cap="non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(USD)</a:t>
                      </a:r>
                      <a:endParaRPr sz="600" u="none" strike="noStrike" cap="none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1" name="Google Shape;491;p75"/>
          <p:cNvSpPr txBox="1"/>
          <p:nvPr/>
        </p:nvSpPr>
        <p:spPr>
          <a:xfrm>
            <a:off x="6124429" y="3258639"/>
            <a:ext cx="463800" cy="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" sz="500" b="0" i="0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500</a:t>
            </a:r>
            <a:endParaRPr sz="500" b="0" i="0" u="none" strike="noStrike" cap="none">
              <a:solidFill>
                <a:srgbClr val="6666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2" name="Google Shape;492;p75"/>
          <p:cNvSpPr/>
          <p:nvPr/>
        </p:nvSpPr>
        <p:spPr>
          <a:xfrm>
            <a:off x="6101330" y="2901387"/>
            <a:ext cx="510000" cy="170100"/>
          </a:xfrm>
          <a:prstGeom prst="roundRect">
            <a:avLst>
              <a:gd name="adj" fmla="val 17395"/>
            </a:avLst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You Get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75"/>
          <p:cNvSpPr/>
          <p:nvPr/>
        </p:nvSpPr>
        <p:spPr>
          <a:xfrm>
            <a:off x="6101330" y="3080163"/>
            <a:ext cx="510000" cy="170100"/>
          </a:xfrm>
          <a:prstGeom prst="roundRect">
            <a:avLst>
              <a:gd name="adj" fmla="val 17395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500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4" name="Google Shape;494;p75"/>
          <p:cNvGraphicFramePr/>
          <p:nvPr/>
        </p:nvGraphicFramePr>
        <p:xfrm>
          <a:off x="4056367" y="21259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{CD01332C-BED2-40BC-845B-528F8F6BD3E7}</a:tableStyleId>
              </a:tblPr>
              <a:tblGrid>
                <a:gridCol w="181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600" b="1" u="none" strike="noStrike" cap="non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Bill To:</a:t>
                      </a:r>
                      <a:endParaRPr sz="600" b="1" u="none" strike="noStrike" cap="non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4570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600" b="1" u="none" strike="noStrike" cap="non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Deliver To:</a:t>
                      </a:r>
                      <a:endParaRPr sz="600" b="1" u="none" strike="noStrike" cap="non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600" u="none" strike="noStrike" cap="non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Candex Solutions Inc</a:t>
                      </a:r>
                      <a:endParaRPr sz="600" u="none" strike="noStrike" cap="non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600" u="none" strike="noStrike" cap="non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420 Lexington Avenue, Suite 300</a:t>
                      </a:r>
                      <a:endParaRPr sz="600" u="none" strike="noStrike" cap="non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600" u="none" strike="noStrike" cap="non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New York, NY 10170</a:t>
                      </a:r>
                      <a:endParaRPr sz="600" u="none" strike="noStrike" cap="non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4570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VCU 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907 Floyd Ave, Richmond, 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 23284, United States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600" u="none" strike="noStrike" cap="none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Tax ID #: 45-2805653</a:t>
                      </a:r>
                      <a:endParaRPr sz="600" u="none" strike="noStrike" cap="non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4570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600" u="none" strike="noStrike" cap="non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95" name="Google Shape;495;p75"/>
          <p:cNvSpPr/>
          <p:nvPr/>
        </p:nvSpPr>
        <p:spPr>
          <a:xfrm>
            <a:off x="4050194" y="4349174"/>
            <a:ext cx="536700" cy="170100"/>
          </a:xfrm>
          <a:prstGeom prst="roundRect">
            <a:avLst>
              <a:gd name="adj" fmla="val 50000"/>
            </a:avLst>
          </a:prstGeom>
          <a:solidFill>
            <a:srgbClr val="66B2E1"/>
          </a:solidFill>
          <a:ln>
            <a:noFill/>
          </a:ln>
        </p:spPr>
        <p:txBody>
          <a:bodyPr spcFirstLastPara="1" wrap="square" lIns="63700" tIns="63700" rIns="63700" bIns="63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Submit</a:t>
            </a:r>
            <a:endParaRPr sz="7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6" name="Google Shape;496;p75"/>
          <p:cNvSpPr/>
          <p:nvPr/>
        </p:nvSpPr>
        <p:spPr>
          <a:xfrm>
            <a:off x="4636694" y="4349174"/>
            <a:ext cx="787500" cy="170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66B2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3700" tIns="63700" rIns="63700" bIns="63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700" b="1" i="0" u="none" strike="noStrike" cap="none">
                <a:solidFill>
                  <a:srgbClr val="66B2E1"/>
                </a:solidFill>
                <a:latin typeface="Open Sans"/>
                <a:ea typeface="Open Sans"/>
                <a:cs typeface="Open Sans"/>
                <a:sym typeface="Open Sans"/>
              </a:rPr>
              <a:t>Skip for Now</a:t>
            </a:r>
            <a:endParaRPr sz="700" b="1" i="0" u="none" strike="noStrike" cap="none">
              <a:solidFill>
                <a:srgbClr val="66B2E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7" name="Google Shape;497;p75"/>
          <p:cNvSpPr/>
          <p:nvPr/>
        </p:nvSpPr>
        <p:spPr>
          <a:xfrm>
            <a:off x="3894450" y="757825"/>
            <a:ext cx="5177700" cy="411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8" name="Google Shape;498;p75"/>
          <p:cNvGraphicFramePr/>
          <p:nvPr/>
        </p:nvGraphicFramePr>
        <p:xfrm>
          <a:off x="4052982" y="854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{CD01332C-BED2-40BC-845B-528F8F6BD3E7}</a:tableStyleId>
              </a:tblPr>
              <a:tblGrid>
                <a:gridCol w="110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50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Speaking Engagement - January</a:t>
                      </a:r>
                      <a:endParaRPr sz="8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999999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PO# 67564453535</a:t>
                      </a:r>
                      <a:endParaRPr sz="600">
                        <a:solidFill>
                          <a:srgbClr val="999999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9" name="Google Shape;499;p75"/>
          <p:cNvSpPr/>
          <p:nvPr/>
        </p:nvSpPr>
        <p:spPr>
          <a:xfrm>
            <a:off x="6611334" y="3080863"/>
            <a:ext cx="371100" cy="170100"/>
          </a:xfrm>
          <a:prstGeom prst="roundRect">
            <a:avLst>
              <a:gd name="adj" fmla="val 17395"/>
            </a:avLst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75"/>
          <p:cNvSpPr/>
          <p:nvPr/>
        </p:nvSpPr>
        <p:spPr>
          <a:xfrm>
            <a:off x="6651380" y="2902076"/>
            <a:ext cx="291000" cy="170100"/>
          </a:xfrm>
          <a:prstGeom prst="roundRect">
            <a:avLst>
              <a:gd name="adj" fmla="val 17395"/>
            </a:avLst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Tax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75"/>
          <p:cNvSpPr/>
          <p:nvPr/>
        </p:nvSpPr>
        <p:spPr>
          <a:xfrm>
            <a:off x="7068223" y="3092068"/>
            <a:ext cx="510000" cy="170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66B2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1" i="0" u="none" strike="noStrike" cap="none">
                <a:solidFill>
                  <a:srgbClr val="66B2E1"/>
                </a:solidFill>
                <a:latin typeface="Open Sans"/>
                <a:ea typeface="Open Sans"/>
                <a:cs typeface="Open Sans"/>
                <a:sym typeface="Open Sans"/>
              </a:rPr>
              <a:t>view/edit</a:t>
            </a:r>
            <a:endParaRPr sz="600" b="1" i="0" u="none" strike="noStrike" cap="none">
              <a:solidFill>
                <a:srgbClr val="66B2E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2" name="Google Shape;502;p75"/>
          <p:cNvSpPr/>
          <p:nvPr/>
        </p:nvSpPr>
        <p:spPr>
          <a:xfrm>
            <a:off x="4523950" y="1720650"/>
            <a:ext cx="1548300" cy="184800"/>
          </a:xfrm>
          <a:prstGeom prst="roundRect">
            <a:avLst>
              <a:gd name="adj" fmla="val 11728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(US / USD)  Zack Miller		▾</a:t>
            </a:r>
            <a:endParaRPr sz="6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03" name="Google Shape;503;p75"/>
          <p:cNvGraphicFramePr/>
          <p:nvPr/>
        </p:nvGraphicFramePr>
        <p:xfrm>
          <a:off x="6864463" y="1776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{CD01332C-BED2-40BC-845B-528F8F6BD3E7}</a:tableStyleId>
              </a:tblPr>
              <a:tblGrid>
                <a:gridCol w="100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45700" marR="45700" marT="18275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91425" marT="18275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04" name="Google Shape;504;p75"/>
          <p:cNvSpPr txBox="1"/>
          <p:nvPr/>
        </p:nvSpPr>
        <p:spPr>
          <a:xfrm>
            <a:off x="4559051" y="1903450"/>
            <a:ext cx="1266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1" u="none" strike="noStrike" cap="none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Account:   </a:t>
            </a:r>
            <a:r>
              <a:rPr lang="en" sz="6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Citibank:   ********291</a:t>
            </a:r>
            <a:endParaRPr sz="6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5" name="Google Shape;505;p75"/>
          <p:cNvSpPr/>
          <p:nvPr/>
        </p:nvSpPr>
        <p:spPr>
          <a:xfrm>
            <a:off x="7945563" y="881156"/>
            <a:ext cx="787500" cy="1701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66B2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66B2E1"/>
                </a:solidFill>
                <a:latin typeface="Open Sans"/>
                <a:ea typeface="Open Sans"/>
                <a:cs typeface="Open Sans"/>
                <a:sym typeface="Open Sans"/>
              </a:rPr>
              <a:t>Invite Finance</a:t>
            </a:r>
            <a:endParaRPr sz="700" b="1">
              <a:solidFill>
                <a:srgbClr val="66B2E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06" name="Google Shape;506;p75"/>
          <p:cNvGraphicFramePr/>
          <p:nvPr/>
        </p:nvGraphicFramePr>
        <p:xfrm>
          <a:off x="4058560" y="12637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{CD01332C-BED2-40BC-845B-528F8F6BD3E7}</a:tableStyleId>
              </a:tblPr>
              <a:tblGrid>
                <a:gridCol w="53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125">
                <a:tc gridSpan="2">
                  <a:txBody>
                    <a:bodyPr/>
                    <a:lstStyle/>
                    <a:p>
                      <a:pPr marL="0" marR="45720" lvl="0" indent="0" algn="l" rtl="0">
                        <a:lnSpc>
                          <a:spcPct val="11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600"/>
                        <a:buFont typeface="Arial"/>
                        <a:buNone/>
                      </a:pPr>
                      <a:r>
                        <a:rPr lang="en" sz="600" u="none" strike="noStrike" cap="none">
                          <a:solidFill>
                            <a:srgbClr val="41414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After you request payment and Candex verifies your banking information, Candex will invoice Buyer on your behalf. The funds should reach your account within </a:t>
                      </a:r>
                      <a:r>
                        <a:rPr lang="en" sz="600">
                          <a:solidFill>
                            <a:srgbClr val="41414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r>
                        <a:rPr lang="en" sz="600" u="none" strike="noStrike" cap="none">
                          <a:solidFill>
                            <a:srgbClr val="41414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business days of Buyer's acceptance of Candex's invoice. </a:t>
                      </a:r>
                      <a:endParaRPr sz="600" u="none" strike="noStrike" cap="none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7" name="Google Shape;507;p75"/>
          <p:cNvGraphicFramePr/>
          <p:nvPr/>
        </p:nvGraphicFramePr>
        <p:xfrm>
          <a:off x="4058553" y="17531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37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Pay To:</a:t>
                      </a:r>
                      <a:endParaRPr sz="600">
                        <a:solidFill>
                          <a:srgbClr val="999999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8" name="Google Shape;508;p75"/>
          <p:cNvGraphicFramePr/>
          <p:nvPr/>
        </p:nvGraphicFramePr>
        <p:xfrm>
          <a:off x="4164957" y="36294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73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 Amount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18275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BC5E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500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8275" marT="18275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BC5E6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6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18275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Tax</a:t>
                      </a:r>
                      <a:endParaRPr sz="6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18275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BC5E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BC5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8275" marT="18275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BC5E6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BC5E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18275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Due to You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18275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BC5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500</a:t>
                      </a:r>
                      <a:endParaRPr sz="6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18275" marT="18275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BC5E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63B3D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18275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09" name="Google Shape;509;p75"/>
          <p:cNvGrpSpPr/>
          <p:nvPr/>
        </p:nvGrpSpPr>
        <p:grpSpPr>
          <a:xfrm>
            <a:off x="284750" y="-10075"/>
            <a:ext cx="664500" cy="535175"/>
            <a:chOff x="284750" y="-10075"/>
            <a:chExt cx="664500" cy="535175"/>
          </a:xfrm>
        </p:grpSpPr>
        <p:sp>
          <p:nvSpPr>
            <p:cNvPr id="510" name="Google Shape;510;p75"/>
            <p:cNvSpPr/>
            <p:nvPr/>
          </p:nvSpPr>
          <p:spPr>
            <a:xfrm>
              <a:off x="284750" y="-10075"/>
              <a:ext cx="664500" cy="535175"/>
            </a:xfrm>
            <a:prstGeom prst="flowChartOffpageConnector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0" tIns="0" rIns="0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PAYEE</a:t>
              </a:r>
              <a:endParaRPr sz="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511" name="Google Shape;511;p7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19704" y="47221"/>
              <a:ext cx="194625" cy="194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2" name="Google Shape;512;p75"/>
          <p:cNvSpPr txBox="1"/>
          <p:nvPr/>
        </p:nvSpPr>
        <p:spPr>
          <a:xfrm>
            <a:off x="7729725" y="2992475"/>
            <a:ext cx="1108800" cy="3693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Click here to edit taxes. Payees not needing to claim taxes must enter 0.</a:t>
            </a:r>
            <a:endParaRPr sz="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3" name="Google Shape;513;p75"/>
          <p:cNvCxnSpPr>
            <a:stCxn id="512" idx="1"/>
            <a:endCxn id="501" idx="3"/>
          </p:cNvCxnSpPr>
          <p:nvPr/>
        </p:nvCxnSpPr>
        <p:spPr>
          <a:xfrm flipH="1">
            <a:off x="7578225" y="3177125"/>
            <a:ext cx="151500" cy="600"/>
          </a:xfrm>
          <a:prstGeom prst="bentConnector3">
            <a:avLst>
              <a:gd name="adj1" fmla="val 50001"/>
            </a:avLst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14" name="Google Shape;514;p75"/>
          <p:cNvSpPr txBox="1"/>
          <p:nvPr/>
        </p:nvSpPr>
        <p:spPr>
          <a:xfrm>
            <a:off x="6432450" y="778975"/>
            <a:ext cx="1337400" cy="3693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Click here to invite finance team to complete payment request</a:t>
            </a:r>
            <a:endParaRPr sz="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5" name="Google Shape;515;p75"/>
          <p:cNvCxnSpPr>
            <a:stCxn id="514" idx="3"/>
            <a:endCxn id="505" idx="1"/>
          </p:cNvCxnSpPr>
          <p:nvPr/>
        </p:nvCxnSpPr>
        <p:spPr>
          <a:xfrm>
            <a:off x="7769850" y="963625"/>
            <a:ext cx="175800" cy="2700"/>
          </a:xfrm>
          <a:prstGeom prst="bentConnector3">
            <a:avLst>
              <a:gd name="adj1" fmla="val 49975"/>
            </a:avLst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76"/>
          <p:cNvGrpSpPr/>
          <p:nvPr/>
        </p:nvGrpSpPr>
        <p:grpSpPr>
          <a:xfrm>
            <a:off x="2457785" y="219425"/>
            <a:ext cx="6609260" cy="4651600"/>
            <a:chOff x="2729325" y="0"/>
            <a:chExt cx="6228688" cy="4651600"/>
          </a:xfrm>
        </p:grpSpPr>
        <p:grpSp>
          <p:nvGrpSpPr>
            <p:cNvPr id="521" name="Google Shape;521;p76"/>
            <p:cNvGrpSpPr/>
            <p:nvPr/>
          </p:nvGrpSpPr>
          <p:grpSpPr>
            <a:xfrm>
              <a:off x="2729325" y="0"/>
              <a:ext cx="6228688" cy="4651600"/>
              <a:chOff x="2729325" y="63675"/>
              <a:chExt cx="6228688" cy="4651600"/>
            </a:xfrm>
          </p:grpSpPr>
          <p:sp>
            <p:nvSpPr>
              <p:cNvPr id="522" name="Google Shape;522;p76"/>
              <p:cNvSpPr/>
              <p:nvPr/>
            </p:nvSpPr>
            <p:spPr>
              <a:xfrm>
                <a:off x="2735113" y="63775"/>
                <a:ext cx="6222900" cy="4651500"/>
              </a:xfrm>
              <a:prstGeom prst="roundRect">
                <a:avLst>
                  <a:gd name="adj" fmla="val 833"/>
                </a:avLst>
              </a:prstGeom>
              <a:solidFill>
                <a:srgbClr val="FFFFFF"/>
              </a:solidFill>
              <a:ln w="9525" cap="flat" cmpd="sng">
                <a:solidFill>
                  <a:srgbClr val="B3C1D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76"/>
              <p:cNvSpPr/>
              <p:nvPr/>
            </p:nvSpPr>
            <p:spPr>
              <a:xfrm>
                <a:off x="2729325" y="63675"/>
                <a:ext cx="6222900" cy="224400"/>
              </a:xfrm>
              <a:prstGeom prst="round2SameRect">
                <a:avLst>
                  <a:gd name="adj1" fmla="val 14939"/>
                  <a:gd name="adj2" fmla="val 0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76"/>
              <p:cNvSpPr/>
              <p:nvPr/>
            </p:nvSpPr>
            <p:spPr>
              <a:xfrm>
                <a:off x="2840675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76"/>
              <p:cNvSpPr/>
              <p:nvPr/>
            </p:nvSpPr>
            <p:spPr>
              <a:xfrm>
                <a:off x="2933863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76"/>
              <p:cNvSpPr/>
              <p:nvPr/>
            </p:nvSpPr>
            <p:spPr>
              <a:xfrm>
                <a:off x="3027052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7" name="Google Shape;527;p76"/>
            <p:cNvSpPr/>
            <p:nvPr/>
          </p:nvSpPr>
          <p:spPr>
            <a:xfrm>
              <a:off x="3233025" y="47600"/>
              <a:ext cx="5626500" cy="1257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8" name="Google Shape;528;p76"/>
          <p:cNvSpPr/>
          <p:nvPr/>
        </p:nvSpPr>
        <p:spPr>
          <a:xfrm>
            <a:off x="2467719" y="765500"/>
            <a:ext cx="1433100" cy="3822300"/>
          </a:xfrm>
          <a:prstGeom prst="rect">
            <a:avLst/>
          </a:prstGeom>
          <a:solidFill>
            <a:srgbClr val="222856"/>
          </a:solidFill>
          <a:ln w="9525" cap="flat" cmpd="sng">
            <a:solidFill>
              <a:srgbClr val="22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B3C1D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57150" lvl="0" indent="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9" name="Google Shape;529;p76"/>
          <p:cNvSpPr txBox="1"/>
          <p:nvPr/>
        </p:nvSpPr>
        <p:spPr>
          <a:xfrm>
            <a:off x="2470194" y="1743003"/>
            <a:ext cx="14331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7150" rIns="0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3C1D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ORDERS</a:t>
            </a:r>
            <a:endParaRPr sz="600">
              <a:solidFill>
                <a:srgbClr val="B3C1D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11430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3C1D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Speaking Engagement - January</a:t>
            </a:r>
            <a:endParaRPr sz="600">
              <a:solidFill>
                <a:srgbClr val="B3C1D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200"/>
              </a:spcAft>
              <a:buNone/>
            </a:pPr>
            <a:endParaRPr sz="600">
              <a:solidFill>
                <a:srgbClr val="66B2E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30" name="Google Shape;530;p76"/>
          <p:cNvSpPr/>
          <p:nvPr/>
        </p:nvSpPr>
        <p:spPr>
          <a:xfrm>
            <a:off x="2467707" y="435900"/>
            <a:ext cx="1433100" cy="325500"/>
          </a:xfrm>
          <a:prstGeom prst="rect">
            <a:avLst/>
          </a:prstGeom>
          <a:solidFill>
            <a:srgbClr val="141B4D"/>
          </a:solidFill>
          <a:ln w="9525" cap="flat" cmpd="sng">
            <a:solidFill>
              <a:srgbClr val="141B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Miller &amp; Sons</a:t>
            </a:r>
            <a:endParaRPr sz="9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531" name="Google Shape;531;p76"/>
          <p:cNvGraphicFramePr/>
          <p:nvPr/>
        </p:nvGraphicFramePr>
        <p:xfrm>
          <a:off x="2467722" y="7655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143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9325">
                <a:tc>
                  <a:txBody>
                    <a:bodyPr/>
                    <a:lstStyle/>
                    <a:p>
                      <a:pPr marL="17145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My Activity</a:t>
                      </a:r>
                      <a:endParaRPr sz="6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171450" lvl="0" indent="0" algn="l" rtl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B3C1D6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My Requests</a:t>
                      </a:r>
                      <a:endParaRPr sz="600">
                        <a:solidFill>
                          <a:srgbClr val="B3C1D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  <a:p>
                      <a:pPr marL="171450" lvl="0" indent="0" algn="l" rtl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B3C1D6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Order Feed</a:t>
                      </a:r>
                      <a:endParaRPr sz="600">
                        <a:solidFill>
                          <a:srgbClr val="B3C1D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  <a:p>
                      <a:pPr marL="171450" lvl="0" indent="0" algn="l" rtl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600">
                          <a:solidFill>
                            <a:srgbClr val="B3C1D6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Settings</a:t>
                      </a:r>
                      <a:endParaRPr sz="600">
                        <a:solidFill>
                          <a:srgbClr val="B3C1D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182875" marB="1828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1B4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32" name="Google Shape;53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419" y="1112192"/>
            <a:ext cx="85800" cy="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2219" y="1448734"/>
            <a:ext cx="85800" cy="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76"/>
          <p:cNvSpPr/>
          <p:nvPr/>
        </p:nvSpPr>
        <p:spPr>
          <a:xfrm>
            <a:off x="3687044" y="969375"/>
            <a:ext cx="140100" cy="10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141B4D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600" b="1">
              <a:solidFill>
                <a:srgbClr val="141B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35" name="Google Shape;535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419" y="1276213"/>
            <a:ext cx="85800" cy="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2582204" y="948187"/>
            <a:ext cx="85800" cy="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62044" y="558975"/>
            <a:ext cx="65100" cy="65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8" name="Google Shape;538;p76"/>
          <p:cNvGrpSpPr/>
          <p:nvPr/>
        </p:nvGrpSpPr>
        <p:grpSpPr>
          <a:xfrm>
            <a:off x="2467608" y="2012807"/>
            <a:ext cx="1403782" cy="110402"/>
            <a:chOff x="3857417" y="2278938"/>
            <a:chExt cx="1403782" cy="110402"/>
          </a:xfrm>
        </p:grpSpPr>
        <p:grpSp>
          <p:nvGrpSpPr>
            <p:cNvPr id="539" name="Google Shape;539;p76"/>
            <p:cNvGrpSpPr/>
            <p:nvPr/>
          </p:nvGrpSpPr>
          <p:grpSpPr>
            <a:xfrm>
              <a:off x="3857417" y="2278938"/>
              <a:ext cx="1403770" cy="110402"/>
              <a:chOff x="2427505" y="2210950"/>
              <a:chExt cx="1403770" cy="110402"/>
            </a:xfrm>
          </p:grpSpPr>
          <p:sp>
            <p:nvSpPr>
              <p:cNvPr id="540" name="Google Shape;540;p76"/>
              <p:cNvSpPr/>
              <p:nvPr/>
            </p:nvSpPr>
            <p:spPr>
              <a:xfrm>
                <a:off x="2427505" y="2210952"/>
                <a:ext cx="1350900" cy="110400"/>
              </a:xfrm>
              <a:prstGeom prst="rect">
                <a:avLst/>
              </a:prstGeom>
              <a:solidFill>
                <a:srgbClr val="444B78"/>
              </a:solidFill>
              <a:ln>
                <a:noFill/>
              </a:ln>
            </p:spPr>
            <p:txBody>
              <a:bodyPr spcFirstLastPara="1" wrap="square" lIns="91425" tIns="91425" rIns="0" bIns="91425" anchor="ctr" anchorCtr="0">
                <a:noAutofit/>
              </a:bodyPr>
              <a:lstStyle/>
              <a:p>
                <a:pPr marL="11430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 b="1">
                    <a:solidFill>
                      <a:srgbClr val="FFFFF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speaking engagement - …</a:t>
                </a:r>
                <a:endParaRPr sz="6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41" name="Google Shape;541;p76"/>
              <p:cNvSpPr/>
              <p:nvPr/>
            </p:nvSpPr>
            <p:spPr>
              <a:xfrm>
                <a:off x="3626375" y="2210950"/>
                <a:ext cx="204900" cy="110400"/>
              </a:xfrm>
              <a:prstGeom prst="roundRect">
                <a:avLst>
                  <a:gd name="adj" fmla="val 50000"/>
                </a:avLst>
              </a:prstGeom>
              <a:solidFill>
                <a:srgbClr val="444B78"/>
              </a:solidFill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49147" lvl="0" indent="0" algn="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600">
                    <a:solidFill>
                      <a:srgbClr val="B3C1D6"/>
                    </a:solidFill>
                    <a:latin typeface="Open Sans SemiBold"/>
                    <a:ea typeface="Open Sans SemiBold"/>
                    <a:cs typeface="Open Sans SemiBold"/>
                    <a:sym typeface="Open Sans SemiBold"/>
                  </a:rPr>
                  <a:t>1</a:t>
                </a:r>
                <a:endParaRPr/>
              </a:p>
            </p:txBody>
          </p:sp>
        </p:grpSp>
        <p:sp>
          <p:nvSpPr>
            <p:cNvPr id="542" name="Google Shape;542;p76"/>
            <p:cNvSpPr/>
            <p:nvPr/>
          </p:nvSpPr>
          <p:spPr>
            <a:xfrm>
              <a:off x="5121099" y="2279399"/>
              <a:ext cx="140100" cy="109500"/>
            </a:xfrm>
            <a:prstGeom prst="roundRect">
              <a:avLst>
                <a:gd name="adj" fmla="val 50000"/>
              </a:avLst>
            </a:prstGeom>
            <a:solidFill>
              <a:srgbClr val="66B2E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1</a:t>
              </a:r>
              <a:endParaRPr sz="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543" name="Google Shape;543;p7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3960643" y="2299350"/>
              <a:ext cx="69600" cy="69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4" name="Google Shape;544;p76"/>
          <p:cNvSpPr/>
          <p:nvPr/>
        </p:nvSpPr>
        <p:spPr>
          <a:xfrm>
            <a:off x="2462773" y="4529573"/>
            <a:ext cx="1516800" cy="342900"/>
          </a:xfrm>
          <a:prstGeom prst="round2DiagRect">
            <a:avLst>
              <a:gd name="adj1" fmla="val 0"/>
              <a:gd name="adj2" fmla="val 12832"/>
            </a:avLst>
          </a:prstGeom>
          <a:solidFill>
            <a:srgbClr val="141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5717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Zack Miller</a:t>
            </a:r>
            <a:endParaRPr sz="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717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Online</a:t>
            </a:r>
            <a:endParaRPr/>
          </a:p>
        </p:txBody>
      </p:sp>
      <p:pic>
        <p:nvPicPr>
          <p:cNvPr id="545" name="Google Shape;545;p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33261" y="4581778"/>
            <a:ext cx="194700" cy="19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7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39663" y="554063"/>
            <a:ext cx="55925" cy="3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76"/>
          <p:cNvSpPr/>
          <p:nvPr/>
        </p:nvSpPr>
        <p:spPr>
          <a:xfrm>
            <a:off x="3894375" y="446600"/>
            <a:ext cx="5177700" cy="4425900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6"/>
          <p:cNvSpPr txBox="1"/>
          <p:nvPr/>
        </p:nvSpPr>
        <p:spPr>
          <a:xfrm>
            <a:off x="3894363" y="446595"/>
            <a:ext cx="3000000" cy="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Speaking Engagement - January</a:t>
            </a:r>
            <a:endParaRPr sz="800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Virginia Commonwealth University (VCU)</a:t>
            </a:r>
            <a:endParaRPr sz="600">
              <a:solidFill>
                <a:srgbClr val="99999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49" name="Google Shape;549;p76"/>
          <p:cNvSpPr/>
          <p:nvPr/>
        </p:nvSpPr>
        <p:spPr>
          <a:xfrm>
            <a:off x="3958550" y="1646375"/>
            <a:ext cx="3213000" cy="4872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" i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Created by David London</a:t>
            </a:r>
            <a:endParaRPr sz="550" i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" i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David London invited </a:t>
            </a:r>
            <a:r>
              <a:rPr lang="en" sz="550" i="1">
                <a:solidFill>
                  <a:srgbClr val="66B2E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zack@miller.com</a:t>
            </a:r>
            <a:endParaRPr sz="550" i="1">
              <a:solidFill>
                <a:srgbClr val="66B2E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" i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 reminder to accept terms was sent to</a:t>
            </a:r>
            <a:r>
              <a:rPr lang="en" sz="550" i="1">
                <a:solidFill>
                  <a:srgbClr val="66B2E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550" i="1">
                <a:solidFill>
                  <a:srgbClr val="66B2E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zack@miller.com</a:t>
            </a:r>
            <a:endParaRPr sz="550" i="1">
              <a:solidFill>
                <a:srgbClr val="66B2E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50" i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zack Miller added </a:t>
            </a:r>
            <a:r>
              <a:rPr lang="en" sz="550" i="1">
                <a:solidFill>
                  <a:srgbClr val="66B2E1"/>
                </a:solidFill>
                <a:latin typeface="Open Sans"/>
                <a:ea typeface="Open Sans"/>
                <a:cs typeface="Open Sans"/>
                <a:sym typeface="Open Sans"/>
              </a:rPr>
              <a:t>john.smith@miller.com</a:t>
            </a:r>
            <a:endParaRPr sz="550" i="1">
              <a:solidFill>
                <a:srgbClr val="66B2E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50" i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0" name="Google Shape;550;p76"/>
          <p:cNvSpPr/>
          <p:nvPr/>
        </p:nvSpPr>
        <p:spPr>
          <a:xfrm>
            <a:off x="4354175" y="2177325"/>
            <a:ext cx="2423100" cy="524700"/>
          </a:xfrm>
          <a:prstGeom prst="wedgeRectCallout">
            <a:avLst>
              <a:gd name="adj1" fmla="val -51060"/>
              <a:gd name="adj2" fmla="val -25368"/>
            </a:avLst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en" sz="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Payment</a:t>
            </a:r>
            <a:br>
              <a:rPr lang="en" sz="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6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       </a:t>
            </a: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Click to comment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Payment has been accepted by Zack Miller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600">
                <a:solidFill>
                  <a:srgbClr val="66B2E1"/>
                </a:solidFill>
                <a:latin typeface="Open Sans"/>
                <a:ea typeface="Open Sans"/>
                <a:cs typeface="Open Sans"/>
                <a:sym typeface="Open Sans"/>
              </a:rPr>
              <a:t>view detail</a:t>
            </a:r>
            <a:endParaRPr sz="600">
              <a:solidFill>
                <a:srgbClr val="66B2E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1" name="Google Shape;551;p76"/>
          <p:cNvSpPr/>
          <p:nvPr/>
        </p:nvSpPr>
        <p:spPr>
          <a:xfrm>
            <a:off x="6777175" y="2186175"/>
            <a:ext cx="394500" cy="1701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10:42 AM</a:t>
            </a:r>
            <a:endParaRPr sz="5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2" name="Google Shape;552;p76"/>
          <p:cNvSpPr/>
          <p:nvPr/>
        </p:nvSpPr>
        <p:spPr>
          <a:xfrm>
            <a:off x="6777175" y="4166190"/>
            <a:ext cx="394500" cy="1701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5:05 PM</a:t>
            </a:r>
            <a:endParaRPr sz="5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3" name="Google Shape;553;p76"/>
          <p:cNvSpPr/>
          <p:nvPr/>
        </p:nvSpPr>
        <p:spPr>
          <a:xfrm>
            <a:off x="4043507" y="4150012"/>
            <a:ext cx="194700" cy="194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C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4" name="Google Shape;554;p76"/>
          <p:cNvSpPr/>
          <p:nvPr/>
        </p:nvSpPr>
        <p:spPr>
          <a:xfrm>
            <a:off x="4043507" y="2177634"/>
            <a:ext cx="194700" cy="194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C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5" name="Google Shape;555;p76"/>
          <p:cNvSpPr/>
          <p:nvPr/>
        </p:nvSpPr>
        <p:spPr>
          <a:xfrm>
            <a:off x="4354175" y="3106271"/>
            <a:ext cx="2423100" cy="381000"/>
          </a:xfrm>
          <a:prstGeom prst="wedgeRectCallout">
            <a:avLst>
              <a:gd name="adj1" fmla="val -51060"/>
              <a:gd name="adj2" fmla="val -25368"/>
            </a:avLst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Re: </a:t>
            </a:r>
            <a:r>
              <a:rPr lang="en" sz="600" b="1">
                <a:solidFill>
                  <a:srgbClr val="66B2E1"/>
                </a:solidFill>
                <a:latin typeface="Open Sans"/>
                <a:ea typeface="Open Sans"/>
                <a:cs typeface="Open Sans"/>
                <a:sym typeface="Open Sans"/>
              </a:rPr>
              <a:t>Payment</a:t>
            </a:r>
            <a:endParaRPr sz="600">
              <a:solidFill>
                <a:srgbClr val="66B2E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Candex has issued an invoice to Virginia Commonwealth University (VCU)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6" name="Google Shape;556;p76"/>
          <p:cNvSpPr/>
          <p:nvPr/>
        </p:nvSpPr>
        <p:spPr>
          <a:xfrm>
            <a:off x="4354200" y="4166990"/>
            <a:ext cx="2423100" cy="331200"/>
          </a:xfrm>
          <a:prstGeom prst="wedgeRectCallout">
            <a:avLst>
              <a:gd name="adj1" fmla="val -51060"/>
              <a:gd name="adj2" fmla="val -25368"/>
            </a:avLst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Re: </a:t>
            </a:r>
            <a:r>
              <a:rPr lang="en" sz="600" b="1">
                <a:solidFill>
                  <a:srgbClr val="66B2E1"/>
                </a:solidFill>
                <a:latin typeface="Open Sans"/>
                <a:ea typeface="Open Sans"/>
                <a:cs typeface="Open Sans"/>
                <a:sym typeface="Open Sans"/>
              </a:rPr>
              <a:t>Payment</a:t>
            </a:r>
            <a:endParaRPr sz="600">
              <a:solidFill>
                <a:srgbClr val="66B2E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Miller &amp; Sons was paid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7" name="Google Shape;557;p76"/>
          <p:cNvSpPr/>
          <p:nvPr/>
        </p:nvSpPr>
        <p:spPr>
          <a:xfrm>
            <a:off x="6777175" y="3113771"/>
            <a:ext cx="394500" cy="1701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11:23 AM</a:t>
            </a:r>
            <a:endParaRPr sz="5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8" name="Google Shape;558;p7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420366" y="2223584"/>
            <a:ext cx="170866" cy="15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9" name="Google Shape;559;p76"/>
          <p:cNvGrpSpPr/>
          <p:nvPr/>
        </p:nvGrpSpPr>
        <p:grpSpPr>
          <a:xfrm>
            <a:off x="3958605" y="4582913"/>
            <a:ext cx="3213000" cy="237962"/>
            <a:chOff x="3938809" y="4729525"/>
            <a:chExt cx="3213000" cy="237962"/>
          </a:xfrm>
        </p:grpSpPr>
        <p:sp>
          <p:nvSpPr>
            <p:cNvPr id="560" name="Google Shape;560;p76"/>
            <p:cNvSpPr/>
            <p:nvPr/>
          </p:nvSpPr>
          <p:spPr>
            <a:xfrm>
              <a:off x="3938809" y="4734387"/>
              <a:ext cx="3213000" cy="233100"/>
            </a:xfrm>
            <a:prstGeom prst="roundRect">
              <a:avLst>
                <a:gd name="adj" fmla="val 8987"/>
              </a:avLst>
            </a:prstGeom>
            <a:solidFill>
              <a:srgbClr val="FFFFFF"/>
            </a:solidFill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103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write something...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561" name="Google Shape;561;p76"/>
            <p:cNvCxnSpPr/>
            <p:nvPr/>
          </p:nvCxnSpPr>
          <p:spPr>
            <a:xfrm>
              <a:off x="4125275" y="4740425"/>
              <a:ext cx="0" cy="22560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62" name="Google Shape;562;p76"/>
            <p:cNvSpPr txBox="1"/>
            <p:nvPr/>
          </p:nvSpPr>
          <p:spPr>
            <a:xfrm>
              <a:off x="3966825" y="4729525"/>
              <a:ext cx="130500" cy="23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+</a:t>
              </a:r>
              <a:r>
                <a:rPr lang="en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  </a:t>
              </a:r>
              <a:endParaRPr/>
            </a:p>
          </p:txBody>
        </p:sp>
      </p:grpSp>
      <p:sp>
        <p:nvSpPr>
          <p:cNvPr id="563" name="Google Shape;563;p76"/>
          <p:cNvSpPr/>
          <p:nvPr/>
        </p:nvSpPr>
        <p:spPr>
          <a:xfrm>
            <a:off x="4043507" y="3113782"/>
            <a:ext cx="194700" cy="194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C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64" name="Google Shape;564;p7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65566" y="535995"/>
            <a:ext cx="82875" cy="110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65" name="Google Shape;565;p76"/>
          <p:cNvGraphicFramePr/>
          <p:nvPr/>
        </p:nvGraphicFramePr>
        <p:xfrm>
          <a:off x="3907965" y="777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337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5800">
                <a:tc>
                  <a:txBody>
                    <a:bodyPr/>
                    <a:lstStyle/>
                    <a:p>
                      <a:pPr marL="85725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6" name="Google Shape;566;p76"/>
          <p:cNvGraphicFramePr/>
          <p:nvPr/>
        </p:nvGraphicFramePr>
        <p:xfrm>
          <a:off x="4187083" y="8421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178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19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Speaking Engagement - January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By: Apr 4  </a:t>
                      </a:r>
                      <a:r>
                        <a:rPr lang="en" sz="600">
                          <a:solidFill>
                            <a:srgbClr val="CCCCCC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|</a:t>
                      </a:r>
                      <a:r>
                        <a:rPr lang="en" sz="6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To: CA</a:t>
                      </a:r>
                      <a:r>
                        <a:rPr lang="en" sz="600">
                          <a:solidFill>
                            <a:srgbClr val="66B2E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</a:t>
                      </a:r>
                      <a:r>
                        <a:rPr lang="en" sz="6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500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67" name="Google Shape;567;p76"/>
          <p:cNvGrpSpPr/>
          <p:nvPr/>
        </p:nvGrpSpPr>
        <p:grpSpPr>
          <a:xfrm>
            <a:off x="5460125" y="428775"/>
            <a:ext cx="1894200" cy="325500"/>
            <a:chOff x="4960650" y="395375"/>
            <a:chExt cx="1894200" cy="325500"/>
          </a:xfrm>
        </p:grpSpPr>
        <p:sp>
          <p:nvSpPr>
            <p:cNvPr id="568" name="Google Shape;568;p76"/>
            <p:cNvSpPr/>
            <p:nvPr/>
          </p:nvSpPr>
          <p:spPr>
            <a:xfrm>
              <a:off x="5915550" y="395375"/>
              <a:ext cx="9393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47781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b="1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    ?     Sign out</a:t>
              </a:r>
              <a:endParaRPr sz="600">
                <a:solidFill>
                  <a:srgbClr val="666666"/>
                </a:solidFill>
              </a:endParaRPr>
            </a:p>
          </p:txBody>
        </p:sp>
        <p:sp>
          <p:nvSpPr>
            <p:cNvPr id="569" name="Google Shape;569;p76"/>
            <p:cNvSpPr/>
            <p:nvPr/>
          </p:nvSpPr>
          <p:spPr>
            <a:xfrm>
              <a:off x="4960650" y="476275"/>
              <a:ext cx="1183500" cy="1494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0" rIns="4570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search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570" name="Google Shape;570;p76"/>
            <p:cNvSpPr/>
            <p:nvPr/>
          </p:nvSpPr>
          <p:spPr>
            <a:xfrm>
              <a:off x="6246883" y="515522"/>
              <a:ext cx="85200" cy="852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?</a:t>
              </a:r>
              <a:endPara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aphicFrame>
        <p:nvGraphicFramePr>
          <p:cNvPr id="571" name="Google Shape;571;p76"/>
          <p:cNvGraphicFramePr/>
          <p:nvPr/>
        </p:nvGraphicFramePr>
        <p:xfrm>
          <a:off x="7281299" y="2781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89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Candex ID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 #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Original Upload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Last Update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0" marT="0" marB="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345435345345</a:t>
                      </a:r>
                      <a:b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600">
                          <a:solidFill>
                            <a:srgbClr val="63B3DF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CTPO1239045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Apr 3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Apr 3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91425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2" name="Google Shape;572;p76"/>
          <p:cNvGraphicFramePr/>
          <p:nvPr/>
        </p:nvGraphicFramePr>
        <p:xfrm>
          <a:off x="7281299" y="40202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34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i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0" marT="45700" marB="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 b="1" i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Bill to:</a:t>
                      </a:r>
                      <a:br>
                        <a:rPr lang="en" sz="6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Candex Solutions, Inc.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91425" marT="45700" marB="0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3" name="Google Shape;573;p76"/>
          <p:cNvGraphicFramePr/>
          <p:nvPr/>
        </p:nvGraphicFramePr>
        <p:xfrm>
          <a:off x="7281299" y="4233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34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i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0" marT="45700" marB="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 b="1" i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Pay to:</a:t>
                      </a:r>
                      <a:br>
                        <a:rPr lang="en" sz="5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Miller &amp; Sons, LLC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91425" marT="45700" marB="0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4" name="Google Shape;574;p76"/>
          <p:cNvGraphicFramePr/>
          <p:nvPr/>
        </p:nvGraphicFramePr>
        <p:xfrm>
          <a:off x="7281299" y="44451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34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5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i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0" marT="45700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 b="1" i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Ship to:</a:t>
                      </a:r>
                      <a:endParaRPr sz="500" b="1" i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United States 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91425" marT="45700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5" name="Google Shape;575;p76"/>
          <p:cNvGraphicFramePr/>
          <p:nvPr/>
        </p:nvGraphicFramePr>
        <p:xfrm>
          <a:off x="7281299" y="231767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74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Amount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Sales Tax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142875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 Amount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0" marT="0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USD    500.00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500.00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91425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6" name="Google Shape;576;p76"/>
          <p:cNvGraphicFramePr/>
          <p:nvPr/>
        </p:nvGraphicFramePr>
        <p:xfrm>
          <a:off x="7281299" y="3578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1053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" sz="600" i="1" u="sng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Marketing</a:t>
                      </a:r>
                      <a:endParaRPr sz="6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i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91425" marT="45700" marB="0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Speaking Engagement - January</a:t>
                      </a:r>
                      <a:r>
                        <a:rPr lang="en" sz="5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       (Apr 3)</a:t>
                      </a:r>
                      <a:endParaRPr sz="500">
                        <a:solidFill>
                          <a:srgbClr val="99999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Service</a:t>
                      </a:r>
                      <a:endParaRPr sz="600" i="1" u="sng">
                        <a:solidFill>
                          <a:srgbClr val="73737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USD    500.00</a:t>
                      </a:r>
                      <a:endParaRPr sz="600" i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91425" marT="0" marB="45700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577" name="Google Shape;577;p76"/>
          <p:cNvGrpSpPr/>
          <p:nvPr/>
        </p:nvGrpSpPr>
        <p:grpSpPr>
          <a:xfrm>
            <a:off x="7925581" y="3637145"/>
            <a:ext cx="73502" cy="77180"/>
            <a:chOff x="4900800" y="4937975"/>
            <a:chExt cx="85200" cy="105900"/>
          </a:xfrm>
        </p:grpSpPr>
        <p:sp>
          <p:nvSpPr>
            <p:cNvPr id="578" name="Google Shape;578;p76"/>
            <p:cNvSpPr/>
            <p:nvPr/>
          </p:nvSpPr>
          <p:spPr>
            <a:xfrm>
              <a:off x="4900800" y="4937975"/>
              <a:ext cx="85200" cy="1059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66B2E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9" name="Google Shape;579;p76"/>
            <p:cNvCxnSpPr/>
            <p:nvPr/>
          </p:nvCxnSpPr>
          <p:spPr>
            <a:xfrm>
              <a:off x="4919550" y="4968413"/>
              <a:ext cx="47700" cy="0"/>
            </a:xfrm>
            <a:prstGeom prst="straightConnector1">
              <a:avLst/>
            </a:prstGeom>
            <a:noFill/>
            <a:ln w="9525" cap="flat" cmpd="sng">
              <a:solidFill>
                <a:srgbClr val="66B2E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76"/>
            <p:cNvCxnSpPr/>
            <p:nvPr/>
          </p:nvCxnSpPr>
          <p:spPr>
            <a:xfrm>
              <a:off x="4919550" y="4990925"/>
              <a:ext cx="47700" cy="0"/>
            </a:xfrm>
            <a:prstGeom prst="straightConnector1">
              <a:avLst/>
            </a:prstGeom>
            <a:noFill/>
            <a:ln w="9525" cap="flat" cmpd="sng">
              <a:solidFill>
                <a:srgbClr val="66B2E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76"/>
            <p:cNvCxnSpPr/>
            <p:nvPr/>
          </p:nvCxnSpPr>
          <p:spPr>
            <a:xfrm>
              <a:off x="4919550" y="5013438"/>
              <a:ext cx="47700" cy="0"/>
            </a:xfrm>
            <a:prstGeom prst="straightConnector1">
              <a:avLst/>
            </a:prstGeom>
            <a:noFill/>
            <a:ln w="9525" cap="flat" cmpd="sng">
              <a:solidFill>
                <a:srgbClr val="66B2E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82" name="Google Shape;582;p76"/>
          <p:cNvCxnSpPr/>
          <p:nvPr/>
        </p:nvCxnSpPr>
        <p:spPr>
          <a:xfrm>
            <a:off x="8550055" y="2628391"/>
            <a:ext cx="438600" cy="0"/>
          </a:xfrm>
          <a:prstGeom prst="straightConnector1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583" name="Google Shape;583;p76"/>
          <p:cNvGraphicFramePr/>
          <p:nvPr/>
        </p:nvGraphicFramePr>
        <p:xfrm>
          <a:off x="7281299" y="31516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89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Invoice Date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Payment Terms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Paid to Candex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Paid to Seller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0" marT="45700" marB="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Apr 5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63B3DF"/>
                          </a:solidFill>
                          <a:highlight>
                            <a:srgbClr val="FF00FF"/>
                          </a:highlight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XX</a:t>
                      </a:r>
                      <a:r>
                        <a:rPr lang="en" sz="600">
                          <a:solidFill>
                            <a:srgbClr val="63B3DF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 days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Apr 12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Apr 12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91425" marT="4570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4" name="Google Shape;584;p76"/>
          <p:cNvGraphicFramePr/>
          <p:nvPr/>
        </p:nvGraphicFramePr>
        <p:xfrm>
          <a:off x="7280743" y="4466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145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600">
                <a:tc>
                  <a:txBody>
                    <a:bodyPr/>
                    <a:lstStyle/>
                    <a:p>
                      <a:pPr marL="142875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Payment Details  ▾</a:t>
                      </a:r>
                      <a:endParaRPr sz="6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0" marT="91425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1545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>
                        <a:solidFill>
                          <a:srgbClr val="63B3D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9142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7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85" name="Google Shape;585;p76"/>
          <p:cNvSpPr/>
          <p:nvPr/>
        </p:nvSpPr>
        <p:spPr>
          <a:xfrm>
            <a:off x="7412726" y="1915615"/>
            <a:ext cx="73500" cy="77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86" name="Google Shape;586;p76"/>
          <p:cNvGraphicFramePr/>
          <p:nvPr/>
        </p:nvGraphicFramePr>
        <p:xfrm>
          <a:off x="7280743" y="7142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34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i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0" marT="0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91425" marT="0" marB="45700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87" name="Google Shape;587;p76"/>
          <p:cNvGrpSpPr/>
          <p:nvPr/>
        </p:nvGrpSpPr>
        <p:grpSpPr>
          <a:xfrm>
            <a:off x="7465577" y="857966"/>
            <a:ext cx="1442588" cy="114000"/>
            <a:chOff x="455475" y="5946559"/>
            <a:chExt cx="1442588" cy="114000"/>
          </a:xfrm>
        </p:grpSpPr>
        <p:cxnSp>
          <p:nvCxnSpPr>
            <p:cNvPr id="588" name="Google Shape;588;p76"/>
            <p:cNvCxnSpPr>
              <a:stCxn id="589" idx="6"/>
              <a:endCxn id="590" idx="2"/>
            </p:cNvCxnSpPr>
            <p:nvPr/>
          </p:nvCxnSpPr>
          <p:spPr>
            <a:xfrm>
              <a:off x="569475" y="6003559"/>
              <a:ext cx="336000" cy="0"/>
            </a:xfrm>
            <a:prstGeom prst="straightConnector1">
              <a:avLst/>
            </a:prstGeom>
            <a:noFill/>
            <a:ln w="38100" cap="flat" cmpd="sng">
              <a:solidFill>
                <a:srgbClr val="6AA84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89" name="Google Shape;589;p76"/>
            <p:cNvSpPr/>
            <p:nvPr/>
          </p:nvSpPr>
          <p:spPr>
            <a:xfrm>
              <a:off x="455475" y="5946559"/>
              <a:ext cx="114000" cy="1140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6"/>
            <p:cNvSpPr/>
            <p:nvPr/>
          </p:nvSpPr>
          <p:spPr>
            <a:xfrm>
              <a:off x="905500" y="5946559"/>
              <a:ext cx="114000" cy="1140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6"/>
            <p:cNvSpPr/>
            <p:nvPr/>
          </p:nvSpPr>
          <p:spPr>
            <a:xfrm>
              <a:off x="1318150" y="5946559"/>
              <a:ext cx="114000" cy="1140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6"/>
            <p:cNvSpPr/>
            <p:nvPr/>
          </p:nvSpPr>
          <p:spPr>
            <a:xfrm>
              <a:off x="1784063" y="5946559"/>
              <a:ext cx="114000" cy="1140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93" name="Google Shape;593;p76"/>
            <p:cNvCxnSpPr>
              <a:stCxn id="590" idx="6"/>
              <a:endCxn id="591" idx="2"/>
            </p:cNvCxnSpPr>
            <p:nvPr/>
          </p:nvCxnSpPr>
          <p:spPr>
            <a:xfrm>
              <a:off x="1019500" y="6003559"/>
              <a:ext cx="298800" cy="0"/>
            </a:xfrm>
            <a:prstGeom prst="straightConnector1">
              <a:avLst/>
            </a:prstGeom>
            <a:noFill/>
            <a:ln w="38100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4" name="Google Shape;594;p76"/>
            <p:cNvCxnSpPr>
              <a:stCxn id="591" idx="6"/>
              <a:endCxn id="592" idx="2"/>
            </p:cNvCxnSpPr>
            <p:nvPr/>
          </p:nvCxnSpPr>
          <p:spPr>
            <a:xfrm>
              <a:off x="1432150" y="6003559"/>
              <a:ext cx="351900" cy="0"/>
            </a:xfrm>
            <a:prstGeom prst="straightConnector1">
              <a:avLst/>
            </a:prstGeom>
            <a:noFill/>
            <a:ln w="38100" cap="flat" cmpd="sng">
              <a:solidFill>
                <a:srgbClr val="6AA84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76"/>
            <p:cNvCxnSpPr>
              <a:stCxn id="591" idx="2"/>
              <a:endCxn id="590" idx="6"/>
            </p:cNvCxnSpPr>
            <p:nvPr/>
          </p:nvCxnSpPr>
          <p:spPr>
            <a:xfrm rot="10800000">
              <a:off x="1019650" y="6003559"/>
              <a:ext cx="298500" cy="0"/>
            </a:xfrm>
            <a:prstGeom prst="straightConnector1">
              <a:avLst/>
            </a:prstGeom>
            <a:noFill/>
            <a:ln w="38100" cap="flat" cmpd="sng">
              <a:solidFill>
                <a:srgbClr val="6AA84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aphicFrame>
        <p:nvGraphicFramePr>
          <p:cNvPr id="596" name="Google Shape;596;p76"/>
          <p:cNvGraphicFramePr/>
          <p:nvPr/>
        </p:nvGraphicFramePr>
        <p:xfrm>
          <a:off x="7280743" y="10110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4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Seller Verified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Candex Invoice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Paid by Buyer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Paid to Seller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7" name="Google Shape;597;p76"/>
          <p:cNvGraphicFramePr/>
          <p:nvPr/>
        </p:nvGraphicFramePr>
        <p:xfrm>
          <a:off x="7280743" y="136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35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i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Seller:</a:t>
                      </a:r>
                      <a:endParaRPr sz="500">
                        <a:solidFill>
                          <a:srgbClr val="66B2E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91425" marR="0" marT="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85F4"/>
                        </a:buClr>
                        <a:buSzPts val="1100"/>
                        <a:buFont typeface="Arial"/>
                        <a:buNone/>
                      </a:pPr>
                      <a:endParaRPr sz="500">
                        <a:solidFill>
                          <a:srgbClr val="66B2E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91425" marR="0" marT="45700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Miller &amp; Sons</a:t>
                      </a: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6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▾</a:t>
                      </a:r>
                      <a:endParaRPr sz="6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By zack Miller</a:t>
                      </a:r>
                      <a:endParaRPr sz="6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>
                        <a:solidFill>
                          <a:srgbClr val="66B2E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0" marR="91425" marT="45700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98" name="Google Shape;598;p76"/>
          <p:cNvGraphicFramePr/>
          <p:nvPr/>
        </p:nvGraphicFramePr>
        <p:xfrm>
          <a:off x="7280743" y="184143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35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0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i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Buyer:</a:t>
                      </a:r>
                      <a:endParaRPr sz="500">
                        <a:solidFill>
                          <a:srgbClr val="66B2E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91425" marR="0" marT="0" marB="0" anchor="b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285F4"/>
                        </a:buClr>
                        <a:buSzPts val="1100"/>
                        <a:buFont typeface="Arial"/>
                        <a:buNone/>
                      </a:pPr>
                      <a:endParaRPr sz="500">
                        <a:solidFill>
                          <a:srgbClr val="66B2E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91425" marR="0" marT="45700" marB="4570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Virginia Commonwealth University (VCU)</a:t>
                      </a: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" sz="6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▾</a:t>
                      </a:r>
                      <a:endParaRPr sz="6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rgbClr val="434343"/>
                          </a:solidFill>
                          <a:latin typeface="Open Sans Medium"/>
                          <a:ea typeface="Open Sans Medium"/>
                          <a:cs typeface="Open Sans Medium"/>
                          <a:sym typeface="Open Sans Medium"/>
                        </a:rPr>
                        <a:t>By Candex</a:t>
                      </a:r>
                      <a:endParaRPr sz="6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rgbClr val="66B2E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#US74389010</a:t>
                      </a:r>
                      <a:endParaRPr sz="500">
                        <a:solidFill>
                          <a:srgbClr val="66B2E1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0" marR="91425" marT="45700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9" name="Google Shape;599;p76"/>
          <p:cNvSpPr/>
          <p:nvPr/>
        </p:nvSpPr>
        <p:spPr>
          <a:xfrm>
            <a:off x="7376354" y="1509657"/>
            <a:ext cx="190500" cy="190500"/>
          </a:xfrm>
          <a:prstGeom prst="roundRect">
            <a:avLst>
              <a:gd name="adj" fmla="val 17591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✓</a:t>
            </a:r>
            <a:endParaRPr sz="8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00" name="Google Shape;600;p76"/>
          <p:cNvSpPr/>
          <p:nvPr/>
        </p:nvSpPr>
        <p:spPr>
          <a:xfrm>
            <a:off x="7376354" y="1991816"/>
            <a:ext cx="190500" cy="190500"/>
          </a:xfrm>
          <a:prstGeom prst="roundRect">
            <a:avLst>
              <a:gd name="adj" fmla="val 17591"/>
            </a:avLst>
          </a:prstGeom>
          <a:solidFill>
            <a:srgbClr val="6AA84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✓</a:t>
            </a:r>
            <a:endParaRPr sz="8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01" name="Google Shape;601;p76"/>
          <p:cNvSpPr/>
          <p:nvPr/>
        </p:nvSpPr>
        <p:spPr>
          <a:xfrm>
            <a:off x="7390433" y="540421"/>
            <a:ext cx="73500" cy="771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76"/>
          <p:cNvSpPr/>
          <p:nvPr/>
        </p:nvSpPr>
        <p:spPr>
          <a:xfrm rot="2700000">
            <a:off x="8943785" y="543368"/>
            <a:ext cx="85277" cy="8527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03" name="Google Shape;603;p76"/>
          <p:cNvPicPr preferRelativeResize="0"/>
          <p:nvPr/>
        </p:nvPicPr>
        <p:blipFill rotWithShape="1">
          <a:blip r:embed="rId13">
            <a:alphaModFix/>
          </a:blip>
          <a:srcRect t="22310" b="22316"/>
          <a:stretch/>
        </p:blipFill>
        <p:spPr>
          <a:xfrm>
            <a:off x="7380158" y="4080643"/>
            <a:ext cx="162000" cy="108000"/>
          </a:xfrm>
          <a:prstGeom prst="rect">
            <a:avLst/>
          </a:prstGeom>
          <a:noFill/>
          <a:ln w="9525" cap="flat" cmpd="sng">
            <a:solidFill>
              <a:srgbClr val="B3C1D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4" name="Google Shape;604;p76"/>
          <p:cNvPicPr preferRelativeResize="0"/>
          <p:nvPr/>
        </p:nvPicPr>
        <p:blipFill rotWithShape="1">
          <a:blip r:embed="rId13">
            <a:alphaModFix/>
          </a:blip>
          <a:srcRect t="22310" b="22316"/>
          <a:stretch/>
        </p:blipFill>
        <p:spPr>
          <a:xfrm>
            <a:off x="7380158" y="4292215"/>
            <a:ext cx="162000" cy="108000"/>
          </a:xfrm>
          <a:prstGeom prst="rect">
            <a:avLst/>
          </a:prstGeom>
          <a:noFill/>
          <a:ln w="9525" cap="flat" cmpd="sng">
            <a:solidFill>
              <a:srgbClr val="B3C1D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5" name="Google Shape;605;p76"/>
          <p:cNvPicPr preferRelativeResize="0"/>
          <p:nvPr/>
        </p:nvPicPr>
        <p:blipFill rotWithShape="1">
          <a:blip r:embed="rId13">
            <a:alphaModFix/>
          </a:blip>
          <a:srcRect t="22310" b="22316"/>
          <a:stretch/>
        </p:blipFill>
        <p:spPr>
          <a:xfrm>
            <a:off x="7380158" y="4509456"/>
            <a:ext cx="162000" cy="108000"/>
          </a:xfrm>
          <a:prstGeom prst="rect">
            <a:avLst/>
          </a:prstGeom>
          <a:noFill/>
          <a:ln w="9525" cap="flat" cmpd="sng">
            <a:solidFill>
              <a:srgbClr val="B3C1D6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606" name="Google Shape;606;p76"/>
          <p:cNvGrpSpPr/>
          <p:nvPr/>
        </p:nvGrpSpPr>
        <p:grpSpPr>
          <a:xfrm>
            <a:off x="3965577" y="1412592"/>
            <a:ext cx="3199200" cy="170100"/>
            <a:chOff x="3965577" y="1564992"/>
            <a:chExt cx="3199200" cy="170100"/>
          </a:xfrm>
        </p:grpSpPr>
        <p:cxnSp>
          <p:nvCxnSpPr>
            <p:cNvPr id="607" name="Google Shape;607;p76"/>
            <p:cNvCxnSpPr/>
            <p:nvPr/>
          </p:nvCxnSpPr>
          <p:spPr>
            <a:xfrm>
              <a:off x="3965577" y="1650042"/>
              <a:ext cx="3199200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08" name="Google Shape;608;p76"/>
            <p:cNvSpPr/>
            <p:nvPr/>
          </p:nvSpPr>
          <p:spPr>
            <a:xfrm>
              <a:off x="5294452" y="1564992"/>
              <a:ext cx="541200" cy="170100"/>
            </a:xfrm>
            <a:prstGeom prst="roundRect">
              <a:avLst>
                <a:gd name="adj" fmla="val 17395"/>
              </a:avLst>
            </a:prstGeom>
            <a:solidFill>
              <a:srgbClr val="F7F8F9"/>
            </a:solidFill>
            <a:ln>
              <a:noFill/>
            </a:ln>
          </p:spPr>
          <p:txBody>
            <a:bodyPr spcFirstLastPara="1" wrap="square" lIns="45700" tIns="91425" rIns="457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50" b="1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April 3, 2025</a:t>
              </a:r>
              <a:endParaRPr sz="55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aphicFrame>
        <p:nvGraphicFramePr>
          <p:cNvPr id="609" name="Google Shape;609;p76"/>
          <p:cNvGraphicFramePr/>
          <p:nvPr/>
        </p:nvGraphicFramePr>
        <p:xfrm>
          <a:off x="381008" y="624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185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Requisition Status Updates</a:t>
                      </a:r>
                      <a:endParaRPr sz="26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75">
                <a:tc>
                  <a:txBody>
                    <a:bodyPr/>
                    <a:lstStyle/>
                    <a:p>
                      <a:pPr marL="171450" marR="0" lvl="0" indent="-120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B2E1"/>
                        </a:buClr>
                        <a:buSzPts val="1000"/>
                        <a:buFont typeface="Roboto"/>
                        <a:buChar char="⇢"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 wall of history compiles on each order and important notifications are sent to Buyers’ and Payees’ emails.  </a:t>
                      </a:r>
                      <a:endParaRPr sz="1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206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66B2E1"/>
                        </a:buClr>
                        <a:buSzPts val="1000"/>
                        <a:buFont typeface="Roboto"/>
                        <a:buChar char="⇢"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Candex reminds vigorously for the required actions of the Payees</a:t>
                      </a:r>
                      <a:endParaRPr sz="1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206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66B2E1"/>
                        </a:buClr>
                        <a:buSzPts val="1000"/>
                        <a:buFont typeface="Roboto"/>
                        <a:buChar char="⇢"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Candex proactively notifies Buyers if order acceptance has not occurred in 10 days</a:t>
                      </a:r>
                      <a:endParaRPr sz="1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87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0" name="Google Shape;610;p76"/>
          <p:cNvSpPr txBox="1"/>
          <p:nvPr/>
        </p:nvSpPr>
        <p:spPr>
          <a:xfrm>
            <a:off x="8700950" y="4749900"/>
            <a:ext cx="371100" cy="393600"/>
          </a:xfrm>
          <a:prstGeom prst="rect">
            <a:avLst/>
          </a:prstGeom>
          <a:solidFill>
            <a:srgbClr val="444B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12</a:t>
            </a:fld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11" name="Google Shape;611;p76"/>
          <p:cNvGrpSpPr/>
          <p:nvPr/>
        </p:nvGrpSpPr>
        <p:grpSpPr>
          <a:xfrm>
            <a:off x="3965577" y="2892192"/>
            <a:ext cx="3199200" cy="170100"/>
            <a:chOff x="3965577" y="1564992"/>
            <a:chExt cx="3199200" cy="170100"/>
          </a:xfrm>
        </p:grpSpPr>
        <p:cxnSp>
          <p:nvCxnSpPr>
            <p:cNvPr id="612" name="Google Shape;612;p76"/>
            <p:cNvCxnSpPr/>
            <p:nvPr/>
          </p:nvCxnSpPr>
          <p:spPr>
            <a:xfrm>
              <a:off x="3965577" y="1650042"/>
              <a:ext cx="3199200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13" name="Google Shape;613;p76"/>
            <p:cNvSpPr/>
            <p:nvPr/>
          </p:nvSpPr>
          <p:spPr>
            <a:xfrm>
              <a:off x="5294452" y="1564992"/>
              <a:ext cx="541200" cy="170100"/>
            </a:xfrm>
            <a:prstGeom prst="roundRect">
              <a:avLst>
                <a:gd name="adj" fmla="val 17395"/>
              </a:avLst>
            </a:prstGeom>
            <a:solidFill>
              <a:srgbClr val="F7F8F9"/>
            </a:solidFill>
            <a:ln>
              <a:noFill/>
            </a:ln>
          </p:spPr>
          <p:txBody>
            <a:bodyPr spcFirstLastPara="1" wrap="square" lIns="45700" tIns="91425" rIns="457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50" b="1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April 5, 2025</a:t>
              </a:r>
              <a:endParaRPr sz="55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14" name="Google Shape;614;p76"/>
          <p:cNvGrpSpPr/>
          <p:nvPr/>
        </p:nvGrpSpPr>
        <p:grpSpPr>
          <a:xfrm>
            <a:off x="3965577" y="3944879"/>
            <a:ext cx="3199200" cy="170100"/>
            <a:chOff x="3965577" y="1564992"/>
            <a:chExt cx="3199200" cy="170100"/>
          </a:xfrm>
        </p:grpSpPr>
        <p:cxnSp>
          <p:nvCxnSpPr>
            <p:cNvPr id="615" name="Google Shape;615;p76"/>
            <p:cNvCxnSpPr/>
            <p:nvPr/>
          </p:nvCxnSpPr>
          <p:spPr>
            <a:xfrm>
              <a:off x="3965577" y="1650042"/>
              <a:ext cx="3199200" cy="0"/>
            </a:xfrm>
            <a:prstGeom prst="straightConnector1">
              <a:avLst/>
            </a:prstGeom>
            <a:noFill/>
            <a:ln w="9525" cap="flat" cmpd="sng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16" name="Google Shape;616;p76"/>
            <p:cNvSpPr/>
            <p:nvPr/>
          </p:nvSpPr>
          <p:spPr>
            <a:xfrm>
              <a:off x="5294452" y="1564992"/>
              <a:ext cx="541200" cy="170100"/>
            </a:xfrm>
            <a:prstGeom prst="roundRect">
              <a:avLst>
                <a:gd name="adj" fmla="val 17395"/>
              </a:avLst>
            </a:prstGeom>
            <a:solidFill>
              <a:srgbClr val="F7F8F9"/>
            </a:solidFill>
            <a:ln>
              <a:noFill/>
            </a:ln>
          </p:spPr>
          <p:txBody>
            <a:bodyPr spcFirstLastPara="1" wrap="square" lIns="45700" tIns="91425" rIns="4570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50" b="1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July 9, 2025</a:t>
              </a:r>
              <a:endParaRPr sz="55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617" name="Google Shape;617;p76"/>
          <p:cNvSpPr/>
          <p:nvPr/>
        </p:nvSpPr>
        <p:spPr>
          <a:xfrm>
            <a:off x="4354175" y="3563871"/>
            <a:ext cx="2423100" cy="381000"/>
          </a:xfrm>
          <a:prstGeom prst="wedgeRectCallout">
            <a:avLst>
              <a:gd name="adj1" fmla="val -51060"/>
              <a:gd name="adj2" fmla="val -25368"/>
            </a:avLst>
          </a:prstGeom>
          <a:solidFill>
            <a:srgbClr val="FFFFFF"/>
          </a:solidFill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Re: </a:t>
            </a:r>
            <a:r>
              <a:rPr lang="en" sz="600" b="1">
                <a:solidFill>
                  <a:srgbClr val="66B2E1"/>
                </a:solidFill>
                <a:latin typeface="Open Sans"/>
                <a:ea typeface="Open Sans"/>
                <a:cs typeface="Open Sans"/>
                <a:sym typeface="Open Sans"/>
              </a:rPr>
              <a:t>Payment</a:t>
            </a:r>
            <a:endParaRPr sz="600">
              <a:solidFill>
                <a:srgbClr val="66B2E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Virginia Commonwealth University (VCU) has paid Candex and the funds will be transferred to Zack Miller within 3 business days. 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8" name="Google Shape;618;p76"/>
          <p:cNvSpPr/>
          <p:nvPr/>
        </p:nvSpPr>
        <p:spPr>
          <a:xfrm>
            <a:off x="6777175" y="3571371"/>
            <a:ext cx="394500" cy="1701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4570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11:23 AM</a:t>
            </a:r>
            <a:endParaRPr sz="5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9" name="Google Shape;619;p76"/>
          <p:cNvSpPr/>
          <p:nvPr/>
        </p:nvSpPr>
        <p:spPr>
          <a:xfrm>
            <a:off x="4043507" y="3571382"/>
            <a:ext cx="194700" cy="194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Lato"/>
                <a:ea typeface="Lato"/>
                <a:cs typeface="Lato"/>
                <a:sym typeface="Lato"/>
              </a:rPr>
              <a:t>C</a:t>
            </a:r>
            <a:endParaRPr sz="100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20" name="Google Shape;620;p76"/>
          <p:cNvGrpSpPr/>
          <p:nvPr/>
        </p:nvGrpSpPr>
        <p:grpSpPr>
          <a:xfrm>
            <a:off x="284750" y="-10075"/>
            <a:ext cx="664500" cy="535175"/>
            <a:chOff x="284750" y="-10075"/>
            <a:chExt cx="664500" cy="535175"/>
          </a:xfrm>
        </p:grpSpPr>
        <p:sp>
          <p:nvSpPr>
            <p:cNvPr id="621" name="Google Shape;621;p76"/>
            <p:cNvSpPr/>
            <p:nvPr/>
          </p:nvSpPr>
          <p:spPr>
            <a:xfrm>
              <a:off x="284750" y="-10075"/>
              <a:ext cx="664500" cy="535175"/>
            </a:xfrm>
            <a:prstGeom prst="flowChartOffpageConnector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0" tIns="0" rIns="0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PAYEE</a:t>
              </a:r>
              <a:endParaRPr sz="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622" name="Google Shape;622;p76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519704" y="47221"/>
              <a:ext cx="194625" cy="194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77"/>
          <p:cNvGrpSpPr/>
          <p:nvPr/>
        </p:nvGrpSpPr>
        <p:grpSpPr>
          <a:xfrm>
            <a:off x="2457785" y="67025"/>
            <a:ext cx="6609260" cy="5076400"/>
            <a:chOff x="2729325" y="0"/>
            <a:chExt cx="6228687" cy="5076400"/>
          </a:xfrm>
        </p:grpSpPr>
        <p:grpSp>
          <p:nvGrpSpPr>
            <p:cNvPr id="628" name="Google Shape;628;p77"/>
            <p:cNvGrpSpPr/>
            <p:nvPr/>
          </p:nvGrpSpPr>
          <p:grpSpPr>
            <a:xfrm>
              <a:off x="2729325" y="0"/>
              <a:ext cx="6228687" cy="5076400"/>
              <a:chOff x="2729325" y="63675"/>
              <a:chExt cx="6228687" cy="5076400"/>
            </a:xfrm>
          </p:grpSpPr>
          <p:sp>
            <p:nvSpPr>
              <p:cNvPr id="629" name="Google Shape;629;p77"/>
              <p:cNvSpPr/>
              <p:nvPr/>
            </p:nvSpPr>
            <p:spPr>
              <a:xfrm>
                <a:off x="2735112" y="63775"/>
                <a:ext cx="6222900" cy="5076300"/>
              </a:xfrm>
              <a:prstGeom prst="roundRect">
                <a:avLst>
                  <a:gd name="adj" fmla="val 833"/>
                </a:avLst>
              </a:prstGeom>
              <a:solidFill>
                <a:srgbClr val="FFFFFF"/>
              </a:solidFill>
              <a:ln w="9525" cap="flat" cmpd="sng">
                <a:solidFill>
                  <a:srgbClr val="B3C1D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77"/>
              <p:cNvSpPr/>
              <p:nvPr/>
            </p:nvSpPr>
            <p:spPr>
              <a:xfrm>
                <a:off x="2729325" y="63675"/>
                <a:ext cx="6222900" cy="224400"/>
              </a:xfrm>
              <a:prstGeom prst="round2SameRect">
                <a:avLst>
                  <a:gd name="adj1" fmla="val 14939"/>
                  <a:gd name="adj2" fmla="val 0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77"/>
              <p:cNvSpPr/>
              <p:nvPr/>
            </p:nvSpPr>
            <p:spPr>
              <a:xfrm>
                <a:off x="2840675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77"/>
              <p:cNvSpPr/>
              <p:nvPr/>
            </p:nvSpPr>
            <p:spPr>
              <a:xfrm>
                <a:off x="2933863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77"/>
              <p:cNvSpPr/>
              <p:nvPr/>
            </p:nvSpPr>
            <p:spPr>
              <a:xfrm>
                <a:off x="3027052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4" name="Google Shape;634;p77"/>
            <p:cNvSpPr/>
            <p:nvPr/>
          </p:nvSpPr>
          <p:spPr>
            <a:xfrm>
              <a:off x="3233025" y="47600"/>
              <a:ext cx="5626500" cy="1257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5" name="Google Shape;635;p77"/>
          <p:cNvSpPr/>
          <p:nvPr/>
        </p:nvSpPr>
        <p:spPr>
          <a:xfrm>
            <a:off x="2467725" y="613100"/>
            <a:ext cx="1433100" cy="4205400"/>
          </a:xfrm>
          <a:prstGeom prst="rect">
            <a:avLst/>
          </a:prstGeom>
          <a:solidFill>
            <a:srgbClr val="222856"/>
          </a:solidFill>
          <a:ln w="9525" cap="flat" cmpd="sng">
            <a:solidFill>
              <a:srgbClr val="22285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rgbClr val="B3C1D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57150" lvl="0" indent="0" algn="l" rtl="0"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6" name="Google Shape;636;p77"/>
          <p:cNvSpPr txBox="1"/>
          <p:nvPr/>
        </p:nvSpPr>
        <p:spPr>
          <a:xfrm>
            <a:off x="2470200" y="1590595"/>
            <a:ext cx="1433100" cy="14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37150" rIns="0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3C1D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PERSONAL SETTINGS</a:t>
            </a:r>
            <a:br>
              <a:rPr lang="en" sz="600">
                <a:solidFill>
                  <a:srgbClr val="B3C1D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</a:br>
            <a:r>
              <a:rPr lang="en" sz="600">
                <a:solidFill>
                  <a:srgbClr val="B3C1D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  </a:t>
            </a:r>
            <a:r>
              <a:rPr lang="en" sz="600">
                <a:solidFill>
                  <a:srgbClr val="B3C1D6"/>
                </a:solidFill>
                <a:latin typeface="Open Sans"/>
                <a:ea typeface="Open Sans"/>
                <a:cs typeface="Open Sans"/>
                <a:sym typeface="Open Sans"/>
              </a:rPr>
              <a:t>Preferences </a:t>
            </a:r>
            <a:endParaRPr sz="600">
              <a:solidFill>
                <a:srgbClr val="B3C1D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3C1D6"/>
                </a:solidFill>
                <a:latin typeface="Open Sans"/>
                <a:ea typeface="Open Sans"/>
                <a:cs typeface="Open Sans"/>
                <a:sym typeface="Open Sans"/>
              </a:rPr>
              <a:t>   Profile</a:t>
            </a:r>
            <a:endParaRPr sz="600">
              <a:solidFill>
                <a:srgbClr val="B3C1D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3C1D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COMPANY SETTINGS</a:t>
            </a:r>
            <a:endParaRPr sz="600">
              <a:solidFill>
                <a:srgbClr val="B3C1D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3C1D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  Setup</a:t>
            </a:r>
            <a:endParaRPr sz="600">
              <a:solidFill>
                <a:srgbClr val="B3C1D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3C1D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Users &amp; Teams</a:t>
            </a:r>
            <a:endParaRPr sz="600">
              <a:solidFill>
                <a:srgbClr val="B3C1D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B3C1D6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Entities</a:t>
            </a:r>
            <a:endParaRPr sz="600">
              <a:solidFill>
                <a:srgbClr val="B3C1D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57150" lvl="0" indent="0" algn="l" rtl="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sz="600">
              <a:solidFill>
                <a:srgbClr val="B3C1D6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37" name="Google Shape;637;p77"/>
          <p:cNvSpPr/>
          <p:nvPr/>
        </p:nvSpPr>
        <p:spPr>
          <a:xfrm>
            <a:off x="2467707" y="283500"/>
            <a:ext cx="1433100" cy="325500"/>
          </a:xfrm>
          <a:prstGeom prst="rect">
            <a:avLst/>
          </a:prstGeom>
          <a:solidFill>
            <a:srgbClr val="141B4D"/>
          </a:solidFill>
          <a:ln w="9525" cap="flat" cmpd="sng">
            <a:solidFill>
              <a:srgbClr val="141B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Miller &amp; Sons</a:t>
            </a:r>
            <a:endParaRPr sz="9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38" name="Google Shape;638;p77"/>
          <p:cNvGraphicFramePr/>
          <p:nvPr/>
        </p:nvGraphicFramePr>
        <p:xfrm>
          <a:off x="2467722" y="6131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143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9325">
                <a:tc>
                  <a:txBody>
                    <a:bodyPr/>
                    <a:lstStyle/>
                    <a:p>
                      <a:pPr marL="17145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B3C1D6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My Activity</a:t>
                      </a:r>
                      <a:endParaRPr sz="6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171450" lvl="0" indent="0" algn="l" rtl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B3C1D6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My Requests</a:t>
                      </a:r>
                      <a:endParaRPr sz="600">
                        <a:solidFill>
                          <a:srgbClr val="B3C1D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  <a:p>
                      <a:pPr marL="171450" lvl="0" indent="0" algn="l" rtl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B3C1D6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Order Feed</a:t>
                      </a:r>
                      <a:endParaRPr sz="600">
                        <a:solidFill>
                          <a:srgbClr val="B3C1D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  <a:p>
                      <a:pPr marL="171450" lvl="0" indent="0" algn="l" rtl="0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" sz="600">
                          <a:solidFill>
                            <a:srgbClr val="B3C1D6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Settings</a:t>
                      </a:r>
                      <a:endParaRPr sz="600">
                        <a:solidFill>
                          <a:srgbClr val="B3C1D6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91425" marR="91425" marT="182875" marB="1828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141B4D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39" name="Google Shape;639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419" y="959792"/>
            <a:ext cx="85800" cy="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2219" y="1296334"/>
            <a:ext cx="85800" cy="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77"/>
          <p:cNvSpPr/>
          <p:nvPr/>
        </p:nvSpPr>
        <p:spPr>
          <a:xfrm>
            <a:off x="3687044" y="816975"/>
            <a:ext cx="140100" cy="1095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141B4D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600" b="1">
              <a:solidFill>
                <a:srgbClr val="141B4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2" name="Google Shape;642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1419" y="1123813"/>
            <a:ext cx="85800" cy="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62044" y="406575"/>
            <a:ext cx="65100" cy="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77"/>
          <p:cNvSpPr/>
          <p:nvPr/>
        </p:nvSpPr>
        <p:spPr>
          <a:xfrm>
            <a:off x="2462773" y="4794298"/>
            <a:ext cx="1516800" cy="342900"/>
          </a:xfrm>
          <a:prstGeom prst="round2DiagRect">
            <a:avLst>
              <a:gd name="adj1" fmla="val 0"/>
              <a:gd name="adj2" fmla="val 12832"/>
            </a:avLst>
          </a:prstGeom>
          <a:solidFill>
            <a:srgbClr val="141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5717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Zack Miller</a:t>
            </a:r>
            <a:endParaRPr sz="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5717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Online</a:t>
            </a:r>
            <a:endParaRPr/>
          </a:p>
        </p:txBody>
      </p:sp>
      <p:pic>
        <p:nvPicPr>
          <p:cNvPr id="645" name="Google Shape;645;p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3261" y="4846503"/>
            <a:ext cx="194700" cy="1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77"/>
          <p:cNvSpPr/>
          <p:nvPr/>
        </p:nvSpPr>
        <p:spPr>
          <a:xfrm>
            <a:off x="3894175" y="283500"/>
            <a:ext cx="5178300" cy="4860000"/>
          </a:xfrm>
          <a:prstGeom prst="rect">
            <a:avLst/>
          </a:prstGeom>
          <a:solidFill>
            <a:srgbClr val="F7F8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47" name="Google Shape;647;p77"/>
          <p:cNvGraphicFramePr/>
          <p:nvPr/>
        </p:nvGraphicFramePr>
        <p:xfrm>
          <a:off x="304808" y="5484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{CD01332C-BED2-40BC-845B-528F8F6BD3E7}</a:tableStyleId>
              </a:tblPr>
              <a:tblGrid>
                <a:gridCol w="185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Edit Entity &amp; Bank Details</a:t>
                      </a:r>
                      <a:endParaRPr sz="2600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75">
                <a:tc>
                  <a:txBody>
                    <a:bodyPr/>
                    <a:lstStyle/>
                    <a:p>
                      <a:pPr marL="171450" lvl="0" indent="-1206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B2E1"/>
                        </a:buClr>
                        <a:buSzPts val="1000"/>
                        <a:buFont typeface="Roboto"/>
                        <a:buChar char="⇢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 update entity details, select Settings, select Entities</a:t>
                      </a: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lvl="0" indent="-12065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66B2E1"/>
                        </a:buClr>
                        <a:buSzPts val="1000"/>
                        <a:buFont typeface="Roboto"/>
                        <a:buChar char="⇢"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Click Save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87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48" name="Google Shape;648;p77"/>
          <p:cNvGraphicFramePr/>
          <p:nvPr/>
        </p:nvGraphicFramePr>
        <p:xfrm>
          <a:off x="4046634" y="3926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{CD01332C-BED2-40BC-845B-528F8F6BD3E7}</a:tableStyleId>
              </a:tblPr>
              <a:tblGrid>
                <a:gridCol w="284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Payment Entities </a:t>
                      </a:r>
                      <a:endParaRPr sz="600" u="none" strike="noStrike" cap="none">
                        <a:solidFill>
                          <a:srgbClr val="999999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49" name="Google Shape;649;p77"/>
          <p:cNvGrpSpPr/>
          <p:nvPr/>
        </p:nvGrpSpPr>
        <p:grpSpPr>
          <a:xfrm>
            <a:off x="7077275" y="276375"/>
            <a:ext cx="1894200" cy="325500"/>
            <a:chOff x="4960650" y="395375"/>
            <a:chExt cx="1894200" cy="325500"/>
          </a:xfrm>
        </p:grpSpPr>
        <p:sp>
          <p:nvSpPr>
            <p:cNvPr id="650" name="Google Shape;650;p77"/>
            <p:cNvSpPr/>
            <p:nvPr/>
          </p:nvSpPr>
          <p:spPr>
            <a:xfrm>
              <a:off x="5915550" y="395375"/>
              <a:ext cx="939300" cy="32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47781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b="1">
                  <a:solidFill>
                    <a:srgbClr val="666666"/>
                  </a:solidFill>
                  <a:latin typeface="Open Sans"/>
                  <a:ea typeface="Open Sans"/>
                  <a:cs typeface="Open Sans"/>
                  <a:sym typeface="Open Sans"/>
                </a:rPr>
                <a:t>    ?     Sign out</a:t>
              </a:r>
              <a:endParaRPr sz="600">
                <a:solidFill>
                  <a:srgbClr val="666666"/>
                </a:solidFill>
              </a:endParaRPr>
            </a:p>
          </p:txBody>
        </p:sp>
        <p:sp>
          <p:nvSpPr>
            <p:cNvPr id="651" name="Google Shape;651;p77"/>
            <p:cNvSpPr/>
            <p:nvPr/>
          </p:nvSpPr>
          <p:spPr>
            <a:xfrm>
              <a:off x="4960650" y="476275"/>
              <a:ext cx="1183500" cy="1494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0" rIns="45700" bIns="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search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52" name="Google Shape;652;p77"/>
            <p:cNvSpPr/>
            <p:nvPr/>
          </p:nvSpPr>
          <p:spPr>
            <a:xfrm>
              <a:off x="6246883" y="515522"/>
              <a:ext cx="85200" cy="85200"/>
            </a:xfrm>
            <a:prstGeom prst="ellipse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 b="1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?</a:t>
              </a:r>
              <a:endParaRPr sz="5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653" name="Google Shape;653;p7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2581423" y="795787"/>
            <a:ext cx="85800" cy="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77"/>
          <p:cNvSpPr/>
          <p:nvPr/>
        </p:nvSpPr>
        <p:spPr>
          <a:xfrm>
            <a:off x="4910584" y="406091"/>
            <a:ext cx="85200" cy="852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6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655" name="Google Shape;655;p77"/>
          <p:cNvGraphicFramePr/>
          <p:nvPr/>
        </p:nvGraphicFramePr>
        <p:xfrm>
          <a:off x="7293848" y="16316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138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118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6" name="Google Shape;656;p77"/>
          <p:cNvGraphicFramePr/>
          <p:nvPr/>
        </p:nvGraphicFramePr>
        <p:xfrm>
          <a:off x="7297438" y="8885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11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Miller &amp; Sons, LLC</a:t>
                      </a:r>
                      <a:b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1234 Main St. </a:t>
                      </a:r>
                      <a:b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St. Louis, MO 28372 </a:t>
                      </a:r>
                      <a:b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United States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Tax ID: 438439428</a:t>
                      </a:r>
                      <a:endParaRPr sz="6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0" marT="91425" marB="4570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 b="1">
                          <a:solidFill>
                            <a:srgbClr val="66B2E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edit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7" name="Google Shape;657;p77"/>
          <p:cNvGraphicFramePr/>
          <p:nvPr/>
        </p:nvGraphicFramePr>
        <p:xfrm>
          <a:off x="7293838" y="6156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1391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5750">
                <a:tc>
                  <a:txBody>
                    <a:bodyPr/>
                    <a:lstStyle/>
                    <a:p>
                      <a:pPr marL="1714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Back</a:t>
                      </a:r>
                      <a:endParaRPr sz="6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58" name="Google Shape;658;p77"/>
          <p:cNvSpPr/>
          <p:nvPr/>
        </p:nvSpPr>
        <p:spPr>
          <a:xfrm rot="2700000">
            <a:off x="8908329" y="712611"/>
            <a:ext cx="85277" cy="85277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9" name="Google Shape;659;p77"/>
          <p:cNvSpPr txBox="1"/>
          <p:nvPr/>
        </p:nvSpPr>
        <p:spPr>
          <a:xfrm>
            <a:off x="8700950" y="4749900"/>
            <a:ext cx="371100" cy="393600"/>
          </a:xfrm>
          <a:prstGeom prst="rect">
            <a:avLst/>
          </a:prstGeom>
          <a:solidFill>
            <a:srgbClr val="444B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13</a:t>
            </a:fld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0" name="Google Shape;660;p77"/>
          <p:cNvSpPr/>
          <p:nvPr/>
        </p:nvSpPr>
        <p:spPr>
          <a:xfrm>
            <a:off x="7397075" y="704061"/>
            <a:ext cx="85800" cy="85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61" name="Google Shape;661;p77"/>
          <p:cNvCxnSpPr/>
          <p:nvPr/>
        </p:nvCxnSpPr>
        <p:spPr>
          <a:xfrm>
            <a:off x="3899500" y="617940"/>
            <a:ext cx="3392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2" name="Google Shape;662;p77"/>
          <p:cNvSpPr/>
          <p:nvPr/>
        </p:nvSpPr>
        <p:spPr>
          <a:xfrm>
            <a:off x="3906313" y="4141330"/>
            <a:ext cx="3330900" cy="576000"/>
          </a:xfrm>
          <a:prstGeom prst="rect">
            <a:avLst/>
          </a:prstGeom>
          <a:solidFill>
            <a:srgbClr val="EEF5F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7"/>
          <p:cNvSpPr/>
          <p:nvPr/>
        </p:nvSpPr>
        <p:spPr>
          <a:xfrm>
            <a:off x="5166875" y="1002650"/>
            <a:ext cx="1529700" cy="136800"/>
          </a:xfrm>
          <a:prstGeom prst="roundRect">
            <a:avLst>
              <a:gd name="adj" fmla="val 7579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Miller &amp; Sons LTDA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4" name="Google Shape;664;p77"/>
          <p:cNvSpPr/>
          <p:nvPr/>
        </p:nvSpPr>
        <p:spPr>
          <a:xfrm>
            <a:off x="5166875" y="1313943"/>
            <a:ext cx="1529700" cy="136800"/>
          </a:xfrm>
          <a:prstGeom prst="roundRect">
            <a:avLst>
              <a:gd name="adj" fmla="val 7579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1234 Main St.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5" name="Google Shape;665;p77"/>
          <p:cNvSpPr/>
          <p:nvPr/>
        </p:nvSpPr>
        <p:spPr>
          <a:xfrm>
            <a:off x="5166912" y="1988380"/>
            <a:ext cx="1163700" cy="194700"/>
          </a:xfrm>
          <a:prstGeom prst="roundRect">
            <a:avLst>
              <a:gd name="adj" fmla="val 7579"/>
            </a:avLst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B2E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Add File</a:t>
            </a:r>
            <a:endParaRPr sz="600">
              <a:solidFill>
                <a:srgbClr val="66B2E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666" name="Google Shape;666;p77"/>
          <p:cNvSpPr/>
          <p:nvPr/>
        </p:nvSpPr>
        <p:spPr>
          <a:xfrm>
            <a:off x="5166875" y="1630480"/>
            <a:ext cx="798000" cy="136800"/>
          </a:xfrm>
          <a:prstGeom prst="roundRect">
            <a:avLst>
              <a:gd name="adj" fmla="val 7579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28372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7" name="Google Shape;667;p77"/>
          <p:cNvSpPr txBox="1"/>
          <p:nvPr/>
        </p:nvSpPr>
        <p:spPr>
          <a:xfrm>
            <a:off x="4182963" y="1009404"/>
            <a:ext cx="7506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endParaRPr sz="7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8" name="Google Shape;668;p77"/>
          <p:cNvSpPr txBox="1"/>
          <p:nvPr/>
        </p:nvSpPr>
        <p:spPr>
          <a:xfrm>
            <a:off x="4182963" y="1156203"/>
            <a:ext cx="7506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Country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9" name="Google Shape;669;p77"/>
          <p:cNvSpPr txBox="1"/>
          <p:nvPr/>
        </p:nvSpPr>
        <p:spPr>
          <a:xfrm>
            <a:off x="4182963" y="1313666"/>
            <a:ext cx="7506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Address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0" name="Google Shape;670;p77"/>
          <p:cNvSpPr txBox="1"/>
          <p:nvPr/>
        </p:nvSpPr>
        <p:spPr>
          <a:xfrm>
            <a:off x="4182963" y="1629810"/>
            <a:ext cx="7506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Zip code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1" name="Google Shape;671;p77"/>
          <p:cNvSpPr txBox="1"/>
          <p:nvPr/>
        </p:nvSpPr>
        <p:spPr>
          <a:xfrm>
            <a:off x="4182963" y="2016279"/>
            <a:ext cx="7506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W9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2" name="Google Shape;672;p77"/>
          <p:cNvSpPr txBox="1"/>
          <p:nvPr/>
        </p:nvSpPr>
        <p:spPr>
          <a:xfrm>
            <a:off x="4409479" y="762875"/>
            <a:ext cx="12507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7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Entity</a:t>
            </a:r>
            <a:endParaRPr sz="700" b="1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3" name="Google Shape;673;p77"/>
          <p:cNvSpPr/>
          <p:nvPr/>
        </p:nvSpPr>
        <p:spPr>
          <a:xfrm>
            <a:off x="5166875" y="1159255"/>
            <a:ext cx="933900" cy="136800"/>
          </a:xfrm>
          <a:prstGeom prst="roundRect">
            <a:avLst>
              <a:gd name="adj" fmla="val 7579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United States              ▾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4" name="Google Shape;674;p77"/>
          <p:cNvSpPr txBox="1"/>
          <p:nvPr/>
        </p:nvSpPr>
        <p:spPr>
          <a:xfrm>
            <a:off x="4182863" y="1782730"/>
            <a:ext cx="7980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Tax ID #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5" name="Google Shape;675;p77"/>
          <p:cNvSpPr/>
          <p:nvPr/>
        </p:nvSpPr>
        <p:spPr>
          <a:xfrm>
            <a:off x="5164175" y="2960005"/>
            <a:ext cx="933900" cy="136800"/>
          </a:xfrm>
          <a:prstGeom prst="roundRect">
            <a:avLst>
              <a:gd name="adj" fmla="val 7579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United States              ▾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6" name="Google Shape;676;p77"/>
          <p:cNvSpPr/>
          <p:nvPr/>
        </p:nvSpPr>
        <p:spPr>
          <a:xfrm>
            <a:off x="5164175" y="3119753"/>
            <a:ext cx="325500" cy="136800"/>
          </a:xfrm>
          <a:prstGeom prst="roundRect">
            <a:avLst>
              <a:gd name="adj" fmla="val 7579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USD  ▾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7" name="Google Shape;677;p77"/>
          <p:cNvSpPr/>
          <p:nvPr/>
        </p:nvSpPr>
        <p:spPr>
          <a:xfrm>
            <a:off x="5169125" y="3430418"/>
            <a:ext cx="1529700" cy="136800"/>
          </a:xfrm>
          <a:prstGeom prst="roundRect">
            <a:avLst>
              <a:gd name="adj" fmla="val 7579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Miller &amp; Sons, LLC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8" name="Google Shape;678;p77"/>
          <p:cNvSpPr/>
          <p:nvPr/>
        </p:nvSpPr>
        <p:spPr>
          <a:xfrm>
            <a:off x="5169125" y="3588668"/>
            <a:ext cx="1529700" cy="136800"/>
          </a:xfrm>
          <a:prstGeom prst="roundRect">
            <a:avLst>
              <a:gd name="adj" fmla="val 7579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9382930291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9" name="Google Shape;679;p77"/>
          <p:cNvSpPr/>
          <p:nvPr/>
        </p:nvSpPr>
        <p:spPr>
          <a:xfrm>
            <a:off x="5169125" y="3746930"/>
            <a:ext cx="1529700" cy="136800"/>
          </a:xfrm>
          <a:prstGeom prst="roundRect">
            <a:avLst>
              <a:gd name="adj" fmla="val 7579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AAAA-BB-CC-123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0" name="Google Shape;680;p77"/>
          <p:cNvSpPr txBox="1"/>
          <p:nvPr/>
        </p:nvSpPr>
        <p:spPr>
          <a:xfrm>
            <a:off x="4180876" y="2959924"/>
            <a:ext cx="6861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Bank Country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1" name="Google Shape;681;p77"/>
          <p:cNvSpPr txBox="1"/>
          <p:nvPr/>
        </p:nvSpPr>
        <p:spPr>
          <a:xfrm>
            <a:off x="4180876" y="3119281"/>
            <a:ext cx="6861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Currency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2" name="Google Shape;682;p77"/>
          <p:cNvSpPr txBox="1"/>
          <p:nvPr/>
        </p:nvSpPr>
        <p:spPr>
          <a:xfrm>
            <a:off x="4180888" y="3429157"/>
            <a:ext cx="8487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Account Name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3" name="Google Shape;683;p77"/>
          <p:cNvSpPr txBox="1"/>
          <p:nvPr/>
        </p:nvSpPr>
        <p:spPr>
          <a:xfrm>
            <a:off x="4180876" y="3587013"/>
            <a:ext cx="6861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4572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Account #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4" name="Google Shape;684;p77"/>
          <p:cNvSpPr txBox="1"/>
          <p:nvPr/>
        </p:nvSpPr>
        <p:spPr>
          <a:xfrm>
            <a:off x="4180876" y="3744894"/>
            <a:ext cx="6861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ACH Routing # 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85" name="Google Shape;685;p77"/>
          <p:cNvGrpSpPr/>
          <p:nvPr/>
        </p:nvGrpSpPr>
        <p:grpSpPr>
          <a:xfrm>
            <a:off x="3992788" y="2289605"/>
            <a:ext cx="3244500" cy="194700"/>
            <a:chOff x="1504925" y="2454800"/>
            <a:chExt cx="3244500" cy="194700"/>
          </a:xfrm>
        </p:grpSpPr>
        <p:sp>
          <p:nvSpPr>
            <p:cNvPr id="686" name="Google Shape;686;p77"/>
            <p:cNvSpPr/>
            <p:nvPr/>
          </p:nvSpPr>
          <p:spPr>
            <a:xfrm>
              <a:off x="1659425" y="2454800"/>
              <a:ext cx="944100" cy="194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7F8F9"/>
            </a:solidFill>
            <a:ln w="9525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4572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b="1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Receiving Funds</a:t>
              </a:r>
              <a:endParaRPr>
                <a:solidFill>
                  <a:srgbClr val="434343"/>
                </a:solidFill>
              </a:endParaRPr>
            </a:p>
          </p:txBody>
        </p:sp>
        <p:cxnSp>
          <p:nvCxnSpPr>
            <p:cNvPr id="687" name="Google Shape;687;p77"/>
            <p:cNvCxnSpPr/>
            <p:nvPr/>
          </p:nvCxnSpPr>
          <p:spPr>
            <a:xfrm>
              <a:off x="1504925" y="2649375"/>
              <a:ext cx="3244500" cy="0"/>
            </a:xfrm>
            <a:prstGeom prst="straightConnector1">
              <a:avLst/>
            </a:prstGeom>
            <a:noFill/>
            <a:ln w="9525" cap="flat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77"/>
            <p:cNvCxnSpPr/>
            <p:nvPr/>
          </p:nvCxnSpPr>
          <p:spPr>
            <a:xfrm>
              <a:off x="1663725" y="2649375"/>
              <a:ext cx="935700" cy="0"/>
            </a:xfrm>
            <a:prstGeom prst="straightConnector1">
              <a:avLst/>
            </a:prstGeom>
            <a:noFill/>
            <a:ln w="19050" cap="flat" cmpd="sng">
              <a:solidFill>
                <a:srgbClr val="F6F8F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89" name="Google Shape;689;p77"/>
          <p:cNvSpPr/>
          <p:nvPr/>
        </p:nvSpPr>
        <p:spPr>
          <a:xfrm>
            <a:off x="4746598" y="3458050"/>
            <a:ext cx="69600" cy="69600"/>
          </a:xfrm>
          <a:prstGeom prst="ellipse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0" name="Google Shape;690;p77"/>
          <p:cNvSpPr/>
          <p:nvPr/>
        </p:nvSpPr>
        <p:spPr>
          <a:xfrm>
            <a:off x="4728377" y="3778811"/>
            <a:ext cx="69600" cy="69600"/>
          </a:xfrm>
          <a:prstGeom prst="ellipse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1" name="Google Shape;691;p77"/>
          <p:cNvSpPr txBox="1"/>
          <p:nvPr/>
        </p:nvSpPr>
        <p:spPr>
          <a:xfrm>
            <a:off x="4180888" y="4224051"/>
            <a:ext cx="686100" cy="3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Bank Verification 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Use bank statement </a:t>
            </a:r>
            <a:br>
              <a:rPr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or voided check</a:t>
            </a:r>
            <a:endParaRPr sz="7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2" name="Google Shape;692;p77"/>
          <p:cNvSpPr/>
          <p:nvPr/>
        </p:nvSpPr>
        <p:spPr>
          <a:xfrm>
            <a:off x="4806916" y="4230279"/>
            <a:ext cx="69600" cy="69600"/>
          </a:xfrm>
          <a:prstGeom prst="ellipse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93" name="Google Shape;693;p77"/>
          <p:cNvSpPr/>
          <p:nvPr/>
        </p:nvSpPr>
        <p:spPr>
          <a:xfrm>
            <a:off x="4134428" y="4834807"/>
            <a:ext cx="456000" cy="133500"/>
          </a:xfrm>
          <a:prstGeom prst="roundRect">
            <a:avLst>
              <a:gd name="adj" fmla="val 50000"/>
            </a:avLst>
          </a:prstGeom>
          <a:solidFill>
            <a:srgbClr val="66B2E1"/>
          </a:solidFill>
          <a:ln>
            <a:noFill/>
          </a:ln>
        </p:spPr>
        <p:txBody>
          <a:bodyPr spcFirstLastPara="1" wrap="square" lIns="63700" tIns="63700" rIns="63700" bIns="63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Save</a:t>
            </a:r>
            <a:endParaRPr sz="6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4" name="Google Shape;694;p77"/>
          <p:cNvSpPr txBox="1"/>
          <p:nvPr/>
        </p:nvSpPr>
        <p:spPr>
          <a:xfrm>
            <a:off x="4409476" y="2672417"/>
            <a:ext cx="6861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4572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Bank Details</a:t>
            </a:r>
            <a:endParaRPr sz="7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95" name="Google Shape;695;p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82963" y="764541"/>
            <a:ext cx="136500" cy="1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6" name="Google Shape;696;p7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82963" y="2671146"/>
            <a:ext cx="136500" cy="136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7" name="Google Shape;697;p77"/>
          <p:cNvGrpSpPr/>
          <p:nvPr/>
        </p:nvGrpSpPr>
        <p:grpSpPr>
          <a:xfrm>
            <a:off x="5168964" y="4207705"/>
            <a:ext cx="1529700" cy="422400"/>
            <a:chOff x="5213875" y="4731325"/>
            <a:chExt cx="1529700" cy="422400"/>
          </a:xfrm>
        </p:grpSpPr>
        <p:sp>
          <p:nvSpPr>
            <p:cNvPr id="698" name="Google Shape;698;p77"/>
            <p:cNvSpPr/>
            <p:nvPr/>
          </p:nvSpPr>
          <p:spPr>
            <a:xfrm>
              <a:off x="5213875" y="4731325"/>
              <a:ext cx="1529700" cy="422400"/>
            </a:xfrm>
            <a:prstGeom prst="roundRect">
              <a:avLst>
                <a:gd name="adj" fmla="val 5358"/>
              </a:avLst>
            </a:prstGeom>
            <a:noFill/>
            <a:ln w="9525" cap="flat" cmpd="sng">
              <a:solidFill>
                <a:srgbClr val="66B2E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4570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434343"/>
                  </a:solidFill>
                  <a:latin typeface="Open Sans"/>
                  <a:ea typeface="Open Sans"/>
                  <a:cs typeface="Open Sans"/>
                  <a:sym typeface="Open Sans"/>
                </a:rPr>
                <a:t>Miller&amp;Sons_Citi.pdf</a:t>
              </a:r>
              <a:endParaRPr sz="5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 b="1">
                  <a:solidFill>
                    <a:srgbClr val="66B2E1"/>
                  </a:solidFill>
                  <a:latin typeface="Open Sans"/>
                  <a:ea typeface="Open Sans"/>
                  <a:cs typeface="Open Sans"/>
                  <a:sym typeface="Open Sans"/>
                </a:rPr>
                <a:t>replace</a:t>
              </a:r>
              <a:endParaRPr sz="500" b="1">
                <a:solidFill>
                  <a:srgbClr val="66B2E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pic>
          <p:nvPicPr>
            <p:cNvPr id="699" name="Google Shape;699;p7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946100" y="4813288"/>
              <a:ext cx="103775" cy="103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0" name="Google Shape;700;p77"/>
          <p:cNvSpPr/>
          <p:nvPr/>
        </p:nvSpPr>
        <p:spPr>
          <a:xfrm>
            <a:off x="5166875" y="1469467"/>
            <a:ext cx="1529700" cy="136800"/>
          </a:xfrm>
          <a:prstGeom prst="roundRect">
            <a:avLst>
              <a:gd name="adj" fmla="val 7579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St. Louis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1" name="Google Shape;701;p77"/>
          <p:cNvSpPr txBox="1"/>
          <p:nvPr/>
        </p:nvSpPr>
        <p:spPr>
          <a:xfrm>
            <a:off x="4182963" y="1469585"/>
            <a:ext cx="7506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City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2" name="Google Shape;702;p77"/>
          <p:cNvSpPr txBox="1"/>
          <p:nvPr/>
        </p:nvSpPr>
        <p:spPr>
          <a:xfrm>
            <a:off x="4182963" y="3969280"/>
            <a:ext cx="9861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4572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66B2E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+ add intermediary bank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3" name="Google Shape;703;p77"/>
          <p:cNvSpPr/>
          <p:nvPr/>
        </p:nvSpPr>
        <p:spPr>
          <a:xfrm>
            <a:off x="5131055" y="4002952"/>
            <a:ext cx="69600" cy="69600"/>
          </a:xfrm>
          <a:prstGeom prst="ellipse">
            <a:avLst/>
          </a:prstGeom>
          <a:solidFill>
            <a:srgbClr val="66B2E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  <a:endParaRPr sz="4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4" name="Google Shape;704;p77"/>
          <p:cNvSpPr/>
          <p:nvPr/>
        </p:nvSpPr>
        <p:spPr>
          <a:xfrm>
            <a:off x="5166875" y="1788730"/>
            <a:ext cx="294300" cy="136800"/>
          </a:xfrm>
          <a:prstGeom prst="roundRect">
            <a:avLst>
              <a:gd name="adj" fmla="val 7579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US  ▾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5" name="Google Shape;705;p77"/>
          <p:cNvSpPr/>
          <p:nvPr/>
        </p:nvSpPr>
        <p:spPr>
          <a:xfrm>
            <a:off x="5532738" y="1788730"/>
            <a:ext cx="798000" cy="136800"/>
          </a:xfrm>
          <a:prstGeom prst="roundRect">
            <a:avLst>
              <a:gd name="adj" fmla="val 7579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438439428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6" name="Google Shape;706;p77"/>
          <p:cNvSpPr/>
          <p:nvPr/>
        </p:nvSpPr>
        <p:spPr>
          <a:xfrm>
            <a:off x="6402275" y="1788730"/>
            <a:ext cx="294300" cy="136800"/>
          </a:xfrm>
          <a:prstGeom prst="roundRect">
            <a:avLst>
              <a:gd name="adj" fmla="val 7579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  ▾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7" name="Google Shape;707;p77"/>
          <p:cNvSpPr/>
          <p:nvPr/>
        </p:nvSpPr>
        <p:spPr>
          <a:xfrm>
            <a:off x="5169125" y="3278393"/>
            <a:ext cx="1529700" cy="136800"/>
          </a:xfrm>
          <a:prstGeom prst="roundRect">
            <a:avLst>
              <a:gd name="adj" fmla="val 7579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Citibank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8" name="Google Shape;708;p77"/>
          <p:cNvSpPr txBox="1"/>
          <p:nvPr/>
        </p:nvSpPr>
        <p:spPr>
          <a:xfrm>
            <a:off x="4180876" y="3277525"/>
            <a:ext cx="686100" cy="1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457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Bank Name</a:t>
            </a:r>
            <a:endParaRPr sz="6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9" name="Google Shape;709;p7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24288" y="2034592"/>
            <a:ext cx="85800" cy="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7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166900" y="2038655"/>
            <a:ext cx="85800" cy="8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77"/>
          <p:cNvCxnSpPr/>
          <p:nvPr/>
        </p:nvCxnSpPr>
        <p:spPr>
          <a:xfrm>
            <a:off x="2302825" y="1339525"/>
            <a:ext cx="2304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712" name="Google Shape;712;p77"/>
          <p:cNvCxnSpPr/>
          <p:nvPr/>
        </p:nvCxnSpPr>
        <p:spPr>
          <a:xfrm>
            <a:off x="2302825" y="2701350"/>
            <a:ext cx="2304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713" name="Google Shape;713;p77"/>
          <p:cNvGrpSpPr/>
          <p:nvPr/>
        </p:nvGrpSpPr>
        <p:grpSpPr>
          <a:xfrm>
            <a:off x="284750" y="-10075"/>
            <a:ext cx="664500" cy="535175"/>
            <a:chOff x="284750" y="-10075"/>
            <a:chExt cx="664500" cy="535175"/>
          </a:xfrm>
        </p:grpSpPr>
        <p:sp>
          <p:nvSpPr>
            <p:cNvPr id="714" name="Google Shape;714;p77"/>
            <p:cNvSpPr/>
            <p:nvPr/>
          </p:nvSpPr>
          <p:spPr>
            <a:xfrm>
              <a:off x="284750" y="-10075"/>
              <a:ext cx="664500" cy="535175"/>
            </a:xfrm>
            <a:prstGeom prst="flowChartOffpageConnector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0" tIns="0" rIns="0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PAYEE</a:t>
              </a:r>
              <a:endParaRPr sz="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15" name="Google Shape;715;p77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519704" y="47221"/>
              <a:ext cx="194625" cy="194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78"/>
          <p:cNvSpPr txBox="1"/>
          <p:nvPr/>
        </p:nvSpPr>
        <p:spPr>
          <a:xfrm>
            <a:off x="8700950" y="4749900"/>
            <a:ext cx="371100" cy="393600"/>
          </a:xfrm>
          <a:prstGeom prst="rect">
            <a:avLst/>
          </a:prstGeom>
          <a:solidFill>
            <a:srgbClr val="444B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14</a:t>
            </a:fld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721" name="Google Shape;721;p78"/>
          <p:cNvGraphicFramePr/>
          <p:nvPr/>
        </p:nvGraphicFramePr>
        <p:xfrm>
          <a:off x="284733" y="5852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{B2057BB9-E990-4AE3-B4AA-F5153403EF2A}</a:tableStyleId>
              </a:tblPr>
              <a:tblGrid>
                <a:gridCol w="186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Mobile Payment Request</a:t>
                      </a:r>
                      <a:endParaRPr sz="26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Submitting payment request in Candex is available via Mobile Browser</a:t>
                      </a:r>
                      <a:endParaRPr sz="1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87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22" name="Google Shape;722;p78"/>
          <p:cNvGrpSpPr/>
          <p:nvPr/>
        </p:nvGrpSpPr>
        <p:grpSpPr>
          <a:xfrm>
            <a:off x="284750" y="-10075"/>
            <a:ext cx="664500" cy="535175"/>
            <a:chOff x="284750" y="-10075"/>
            <a:chExt cx="664500" cy="535175"/>
          </a:xfrm>
        </p:grpSpPr>
        <p:sp>
          <p:nvSpPr>
            <p:cNvPr id="723" name="Google Shape;723;p78"/>
            <p:cNvSpPr/>
            <p:nvPr/>
          </p:nvSpPr>
          <p:spPr>
            <a:xfrm>
              <a:off x="284750" y="-10075"/>
              <a:ext cx="664500" cy="535175"/>
            </a:xfrm>
            <a:prstGeom prst="flowChartOffpageConnector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0" tIns="0" rIns="0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Payee</a:t>
              </a:r>
              <a:endParaRPr sz="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724" name="Google Shape;724;p7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9688" y="47225"/>
              <a:ext cx="194625" cy="194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5" name="Google Shape;725;p78"/>
          <p:cNvSpPr/>
          <p:nvPr/>
        </p:nvSpPr>
        <p:spPr>
          <a:xfrm>
            <a:off x="3825564" y="793000"/>
            <a:ext cx="1737300" cy="33339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26" name="Google Shape;726;p78"/>
          <p:cNvCxnSpPr/>
          <p:nvPr/>
        </p:nvCxnSpPr>
        <p:spPr>
          <a:xfrm>
            <a:off x="5411305" y="2303873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7" name="Google Shape;727;p78"/>
          <p:cNvCxnSpPr/>
          <p:nvPr/>
        </p:nvCxnSpPr>
        <p:spPr>
          <a:xfrm>
            <a:off x="5411305" y="2303873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728" name="Google Shape;728;p78"/>
          <p:cNvGraphicFramePr/>
          <p:nvPr/>
        </p:nvGraphicFramePr>
        <p:xfrm>
          <a:off x="3905778" y="23509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78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21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To: zach@miller.com</a:t>
                      </a:r>
                      <a:endParaRPr sz="400">
                        <a:solidFill>
                          <a:srgbClr val="66B2E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 payment of 500 USD is authorized to you. </a:t>
                      </a: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Items:</a:t>
                      </a:r>
                      <a:b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• Speaking Engagement - January</a:t>
                      </a: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>
                          <a:solidFill>
                            <a:srgbClr val="66B2E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Click here</a:t>
                      </a: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to get paid.</a:t>
                      </a: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VCU uses Candex to engage and pay its valued and trusted partners without going through a cumbersome setup process</a:t>
                      </a:r>
                      <a:endParaRPr sz="400">
                        <a:solidFill>
                          <a:srgbClr val="4C4C4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0" marB="457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1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">
                          <a:solidFill>
                            <a:srgbClr val="90909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Candex allows businesses to engage and exchange payments in a compliant way without cumbersome setup in each other’s financial systems. </a:t>
                      </a:r>
                      <a:endParaRPr sz="400">
                        <a:solidFill>
                          <a:srgbClr val="90909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50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">
                          <a:solidFill>
                            <a:srgbClr val="90909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View </a:t>
                      </a:r>
                      <a:r>
                        <a:rPr lang="en" sz="400">
                          <a:solidFill>
                            <a:srgbClr val="63B3DF"/>
                          </a:solidFill>
                          <a:uFill>
                            <a:noFill/>
                          </a:u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FAQs</a:t>
                      </a:r>
                      <a:r>
                        <a:rPr lang="en" sz="400">
                          <a:solidFill>
                            <a:srgbClr val="90909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br>
                        <a:rPr lang="en" sz="400">
                          <a:solidFill>
                            <a:srgbClr val="90909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" sz="400">
                          <a:solidFill>
                            <a:srgbClr val="90909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Support at </a:t>
                      </a:r>
                      <a:r>
                        <a:rPr lang="en" sz="400">
                          <a:solidFill>
                            <a:srgbClr val="63B3D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support@candex.com</a:t>
                      </a:r>
                      <a:endParaRPr sz="200">
                        <a:solidFill>
                          <a:srgbClr val="90909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0" marR="0" marT="45700" marB="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29" name="Google Shape;729;p78"/>
          <p:cNvSpPr/>
          <p:nvPr/>
        </p:nvSpPr>
        <p:spPr>
          <a:xfrm>
            <a:off x="3825550" y="1450902"/>
            <a:ext cx="1737300" cy="79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182875" rIns="0" bIns="1828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Speaking </a:t>
            </a:r>
            <a:br>
              <a:rPr lang="en" sz="7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7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Engagement - January</a:t>
            </a:r>
            <a:endParaRPr sz="2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Virginia  |  PO#: CTPO1239045</a:t>
            </a:r>
            <a:endParaRPr sz="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From</a:t>
            </a:r>
            <a:endParaRPr sz="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VCU</a:t>
            </a:r>
            <a:endParaRPr sz="7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30" name="Google Shape;730;p78"/>
          <p:cNvSpPr/>
          <p:nvPr/>
        </p:nvSpPr>
        <p:spPr>
          <a:xfrm>
            <a:off x="4882238" y="2003407"/>
            <a:ext cx="560100" cy="132900"/>
          </a:xfrm>
          <a:prstGeom prst="roundRect">
            <a:avLst>
              <a:gd name="adj" fmla="val 50000"/>
            </a:avLst>
          </a:prstGeom>
          <a:solidFill>
            <a:srgbClr val="66B2E1"/>
          </a:solidFill>
          <a:ln>
            <a:noFill/>
          </a:ln>
        </p:spPr>
        <p:txBody>
          <a:bodyPr spcFirstLastPara="1" wrap="square" lIns="0" tIns="63700" rIns="0" bIns="63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Request Payment</a:t>
            </a:r>
            <a:endParaRPr sz="4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731" name="Google Shape;731;p78"/>
          <p:cNvGraphicFramePr/>
          <p:nvPr/>
        </p:nvGraphicFramePr>
        <p:xfrm>
          <a:off x="3825553" y="9251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173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700">
                <a:tc>
                  <a:txBody>
                    <a:bodyPr/>
                    <a:lstStyle/>
                    <a:p>
                      <a:pPr marL="323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VCU (via Candex)</a:t>
                      </a:r>
                      <a:endParaRPr sz="5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23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To:</a:t>
                      </a:r>
                      <a:r>
                        <a:rPr lang="en" sz="3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Zack Miller</a:t>
                      </a:r>
                      <a:endParaRPr sz="7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320025" marR="91425" marT="0" marB="45700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23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6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Action Required - Accept Payment 12345678</a:t>
                      </a:r>
                      <a:endParaRPr sz="6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32" name="Google Shape;732;p78"/>
          <p:cNvSpPr/>
          <p:nvPr/>
        </p:nvSpPr>
        <p:spPr>
          <a:xfrm>
            <a:off x="3914690" y="891296"/>
            <a:ext cx="171600" cy="171600"/>
          </a:xfrm>
          <a:prstGeom prst="ellipse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endParaRPr sz="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33" name="Google Shape;733;p78"/>
          <p:cNvGrpSpPr/>
          <p:nvPr/>
        </p:nvGrpSpPr>
        <p:grpSpPr>
          <a:xfrm>
            <a:off x="5562775" y="585250"/>
            <a:ext cx="1737300" cy="3749400"/>
            <a:chOff x="4612350" y="778050"/>
            <a:chExt cx="1737300" cy="3749400"/>
          </a:xfrm>
        </p:grpSpPr>
        <p:sp>
          <p:nvSpPr>
            <p:cNvPr id="734" name="Google Shape;734;p78"/>
            <p:cNvSpPr/>
            <p:nvPr/>
          </p:nvSpPr>
          <p:spPr>
            <a:xfrm>
              <a:off x="4612350" y="778050"/>
              <a:ext cx="1737300" cy="3749400"/>
            </a:xfrm>
            <a:prstGeom prst="roundRect">
              <a:avLst>
                <a:gd name="adj" fmla="val 11642"/>
              </a:avLst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42900" dist="66675" dir="4200000" algn="bl" rotWithShape="0">
                <a:srgbClr val="000000">
                  <a:alpha val="30000"/>
                </a:srgbClr>
              </a:outerShdw>
              <a:reflection stA="30000" endPos="8000" dist="38100" dir="5400000" fadeDir="5400012" sy="-100000" algn="bl" rotWithShape="0"/>
            </a:effectLst>
          </p:spPr>
          <p:txBody>
            <a:bodyPr spcFirstLastPara="1" wrap="square" lIns="91425" tIns="91425" rIns="91425" bIns="45700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434343"/>
                  </a:solidFill>
                  <a:latin typeface="Verdana"/>
                  <a:ea typeface="Verdana"/>
                  <a:cs typeface="Verdana"/>
                  <a:sym typeface="Verdana"/>
                </a:rPr>
                <a:t>candex.com</a:t>
              </a:r>
              <a:endParaRPr sz="500">
                <a:solidFill>
                  <a:srgbClr val="434343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5" name="Google Shape;735;p78"/>
            <p:cNvSpPr/>
            <p:nvPr/>
          </p:nvSpPr>
          <p:spPr>
            <a:xfrm>
              <a:off x="5248650" y="846570"/>
              <a:ext cx="464700" cy="1098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8"/>
            <p:cNvSpPr/>
            <p:nvPr/>
          </p:nvSpPr>
          <p:spPr>
            <a:xfrm>
              <a:off x="5165775" y="4453270"/>
              <a:ext cx="630300" cy="291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37" name="Google Shape;737;p78"/>
          <p:cNvCxnSpPr/>
          <p:nvPr/>
        </p:nvCxnSpPr>
        <p:spPr>
          <a:xfrm>
            <a:off x="7191563" y="2247973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8" name="Google Shape;738;p78"/>
          <p:cNvCxnSpPr/>
          <p:nvPr/>
        </p:nvCxnSpPr>
        <p:spPr>
          <a:xfrm>
            <a:off x="7191563" y="2247973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9" name="Google Shape;739;p78"/>
          <p:cNvSpPr/>
          <p:nvPr/>
        </p:nvSpPr>
        <p:spPr>
          <a:xfrm>
            <a:off x="5562149" y="793000"/>
            <a:ext cx="1737300" cy="3333900"/>
          </a:xfrm>
          <a:prstGeom prst="roundRect">
            <a:avLst>
              <a:gd name="adj" fmla="val 0"/>
            </a:avLst>
          </a:prstGeom>
          <a:solidFill>
            <a:srgbClr val="F7F8F9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40" name="Google Shape;740;p78"/>
          <p:cNvGraphicFramePr/>
          <p:nvPr/>
        </p:nvGraphicFramePr>
        <p:xfrm>
          <a:off x="5562159" y="79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56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825">
                <a:tc gridSpan="3">
                  <a:txBody>
                    <a:bodyPr/>
                    <a:lstStyle/>
                    <a:p>
                      <a:pPr marL="688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500">
                          <a:solidFill>
                            <a:srgbClr val="434343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Add Invoice</a:t>
                      </a:r>
                      <a:endParaRPr sz="900">
                        <a:solidFill>
                          <a:srgbClr val="434343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</a:txBody>
                  <a:tcPr marL="274300" marR="91425" marT="64000" marB="64000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850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rgbClr val="434343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Speaking Engagement</a:t>
                      </a:r>
                      <a:br>
                        <a:rPr lang="en" sz="700">
                          <a:solidFill>
                            <a:srgbClr val="434343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</a:br>
                      <a:r>
                        <a:rPr lang="en" sz="700">
                          <a:solidFill>
                            <a:srgbClr val="434343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 - January</a:t>
                      </a:r>
                      <a:endParaRPr sz="700">
                        <a:solidFill>
                          <a:srgbClr val="434343"/>
                        </a:solidFill>
                        <a:latin typeface="Open Sans SemiBold"/>
                        <a:ea typeface="Open Sans SemiBold"/>
                        <a:cs typeface="Open Sans SemiBold"/>
                        <a:sym typeface="Open Sans SemiBold"/>
                      </a:endParaRPr>
                    </a:p>
                    <a:p>
                      <a:pPr marL="0" lvl="0" indent="0" algn="l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VCU  |  PO#: CTPO1239045</a:t>
                      </a: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75">
                <a:tc gridSpan="3">
                  <a:txBody>
                    <a:bodyPr/>
                    <a:lstStyle/>
                    <a:p>
                      <a:pPr marL="0" marR="4572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>
                          <a:solidFill>
                            <a:srgbClr val="41414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After you request payment and Candex verifies your banking information, Candex will invoice Buyer on your behalf. The funds should reach your account within 7 business days of Buyer's acceptance of Candex's invoice. </a:t>
                      </a:r>
                      <a:endParaRPr sz="4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45700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375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Pay To:</a:t>
                      </a:r>
                      <a:endParaRPr sz="4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4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97155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">
                          <a:solidFill>
                            <a:srgbClr val="66B2E1"/>
                          </a:solidFill>
                          <a:latin typeface="Open Sans SemiBold"/>
                          <a:ea typeface="Open Sans SemiBold"/>
                          <a:cs typeface="Open Sans SemiBold"/>
                          <a:sym typeface="Open Sans SemiBold"/>
                        </a:rPr>
                        <a:t>edit</a:t>
                      </a:r>
                      <a:endParaRPr sz="4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4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5715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" i="1">
                          <a:solidFill>
                            <a:srgbClr val="666666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Account:   </a:t>
                      </a: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Citibank   ********291</a:t>
                      </a:r>
                      <a:endParaRPr sz="4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45700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050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Bill To:</a:t>
                      </a:r>
                      <a:endParaRPr sz="4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Candex Solutions, Inc</a:t>
                      </a: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420 Lexington Ave</a:t>
                      </a: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New York, NY 10024  </a:t>
                      </a:r>
                      <a:endParaRPr sz="4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45700" marB="1827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050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Deliver To:</a:t>
                      </a:r>
                      <a:endParaRPr sz="4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VCU </a:t>
                      </a: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907 Floyd Ave, Richmond, </a:t>
                      </a: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 23284, United States</a:t>
                      </a:r>
                      <a:endParaRPr sz="4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18275" marB="45700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Item(s)</a:t>
                      </a: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0" marT="91425" marB="1827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F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Speaking Engagement - January</a:t>
                      </a: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by Jan 5</a:t>
                      </a: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1827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F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Amount</a:t>
                      </a: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0" marT="36575" marB="3657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F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300">
                          <a:solidFill>
                            <a:srgbClr val="999999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up to 3,500</a:t>
                      </a: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0" marB="0" anchor="b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F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Tax</a:t>
                      </a: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0" marT="3657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7F8F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F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36575" marB="91425">
                    <a:lnL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7F8F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F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525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 Amount</a:t>
                      </a: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0" marT="45700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7F8F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BC5E6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DDEF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3,500</a:t>
                      </a: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274300" marT="45700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7F8F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BC5E6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DD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090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Tax</a:t>
                      </a:r>
                      <a:endParaRPr sz="4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0" marT="45700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BC5E6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BC5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F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-</a:t>
                      </a: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274300" marT="45700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BC5E6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BC5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8850">
                <a:tc grid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Due to You</a:t>
                      </a:r>
                      <a:r>
                        <a:rPr lang="en" sz="400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400" i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0" marT="18275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BC5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BC5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F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400" b="1">
                          <a:solidFill>
                            <a:srgbClr val="434343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3,500</a:t>
                      </a:r>
                      <a:endParaRPr sz="4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274300" marT="18275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BC5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BC5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0" marT="18275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BC5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BC5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274300" marT="18275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BC5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BC5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FF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274300" marT="18275" marB="1827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BC5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BC5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700">
                <a:tc grid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solidFill>
                          <a:srgbClr val="434343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0" marT="18275" marB="182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BC5E6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41" name="Google Shape;741;p78"/>
          <p:cNvSpPr/>
          <p:nvPr/>
        </p:nvSpPr>
        <p:spPr>
          <a:xfrm>
            <a:off x="5653274" y="3958034"/>
            <a:ext cx="324600" cy="110400"/>
          </a:xfrm>
          <a:prstGeom prst="roundRect">
            <a:avLst>
              <a:gd name="adj" fmla="val 50000"/>
            </a:avLst>
          </a:prstGeom>
          <a:solidFill>
            <a:srgbClr val="66B2E1"/>
          </a:solidFill>
          <a:ln>
            <a:noFill/>
          </a:ln>
        </p:spPr>
        <p:txBody>
          <a:bodyPr spcFirstLastPara="1" wrap="square" lIns="0" tIns="63700" rIns="0" bIns="63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Submit</a:t>
            </a:r>
            <a:endParaRPr sz="4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2" name="Google Shape;742;p78"/>
          <p:cNvSpPr/>
          <p:nvPr/>
        </p:nvSpPr>
        <p:spPr>
          <a:xfrm flipH="1">
            <a:off x="5562248" y="793000"/>
            <a:ext cx="207600" cy="243900"/>
          </a:xfrm>
          <a:prstGeom prst="round1Rect">
            <a:avLst>
              <a:gd name="adj" fmla="val 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3" name="Google Shape;743;p78"/>
          <p:cNvGrpSpPr/>
          <p:nvPr/>
        </p:nvGrpSpPr>
        <p:grpSpPr>
          <a:xfrm>
            <a:off x="5610373" y="865750"/>
            <a:ext cx="119554" cy="72150"/>
            <a:chOff x="3886700" y="606200"/>
            <a:chExt cx="119554" cy="72150"/>
          </a:xfrm>
        </p:grpSpPr>
        <p:sp>
          <p:nvSpPr>
            <p:cNvPr id="744" name="Google Shape;744;p78"/>
            <p:cNvSpPr/>
            <p:nvPr/>
          </p:nvSpPr>
          <p:spPr>
            <a:xfrm>
              <a:off x="3917754" y="606200"/>
              <a:ext cx="88500" cy="177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8"/>
            <p:cNvSpPr/>
            <p:nvPr/>
          </p:nvSpPr>
          <p:spPr>
            <a:xfrm>
              <a:off x="3917754" y="633425"/>
              <a:ext cx="88500" cy="177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8"/>
            <p:cNvSpPr/>
            <p:nvPr/>
          </p:nvSpPr>
          <p:spPr>
            <a:xfrm>
              <a:off x="3917754" y="660650"/>
              <a:ext cx="88500" cy="177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8"/>
            <p:cNvSpPr/>
            <p:nvPr/>
          </p:nvSpPr>
          <p:spPr>
            <a:xfrm>
              <a:off x="3886700" y="606200"/>
              <a:ext cx="24300" cy="177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8"/>
            <p:cNvSpPr/>
            <p:nvPr/>
          </p:nvSpPr>
          <p:spPr>
            <a:xfrm>
              <a:off x="3886700" y="633425"/>
              <a:ext cx="24300" cy="177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8"/>
            <p:cNvSpPr/>
            <p:nvPr/>
          </p:nvSpPr>
          <p:spPr>
            <a:xfrm>
              <a:off x="3886700" y="660650"/>
              <a:ext cx="24300" cy="17700"/>
            </a:xfrm>
            <a:prstGeom prst="roundRect">
              <a:avLst>
                <a:gd name="adj" fmla="val 50000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78"/>
          <p:cNvSpPr/>
          <p:nvPr/>
        </p:nvSpPr>
        <p:spPr>
          <a:xfrm>
            <a:off x="6974255" y="859222"/>
            <a:ext cx="85200" cy="85200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?</a:t>
            </a:r>
            <a:endParaRPr sz="5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751" name="Google Shape;751;p78"/>
          <p:cNvGrpSpPr/>
          <p:nvPr/>
        </p:nvGrpSpPr>
        <p:grpSpPr>
          <a:xfrm>
            <a:off x="7137698" y="861509"/>
            <a:ext cx="86440" cy="85200"/>
            <a:chOff x="5414025" y="601959"/>
            <a:chExt cx="86440" cy="85200"/>
          </a:xfrm>
        </p:grpSpPr>
        <p:sp>
          <p:nvSpPr>
            <p:cNvPr id="752" name="Google Shape;752;p78"/>
            <p:cNvSpPr/>
            <p:nvPr/>
          </p:nvSpPr>
          <p:spPr>
            <a:xfrm>
              <a:off x="5414025" y="601959"/>
              <a:ext cx="56700" cy="852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8"/>
            <p:cNvSpPr/>
            <p:nvPr/>
          </p:nvSpPr>
          <p:spPr>
            <a:xfrm>
              <a:off x="5460900" y="625800"/>
              <a:ext cx="14400" cy="36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8"/>
            <p:cNvSpPr/>
            <p:nvPr/>
          </p:nvSpPr>
          <p:spPr>
            <a:xfrm>
              <a:off x="5426065" y="626400"/>
              <a:ext cx="74400" cy="36300"/>
            </a:xfrm>
            <a:prstGeom prst="rightArrow">
              <a:avLst>
                <a:gd name="adj1" fmla="val 35362"/>
                <a:gd name="adj2" fmla="val 44180"/>
              </a:avLst>
            </a:pr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" name="Google Shape;755;p78"/>
          <p:cNvSpPr/>
          <p:nvPr/>
        </p:nvSpPr>
        <p:spPr>
          <a:xfrm>
            <a:off x="6677474" y="3231054"/>
            <a:ext cx="324600" cy="110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66B2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solidFill>
                  <a:srgbClr val="66B2E1"/>
                </a:solidFill>
                <a:latin typeface="Open Sans"/>
                <a:ea typeface="Open Sans"/>
                <a:cs typeface="Open Sans"/>
                <a:sym typeface="Open Sans"/>
              </a:rPr>
              <a:t>view/edit</a:t>
            </a:r>
            <a:endParaRPr sz="400" b="1">
              <a:solidFill>
                <a:srgbClr val="66B2E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6" name="Google Shape;756;p78"/>
          <p:cNvSpPr/>
          <p:nvPr/>
        </p:nvSpPr>
        <p:spPr>
          <a:xfrm>
            <a:off x="5653274" y="1902510"/>
            <a:ext cx="918900" cy="110400"/>
          </a:xfrm>
          <a:prstGeom prst="roundRect">
            <a:avLst>
              <a:gd name="adj" fmla="val 11728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91425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(US / USD) Miller &amp; Sons, LLC      ▾</a:t>
            </a:r>
            <a:endParaRPr sz="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7" name="Google Shape;757;p78"/>
          <p:cNvSpPr/>
          <p:nvPr/>
        </p:nvSpPr>
        <p:spPr>
          <a:xfrm>
            <a:off x="6216274" y="3058648"/>
            <a:ext cx="372300" cy="92400"/>
          </a:xfrm>
          <a:prstGeom prst="roundRect">
            <a:avLst>
              <a:gd name="adj" fmla="val 17395"/>
            </a:avLst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75" tIns="91425" rIns="1827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3,500</a:t>
            </a:r>
            <a:endParaRPr sz="4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758" name="Google Shape;758;p78"/>
          <p:cNvCxnSpPr/>
          <p:nvPr/>
        </p:nvCxnSpPr>
        <p:spPr>
          <a:xfrm>
            <a:off x="5653273" y="3711332"/>
            <a:ext cx="1389300" cy="0"/>
          </a:xfrm>
          <a:prstGeom prst="straightConnector1">
            <a:avLst/>
          </a:prstGeom>
          <a:noFill/>
          <a:ln w="9525" cap="flat" cmpd="sng">
            <a:solidFill>
              <a:srgbClr val="8BC5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9" name="Google Shape;759;p78"/>
          <p:cNvSpPr/>
          <p:nvPr/>
        </p:nvSpPr>
        <p:spPr>
          <a:xfrm>
            <a:off x="6003602" y="3958034"/>
            <a:ext cx="480300" cy="1104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9525" cap="flat" cmpd="sng">
            <a:solidFill>
              <a:srgbClr val="66B2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3700" rIns="0" bIns="63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solidFill>
                  <a:srgbClr val="66B2E1"/>
                </a:solidFill>
                <a:latin typeface="Open Sans"/>
                <a:ea typeface="Open Sans"/>
                <a:cs typeface="Open Sans"/>
                <a:sym typeface="Open Sans"/>
              </a:rPr>
              <a:t>Skip for Now</a:t>
            </a:r>
            <a:endParaRPr sz="400" b="1">
              <a:solidFill>
                <a:srgbClr val="66B2E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0" name="Google Shape;760;p78"/>
          <p:cNvSpPr/>
          <p:nvPr/>
        </p:nvSpPr>
        <p:spPr>
          <a:xfrm>
            <a:off x="6761949" y="3720307"/>
            <a:ext cx="280500" cy="135900"/>
          </a:xfrm>
          <a:prstGeom prst="rect">
            <a:avLst/>
          </a:prstGeom>
          <a:solidFill>
            <a:srgbClr val="66B2E1">
              <a:alpha val="2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78"/>
          <p:cNvSpPr/>
          <p:nvPr/>
        </p:nvSpPr>
        <p:spPr>
          <a:xfrm>
            <a:off x="6797500" y="1109950"/>
            <a:ext cx="438600" cy="110400"/>
          </a:xfrm>
          <a:prstGeom prst="roundRect">
            <a:avLst>
              <a:gd name="adj" fmla="val 50000"/>
            </a:avLst>
          </a:prstGeom>
          <a:noFill/>
          <a:ln w="9525" cap="flat" cmpd="sng">
            <a:solidFill>
              <a:srgbClr val="66B2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b="1">
                <a:solidFill>
                  <a:srgbClr val="66B2E1"/>
                </a:solidFill>
                <a:latin typeface="Open Sans"/>
                <a:ea typeface="Open Sans"/>
                <a:cs typeface="Open Sans"/>
                <a:sym typeface="Open Sans"/>
              </a:rPr>
              <a:t>Invite Finance</a:t>
            </a:r>
            <a:endParaRPr sz="400" b="1">
              <a:solidFill>
                <a:srgbClr val="66B2E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62" name="Google Shape;762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3000" y="1636225"/>
            <a:ext cx="438601" cy="136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7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solidFill>
            <a:srgbClr val="444B78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768" name="Google Shape;768;p79"/>
          <p:cNvSpPr txBox="1"/>
          <p:nvPr/>
        </p:nvSpPr>
        <p:spPr>
          <a:xfrm>
            <a:off x="1276575" y="4030200"/>
            <a:ext cx="6591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63B3DF"/>
                </a:solidFill>
                <a:latin typeface="Roboto"/>
                <a:ea typeface="Roboto"/>
                <a:cs typeface="Roboto"/>
                <a:sym typeface="Roboto"/>
              </a:rPr>
              <a:t>www.candex.com/help</a:t>
            </a:r>
            <a:r>
              <a:rPr lang="en" sz="1000" b="1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rPr>
              <a:t>      </a:t>
            </a:r>
            <a:r>
              <a:rPr lang="en" sz="1000" b="1">
                <a:solidFill>
                  <a:srgbClr val="444B78"/>
                </a:solidFill>
                <a:latin typeface="Roboto"/>
                <a:ea typeface="Roboto"/>
                <a:cs typeface="Roboto"/>
                <a:sym typeface="Roboto"/>
              </a:rPr>
              <a:t>| </a:t>
            </a:r>
            <a:r>
              <a:rPr lang="en" sz="1000" b="1">
                <a:solidFill>
                  <a:srgbClr val="B3C1D6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n" sz="1000" b="1">
                <a:solidFill>
                  <a:srgbClr val="63B3D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support@candex.com</a:t>
            </a:r>
            <a:endParaRPr/>
          </a:p>
        </p:txBody>
      </p:sp>
      <p:sp>
        <p:nvSpPr>
          <p:cNvPr id="769" name="Google Shape;769;p79"/>
          <p:cNvSpPr txBox="1"/>
          <p:nvPr/>
        </p:nvSpPr>
        <p:spPr>
          <a:xfrm>
            <a:off x="505650" y="1814350"/>
            <a:ext cx="813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  <a:endParaRPr sz="3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66" title="Adoption Training 17.png"/>
          <p:cNvPicPr preferRelativeResize="0"/>
          <p:nvPr/>
        </p:nvPicPr>
        <p:blipFill rotWithShape="1">
          <a:blip r:embed="rId3">
            <a:alphaModFix/>
          </a:blip>
          <a:srcRect t="30" b="40"/>
          <a:stretch/>
        </p:blipFill>
        <p:spPr>
          <a:xfrm>
            <a:off x="2536000" y="276000"/>
            <a:ext cx="6228700" cy="4823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66"/>
          <p:cNvGrpSpPr/>
          <p:nvPr/>
        </p:nvGrpSpPr>
        <p:grpSpPr>
          <a:xfrm>
            <a:off x="2538905" y="44013"/>
            <a:ext cx="6222900" cy="231985"/>
            <a:chOff x="2729325" y="0"/>
            <a:chExt cx="6222900" cy="224400"/>
          </a:xfrm>
        </p:grpSpPr>
        <p:grpSp>
          <p:nvGrpSpPr>
            <p:cNvPr id="301" name="Google Shape;301;p66"/>
            <p:cNvGrpSpPr/>
            <p:nvPr/>
          </p:nvGrpSpPr>
          <p:grpSpPr>
            <a:xfrm>
              <a:off x="2729325" y="0"/>
              <a:ext cx="6222900" cy="224400"/>
              <a:chOff x="2729325" y="63675"/>
              <a:chExt cx="6222900" cy="224400"/>
            </a:xfrm>
          </p:grpSpPr>
          <p:sp>
            <p:nvSpPr>
              <p:cNvPr id="302" name="Google Shape;302;p66"/>
              <p:cNvSpPr/>
              <p:nvPr/>
            </p:nvSpPr>
            <p:spPr>
              <a:xfrm>
                <a:off x="2729325" y="63675"/>
                <a:ext cx="6222900" cy="224400"/>
              </a:xfrm>
              <a:prstGeom prst="round2SameRect">
                <a:avLst>
                  <a:gd name="adj1" fmla="val 14939"/>
                  <a:gd name="adj2" fmla="val 0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6"/>
              <p:cNvSpPr/>
              <p:nvPr/>
            </p:nvSpPr>
            <p:spPr>
              <a:xfrm>
                <a:off x="2840675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6"/>
              <p:cNvSpPr/>
              <p:nvPr/>
            </p:nvSpPr>
            <p:spPr>
              <a:xfrm>
                <a:off x="2933863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6"/>
              <p:cNvSpPr/>
              <p:nvPr/>
            </p:nvSpPr>
            <p:spPr>
              <a:xfrm>
                <a:off x="3027052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6"/>
            <p:cNvSpPr/>
            <p:nvPr/>
          </p:nvSpPr>
          <p:spPr>
            <a:xfrm>
              <a:off x="3233025" y="47600"/>
              <a:ext cx="5626500" cy="1257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07" name="Google Shape;307;p66"/>
          <p:cNvGraphicFramePr/>
          <p:nvPr>
            <p:extLst>
              <p:ext uri="{D42A27DB-BD31-4B8C-83A1-F6EECF244321}">
                <p14:modId xmlns:p14="http://schemas.microsoft.com/office/powerpoint/2010/main" val="352947657"/>
              </p:ext>
            </p:extLst>
          </p:nvPr>
        </p:nvGraphicFramePr>
        <p:xfrm>
          <a:off x="284733" y="585243"/>
          <a:ext cx="1860950" cy="3404005"/>
        </p:xfrm>
        <a:graphic>
          <a:graphicData uri="http://schemas.openxmlformats.org/drawingml/2006/table">
            <a:tbl>
              <a:tblPr>
                <a:noFill/>
                <a:tableStyleId>{B2057BB9-E990-4AE3-B4AA-F5153403EF2A}</a:tableStyleId>
              </a:tblPr>
              <a:tblGrid>
                <a:gridCol w="186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1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Pre-Register Participant</a:t>
                      </a:r>
                      <a:endParaRPr sz="2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675">
                <a:tc>
                  <a:txBody>
                    <a:bodyPr/>
                    <a:lstStyle/>
                    <a:p>
                      <a:pPr marL="152400" lvl="0" indent="-95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B2E1"/>
                        </a:buClr>
                        <a:buSzPts val="900"/>
                        <a:buFont typeface="Roboto"/>
                        <a:buChar char="⇢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  <a:hlinkClick r:id="rId4"/>
                        </a:rPr>
                        <a:t>Register</a:t>
                      </a:r>
                      <a:r>
                        <a:rPr lang="en" sz="1000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your participant prior to receiving a payment</a:t>
                      </a:r>
                      <a:endParaRPr sz="10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52400" lvl="0" indent="-10160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000"/>
                        <a:buFont typeface="Roboto"/>
                        <a:buChar char="⇢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An email will be sent to their inbox</a:t>
                      </a:r>
                      <a:endParaRPr sz="10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52400" lvl="0" indent="-10160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SzPts val="1000"/>
                        <a:buFont typeface="Roboto"/>
                        <a:buChar char="⇢"/>
                      </a:pPr>
                      <a:r>
                        <a:rPr lang="en" sz="1000" dirty="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Click the link to register</a:t>
                      </a:r>
                      <a:endParaRPr sz="1000" dirty="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87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8" name="Google Shape;308;p66"/>
          <p:cNvSpPr/>
          <p:nvPr/>
        </p:nvSpPr>
        <p:spPr>
          <a:xfrm>
            <a:off x="4133475" y="2833375"/>
            <a:ext cx="3011400" cy="369300"/>
          </a:xfrm>
          <a:prstGeom prst="roundRect">
            <a:avLst>
              <a:gd name="adj" fmla="val 3960"/>
            </a:avLst>
          </a:prstGeom>
          <a:noFill/>
          <a:ln w="9525" cap="flat" cmpd="sng">
            <a:solidFill>
              <a:srgbClr val="FF00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9" name="Google Shape;309;p66"/>
          <p:cNvCxnSpPr>
            <a:stCxn id="310" idx="3"/>
          </p:cNvCxnSpPr>
          <p:nvPr/>
        </p:nvCxnSpPr>
        <p:spPr>
          <a:xfrm>
            <a:off x="3982625" y="1962371"/>
            <a:ext cx="296700" cy="184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0" name="Google Shape;310;p66"/>
          <p:cNvSpPr txBox="1"/>
          <p:nvPr/>
        </p:nvSpPr>
        <p:spPr>
          <a:xfrm>
            <a:off x="3020525" y="1731521"/>
            <a:ext cx="962100" cy="4617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A. If </a:t>
            </a:r>
            <a:r>
              <a:rPr lang="en" sz="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Payee</a:t>
            </a:r>
            <a:r>
              <a:rPr lang="en" sz="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being paid as part of company </a:t>
            </a:r>
            <a:endParaRPr sz="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1" name="Google Shape;311;p66"/>
          <p:cNvCxnSpPr>
            <a:stCxn id="312" idx="3"/>
          </p:cNvCxnSpPr>
          <p:nvPr/>
        </p:nvCxnSpPr>
        <p:spPr>
          <a:xfrm rot="10800000" flipH="1">
            <a:off x="3982625" y="2303180"/>
            <a:ext cx="291900" cy="152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2" name="Google Shape;312;p66"/>
          <p:cNvSpPr txBox="1"/>
          <p:nvPr/>
        </p:nvSpPr>
        <p:spPr>
          <a:xfrm>
            <a:off x="3020525" y="2271230"/>
            <a:ext cx="962100" cy="3693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B. If </a:t>
            </a:r>
            <a:r>
              <a:rPr lang="en" sz="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Payee</a:t>
            </a:r>
            <a:r>
              <a:rPr lang="en" sz="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is being paid as an individual </a:t>
            </a:r>
            <a:endParaRPr sz="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66"/>
          <p:cNvSpPr txBox="1"/>
          <p:nvPr/>
        </p:nvSpPr>
        <p:spPr>
          <a:xfrm>
            <a:off x="7418725" y="2833373"/>
            <a:ext cx="962100" cy="3693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Not shown if </a:t>
            </a:r>
            <a:r>
              <a:rPr lang="en" sz="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Payee</a:t>
            </a:r>
            <a:r>
              <a:rPr lang="en" sz="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selects ‘B’</a:t>
            </a:r>
            <a:endParaRPr sz="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4" name="Google Shape;314;p66"/>
          <p:cNvCxnSpPr>
            <a:stCxn id="313" idx="1"/>
            <a:endCxn id="308" idx="3"/>
          </p:cNvCxnSpPr>
          <p:nvPr/>
        </p:nvCxnSpPr>
        <p:spPr>
          <a:xfrm flipH="1">
            <a:off x="7144825" y="3018023"/>
            <a:ext cx="2739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5" name="Google Shape;315;p66"/>
          <p:cNvSpPr/>
          <p:nvPr/>
        </p:nvSpPr>
        <p:spPr>
          <a:xfrm>
            <a:off x="4133475" y="3546900"/>
            <a:ext cx="3011400" cy="592800"/>
          </a:xfrm>
          <a:prstGeom prst="roundRect">
            <a:avLst>
              <a:gd name="adj" fmla="val 3960"/>
            </a:avLst>
          </a:prstGeom>
          <a:noFill/>
          <a:ln w="9525" cap="flat" cmpd="sng">
            <a:solidFill>
              <a:srgbClr val="FF00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66"/>
          <p:cNvSpPr txBox="1"/>
          <p:nvPr/>
        </p:nvSpPr>
        <p:spPr>
          <a:xfrm>
            <a:off x="7418725" y="3658640"/>
            <a:ext cx="962100" cy="3693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Not shown if </a:t>
            </a:r>
            <a:r>
              <a:rPr lang="en" sz="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Payee</a:t>
            </a:r>
            <a:r>
              <a:rPr lang="en" sz="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selects ‘B’</a:t>
            </a:r>
            <a:endParaRPr sz="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17" name="Google Shape;317;p66"/>
          <p:cNvCxnSpPr>
            <a:stCxn id="316" idx="1"/>
            <a:endCxn id="315" idx="3"/>
          </p:cNvCxnSpPr>
          <p:nvPr/>
        </p:nvCxnSpPr>
        <p:spPr>
          <a:xfrm flipH="1">
            <a:off x="7144825" y="3843290"/>
            <a:ext cx="273900" cy="600"/>
          </a:xfrm>
          <a:prstGeom prst="bentConnector3">
            <a:avLst>
              <a:gd name="adj1" fmla="val 49991"/>
            </a:avLst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8" name="Google Shape;318;p66"/>
          <p:cNvSpPr/>
          <p:nvPr/>
        </p:nvSpPr>
        <p:spPr>
          <a:xfrm>
            <a:off x="2784000" y="815900"/>
            <a:ext cx="5898900" cy="4239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9" name="Google Shape;319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0050" y="886800"/>
            <a:ext cx="5071757" cy="31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7" title="Adoption Training 16.png"/>
          <p:cNvPicPr preferRelativeResize="0"/>
          <p:nvPr/>
        </p:nvPicPr>
        <p:blipFill rotWithShape="1">
          <a:blip r:embed="rId3">
            <a:alphaModFix/>
          </a:blip>
          <a:srcRect t="30" b="40"/>
          <a:stretch/>
        </p:blipFill>
        <p:spPr>
          <a:xfrm>
            <a:off x="2536000" y="276000"/>
            <a:ext cx="6228700" cy="4823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" name="Google Shape;325;p67"/>
          <p:cNvGrpSpPr/>
          <p:nvPr/>
        </p:nvGrpSpPr>
        <p:grpSpPr>
          <a:xfrm>
            <a:off x="2538905" y="44013"/>
            <a:ext cx="6222900" cy="231985"/>
            <a:chOff x="2729325" y="0"/>
            <a:chExt cx="6222900" cy="224400"/>
          </a:xfrm>
        </p:grpSpPr>
        <p:grpSp>
          <p:nvGrpSpPr>
            <p:cNvPr id="326" name="Google Shape;326;p67"/>
            <p:cNvGrpSpPr/>
            <p:nvPr/>
          </p:nvGrpSpPr>
          <p:grpSpPr>
            <a:xfrm>
              <a:off x="2729325" y="0"/>
              <a:ext cx="6222900" cy="224400"/>
              <a:chOff x="2729325" y="63675"/>
              <a:chExt cx="6222900" cy="224400"/>
            </a:xfrm>
          </p:grpSpPr>
          <p:sp>
            <p:nvSpPr>
              <p:cNvPr id="327" name="Google Shape;327;p67"/>
              <p:cNvSpPr/>
              <p:nvPr/>
            </p:nvSpPr>
            <p:spPr>
              <a:xfrm>
                <a:off x="2729325" y="63675"/>
                <a:ext cx="6222900" cy="224400"/>
              </a:xfrm>
              <a:prstGeom prst="round2SameRect">
                <a:avLst>
                  <a:gd name="adj1" fmla="val 14939"/>
                  <a:gd name="adj2" fmla="val 0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67"/>
              <p:cNvSpPr/>
              <p:nvPr/>
            </p:nvSpPr>
            <p:spPr>
              <a:xfrm>
                <a:off x="2840675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67"/>
              <p:cNvSpPr/>
              <p:nvPr/>
            </p:nvSpPr>
            <p:spPr>
              <a:xfrm>
                <a:off x="2933863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67"/>
              <p:cNvSpPr/>
              <p:nvPr/>
            </p:nvSpPr>
            <p:spPr>
              <a:xfrm>
                <a:off x="3027052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1" name="Google Shape;331;p67"/>
            <p:cNvSpPr/>
            <p:nvPr/>
          </p:nvSpPr>
          <p:spPr>
            <a:xfrm>
              <a:off x="3233025" y="47600"/>
              <a:ext cx="5626500" cy="1257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32" name="Google Shape;332;p67"/>
          <p:cNvCxnSpPr>
            <a:stCxn id="333" idx="3"/>
          </p:cNvCxnSpPr>
          <p:nvPr/>
        </p:nvCxnSpPr>
        <p:spPr>
          <a:xfrm rot="10800000" flipH="1">
            <a:off x="3867950" y="2304230"/>
            <a:ext cx="365400" cy="12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33" name="Google Shape;333;p67"/>
          <p:cNvSpPr txBox="1"/>
          <p:nvPr/>
        </p:nvSpPr>
        <p:spPr>
          <a:xfrm>
            <a:off x="2905850" y="2074580"/>
            <a:ext cx="962100" cy="4617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Select “This Payment is to me personally” as an individual payee</a:t>
            </a:r>
            <a:endParaRPr sz="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34" name="Google Shape;334;p67"/>
          <p:cNvGrpSpPr/>
          <p:nvPr/>
        </p:nvGrpSpPr>
        <p:grpSpPr>
          <a:xfrm>
            <a:off x="284750" y="-10075"/>
            <a:ext cx="664500" cy="535175"/>
            <a:chOff x="284750" y="-10075"/>
            <a:chExt cx="664500" cy="535175"/>
          </a:xfrm>
        </p:grpSpPr>
        <p:sp>
          <p:nvSpPr>
            <p:cNvPr id="335" name="Google Shape;335;p67"/>
            <p:cNvSpPr/>
            <p:nvPr/>
          </p:nvSpPr>
          <p:spPr>
            <a:xfrm>
              <a:off x="284750" y="-10075"/>
              <a:ext cx="664500" cy="535175"/>
            </a:xfrm>
            <a:prstGeom prst="flowChartOffpageConnector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0" tIns="0" rIns="0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PAYEE</a:t>
              </a:r>
              <a:endParaRPr sz="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36" name="Google Shape;336;p6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9704" y="47221"/>
              <a:ext cx="194625" cy="19462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37" name="Google Shape;337;p67"/>
          <p:cNvGraphicFramePr/>
          <p:nvPr/>
        </p:nvGraphicFramePr>
        <p:xfrm>
          <a:off x="304808" y="6246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{CD01332C-BED2-40BC-845B-528F8F6BD3E7}</a:tableStyleId>
              </a:tblPr>
              <a:tblGrid>
                <a:gridCol w="193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Simple Payee Registration</a:t>
                      </a:r>
                      <a:endParaRPr sz="2600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75">
                <a:tc>
                  <a:txBody>
                    <a:bodyPr/>
                    <a:lstStyle/>
                    <a:p>
                      <a:pPr marL="171450" marR="0" lvl="0" indent="-120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B2E1"/>
                        </a:buClr>
                        <a:buSzPts val="1000"/>
                        <a:buFont typeface="Roboto"/>
                        <a:buChar char="⇢"/>
                      </a:pPr>
                      <a:r>
                        <a:rPr lang="en" sz="10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Users can select their language</a:t>
                      </a:r>
                      <a:endParaRPr sz="100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71450" marR="0" lvl="0" indent="-12065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66B2E1"/>
                        </a:buClr>
                        <a:buSzPts val="1000"/>
                        <a:buFont typeface="Roboto"/>
                        <a:buChar char="⇢"/>
                      </a:pPr>
                      <a:r>
                        <a:rPr lang="en" sz="100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 be filled out ONLY on initial engagement</a:t>
                      </a:r>
                      <a:endParaRPr sz="1000" u="none" strike="noStrike" cap="none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87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2" name="Google Shape;342;p68"/>
          <p:cNvCxnSpPr>
            <a:stCxn id="343" idx="3"/>
          </p:cNvCxnSpPr>
          <p:nvPr/>
        </p:nvCxnSpPr>
        <p:spPr>
          <a:xfrm>
            <a:off x="5291240" y="1944647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4" name="Google Shape;344;p68"/>
          <p:cNvCxnSpPr>
            <a:stCxn id="343" idx="3"/>
            <a:endCxn id="343" idx="3"/>
          </p:cNvCxnSpPr>
          <p:nvPr/>
        </p:nvCxnSpPr>
        <p:spPr>
          <a:xfrm>
            <a:off x="5291240" y="1944647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45" name="Google Shape;345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9600" y="4125817"/>
            <a:ext cx="577000" cy="104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6" name="Google Shape;346;p68"/>
          <p:cNvGrpSpPr/>
          <p:nvPr/>
        </p:nvGrpSpPr>
        <p:grpSpPr>
          <a:xfrm>
            <a:off x="284750" y="-10075"/>
            <a:ext cx="664500" cy="535175"/>
            <a:chOff x="284750" y="-10075"/>
            <a:chExt cx="664500" cy="535175"/>
          </a:xfrm>
        </p:grpSpPr>
        <p:sp>
          <p:nvSpPr>
            <p:cNvPr id="347" name="Google Shape;347;p68"/>
            <p:cNvSpPr/>
            <p:nvPr/>
          </p:nvSpPr>
          <p:spPr>
            <a:xfrm>
              <a:off x="284750" y="-10075"/>
              <a:ext cx="664500" cy="535175"/>
            </a:xfrm>
            <a:prstGeom prst="flowChartOffpageConnector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0" tIns="0" rIns="0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PAYEE</a:t>
              </a:r>
              <a:endParaRPr sz="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348" name="Google Shape;348;p6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9704" y="47221"/>
              <a:ext cx="194625" cy="19462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349" name="Google Shape;349;p68"/>
          <p:cNvGraphicFramePr/>
          <p:nvPr/>
        </p:nvGraphicFramePr>
        <p:xfrm>
          <a:off x="304808" y="6246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{CD01332C-BED2-40BC-845B-528F8F6BD3E7}</a:tableStyleId>
              </a:tblPr>
              <a:tblGrid>
                <a:gridCol w="193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Repeat Payee Login</a:t>
                      </a:r>
                      <a:endParaRPr sz="2600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If Payee has already registered with Candex, simply login using your email address and password previously created</a:t>
                      </a:r>
                      <a:endParaRPr sz="1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87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50" name="Google Shape;350;p68"/>
          <p:cNvGrpSpPr/>
          <p:nvPr/>
        </p:nvGrpSpPr>
        <p:grpSpPr>
          <a:xfrm>
            <a:off x="2457785" y="316474"/>
            <a:ext cx="6609260" cy="4829802"/>
            <a:chOff x="2729325" y="0"/>
            <a:chExt cx="6228687" cy="4829802"/>
          </a:xfrm>
        </p:grpSpPr>
        <p:grpSp>
          <p:nvGrpSpPr>
            <p:cNvPr id="351" name="Google Shape;351;p68"/>
            <p:cNvGrpSpPr/>
            <p:nvPr/>
          </p:nvGrpSpPr>
          <p:grpSpPr>
            <a:xfrm>
              <a:off x="2729325" y="0"/>
              <a:ext cx="6228687" cy="4829802"/>
              <a:chOff x="2729325" y="63675"/>
              <a:chExt cx="6228687" cy="4829802"/>
            </a:xfrm>
          </p:grpSpPr>
          <p:sp>
            <p:nvSpPr>
              <p:cNvPr id="352" name="Google Shape;352;p68"/>
              <p:cNvSpPr/>
              <p:nvPr/>
            </p:nvSpPr>
            <p:spPr>
              <a:xfrm>
                <a:off x="2735112" y="63777"/>
                <a:ext cx="6222900" cy="4829700"/>
              </a:xfrm>
              <a:prstGeom prst="roundRect">
                <a:avLst>
                  <a:gd name="adj" fmla="val 833"/>
                </a:avLst>
              </a:prstGeom>
              <a:solidFill>
                <a:srgbClr val="FFFFFF"/>
              </a:solidFill>
              <a:ln w="9525" cap="flat" cmpd="sng">
                <a:solidFill>
                  <a:srgbClr val="B3C1D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68"/>
              <p:cNvSpPr/>
              <p:nvPr/>
            </p:nvSpPr>
            <p:spPr>
              <a:xfrm>
                <a:off x="2729325" y="63675"/>
                <a:ext cx="6222900" cy="224400"/>
              </a:xfrm>
              <a:prstGeom prst="round2SameRect">
                <a:avLst>
                  <a:gd name="adj1" fmla="val 14939"/>
                  <a:gd name="adj2" fmla="val 0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68"/>
              <p:cNvSpPr/>
              <p:nvPr/>
            </p:nvSpPr>
            <p:spPr>
              <a:xfrm>
                <a:off x="2840675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68"/>
              <p:cNvSpPr/>
              <p:nvPr/>
            </p:nvSpPr>
            <p:spPr>
              <a:xfrm>
                <a:off x="2933863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68"/>
              <p:cNvSpPr/>
              <p:nvPr/>
            </p:nvSpPr>
            <p:spPr>
              <a:xfrm>
                <a:off x="3027052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7" name="Google Shape;357;p68"/>
            <p:cNvSpPr/>
            <p:nvPr/>
          </p:nvSpPr>
          <p:spPr>
            <a:xfrm>
              <a:off x="3233025" y="47600"/>
              <a:ext cx="5626500" cy="1257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58" name="Google Shape;358;p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1095" y="544625"/>
            <a:ext cx="6605504" cy="4598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Google Shape;359;p68"/>
          <p:cNvCxnSpPr/>
          <p:nvPr/>
        </p:nvCxnSpPr>
        <p:spPr>
          <a:xfrm rot="10800000" flipH="1">
            <a:off x="8121731" y="809706"/>
            <a:ext cx="209700" cy="1689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69" title="Adoption Training 20.png"/>
          <p:cNvPicPr preferRelativeResize="0"/>
          <p:nvPr/>
        </p:nvPicPr>
        <p:blipFill rotWithShape="1">
          <a:blip r:embed="rId3">
            <a:alphaModFix/>
          </a:blip>
          <a:srcRect t="40" b="40"/>
          <a:stretch/>
        </p:blipFill>
        <p:spPr>
          <a:xfrm>
            <a:off x="2385876" y="364350"/>
            <a:ext cx="6603126" cy="4639208"/>
          </a:xfrm>
          <a:prstGeom prst="rect">
            <a:avLst/>
          </a:prstGeom>
          <a:noFill/>
          <a:ln w="9525" cap="flat" cmpd="sng">
            <a:solidFill>
              <a:srgbClr val="444B78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65" name="Google Shape;365;p69"/>
          <p:cNvGrpSpPr/>
          <p:nvPr/>
        </p:nvGrpSpPr>
        <p:grpSpPr>
          <a:xfrm>
            <a:off x="2385885" y="139950"/>
            <a:ext cx="6603119" cy="224400"/>
            <a:chOff x="2729325" y="0"/>
            <a:chExt cx="6222900" cy="224400"/>
          </a:xfrm>
        </p:grpSpPr>
        <p:grpSp>
          <p:nvGrpSpPr>
            <p:cNvPr id="366" name="Google Shape;366;p69"/>
            <p:cNvGrpSpPr/>
            <p:nvPr/>
          </p:nvGrpSpPr>
          <p:grpSpPr>
            <a:xfrm>
              <a:off x="2729325" y="0"/>
              <a:ext cx="6222900" cy="224400"/>
              <a:chOff x="2729325" y="63675"/>
              <a:chExt cx="6222900" cy="224400"/>
            </a:xfrm>
          </p:grpSpPr>
          <p:sp>
            <p:nvSpPr>
              <p:cNvPr id="367" name="Google Shape;367;p69"/>
              <p:cNvSpPr/>
              <p:nvPr/>
            </p:nvSpPr>
            <p:spPr>
              <a:xfrm>
                <a:off x="2729325" y="63675"/>
                <a:ext cx="6222900" cy="224400"/>
              </a:xfrm>
              <a:prstGeom prst="round2SameRect">
                <a:avLst>
                  <a:gd name="adj1" fmla="val 14939"/>
                  <a:gd name="adj2" fmla="val 0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69"/>
              <p:cNvSpPr/>
              <p:nvPr/>
            </p:nvSpPr>
            <p:spPr>
              <a:xfrm>
                <a:off x="2840675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69"/>
              <p:cNvSpPr/>
              <p:nvPr/>
            </p:nvSpPr>
            <p:spPr>
              <a:xfrm>
                <a:off x="2933863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69"/>
              <p:cNvSpPr/>
              <p:nvPr/>
            </p:nvSpPr>
            <p:spPr>
              <a:xfrm>
                <a:off x="3027052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1" name="Google Shape;371;p69"/>
            <p:cNvSpPr/>
            <p:nvPr/>
          </p:nvSpPr>
          <p:spPr>
            <a:xfrm>
              <a:off x="3233025" y="47600"/>
              <a:ext cx="5626500" cy="1257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72" name="Google Shape;372;p69"/>
          <p:cNvCxnSpPr>
            <a:endCxn id="373" idx="0"/>
          </p:cNvCxnSpPr>
          <p:nvPr/>
        </p:nvCxnSpPr>
        <p:spPr>
          <a:xfrm>
            <a:off x="4308425" y="1461975"/>
            <a:ext cx="2839500" cy="710100"/>
          </a:xfrm>
          <a:prstGeom prst="bentConnector2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73" name="Google Shape;373;p69" title="Adoption Training 20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1100" y="2172075"/>
            <a:ext cx="2853651" cy="15407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aphicFrame>
        <p:nvGraphicFramePr>
          <p:cNvPr id="374" name="Google Shape;374;p69"/>
          <p:cNvGraphicFramePr/>
          <p:nvPr/>
        </p:nvGraphicFramePr>
        <p:xfrm>
          <a:off x="288495" y="58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185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Start Payment Request by Adding “Pay To” Details</a:t>
                      </a:r>
                      <a:endParaRPr sz="2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endParaRPr sz="1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87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5" name="Google Shape;375;p69"/>
          <p:cNvSpPr/>
          <p:nvPr/>
        </p:nvSpPr>
        <p:spPr>
          <a:xfrm>
            <a:off x="7205300" y="2442200"/>
            <a:ext cx="1290000" cy="1245900"/>
          </a:xfrm>
          <a:prstGeom prst="rect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70" title="Adoption Training 21.png"/>
          <p:cNvPicPr preferRelativeResize="0"/>
          <p:nvPr/>
        </p:nvPicPr>
        <p:blipFill rotWithShape="1">
          <a:blip r:embed="rId3">
            <a:alphaModFix/>
          </a:blip>
          <a:srcRect t="9" b="5482"/>
          <a:stretch/>
        </p:blipFill>
        <p:spPr>
          <a:xfrm>
            <a:off x="3128550" y="183061"/>
            <a:ext cx="5143645" cy="4960440"/>
          </a:xfrm>
          <a:prstGeom prst="rect">
            <a:avLst/>
          </a:prstGeom>
          <a:noFill/>
          <a:ln w="10075" cap="flat" cmpd="sng">
            <a:solidFill>
              <a:srgbClr val="444B78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81" name="Google Shape;381;p70"/>
          <p:cNvGrpSpPr/>
          <p:nvPr/>
        </p:nvGrpSpPr>
        <p:grpSpPr>
          <a:xfrm>
            <a:off x="3128640" y="8275"/>
            <a:ext cx="5143849" cy="174785"/>
            <a:chOff x="2729325" y="0"/>
            <a:chExt cx="6222900" cy="224400"/>
          </a:xfrm>
        </p:grpSpPr>
        <p:grpSp>
          <p:nvGrpSpPr>
            <p:cNvPr id="382" name="Google Shape;382;p70"/>
            <p:cNvGrpSpPr/>
            <p:nvPr/>
          </p:nvGrpSpPr>
          <p:grpSpPr>
            <a:xfrm>
              <a:off x="2729325" y="0"/>
              <a:ext cx="6222900" cy="224400"/>
              <a:chOff x="2729325" y="63675"/>
              <a:chExt cx="6222900" cy="224400"/>
            </a:xfrm>
          </p:grpSpPr>
          <p:sp>
            <p:nvSpPr>
              <p:cNvPr id="383" name="Google Shape;383;p70"/>
              <p:cNvSpPr/>
              <p:nvPr/>
            </p:nvSpPr>
            <p:spPr>
              <a:xfrm>
                <a:off x="2729325" y="63675"/>
                <a:ext cx="6222900" cy="224400"/>
              </a:xfrm>
              <a:prstGeom prst="round2SameRect">
                <a:avLst>
                  <a:gd name="adj1" fmla="val 14939"/>
                  <a:gd name="adj2" fmla="val 0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6700" tIns="96700" rIns="96700" bIns="967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70"/>
              <p:cNvSpPr/>
              <p:nvPr/>
            </p:nvSpPr>
            <p:spPr>
              <a:xfrm>
                <a:off x="2840675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6700" tIns="96700" rIns="96700" bIns="967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70"/>
              <p:cNvSpPr/>
              <p:nvPr/>
            </p:nvSpPr>
            <p:spPr>
              <a:xfrm>
                <a:off x="2933863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6700" tIns="96700" rIns="96700" bIns="967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70"/>
              <p:cNvSpPr/>
              <p:nvPr/>
            </p:nvSpPr>
            <p:spPr>
              <a:xfrm>
                <a:off x="3027052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6700" tIns="96700" rIns="96700" bIns="967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7" name="Google Shape;387;p70"/>
            <p:cNvSpPr/>
            <p:nvPr/>
          </p:nvSpPr>
          <p:spPr>
            <a:xfrm>
              <a:off x="3233025" y="47600"/>
              <a:ext cx="5626500" cy="1257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007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6700" tIns="96700" rIns="96700" bIns="96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88" name="Google Shape;388;p70"/>
          <p:cNvGraphicFramePr/>
          <p:nvPr/>
        </p:nvGraphicFramePr>
        <p:xfrm>
          <a:off x="288495" y="58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185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Payee Adds Billing Details</a:t>
                      </a:r>
                      <a:endParaRPr sz="2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75">
                <a:tc>
                  <a:txBody>
                    <a:bodyPr/>
                    <a:lstStyle/>
                    <a:p>
                      <a:pPr marL="152400" lvl="0" indent="-95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B2E1"/>
                        </a:buClr>
                        <a:buSzPts val="900"/>
                        <a:buFont typeface="Roboto"/>
                        <a:buChar char="⇢"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vendor adds business, tax and banking information </a:t>
                      </a:r>
                      <a:endParaRPr sz="1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52400" lvl="0" indent="-9525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66B2E1"/>
                        </a:buClr>
                        <a:buSzPts val="900"/>
                        <a:buFont typeface="Roboto"/>
                        <a:buChar char="⇢"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Candex uses this information to run verifications, sanctions screens, and AML procedures</a:t>
                      </a:r>
                      <a:endParaRPr sz="1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87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71" title="Adoption Training 21.png"/>
          <p:cNvPicPr preferRelativeResize="0"/>
          <p:nvPr/>
        </p:nvPicPr>
        <p:blipFill rotWithShape="1">
          <a:blip r:embed="rId3">
            <a:alphaModFix/>
          </a:blip>
          <a:srcRect t="9" b="5482"/>
          <a:stretch/>
        </p:blipFill>
        <p:spPr>
          <a:xfrm>
            <a:off x="3128550" y="183061"/>
            <a:ext cx="5143645" cy="4960440"/>
          </a:xfrm>
          <a:prstGeom prst="rect">
            <a:avLst/>
          </a:prstGeom>
          <a:noFill/>
          <a:ln w="10075" cap="flat" cmpd="sng">
            <a:solidFill>
              <a:srgbClr val="444B78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94" name="Google Shape;394;p71"/>
          <p:cNvGrpSpPr/>
          <p:nvPr/>
        </p:nvGrpSpPr>
        <p:grpSpPr>
          <a:xfrm>
            <a:off x="3128640" y="8275"/>
            <a:ext cx="5143849" cy="174785"/>
            <a:chOff x="2729325" y="0"/>
            <a:chExt cx="6222900" cy="224400"/>
          </a:xfrm>
        </p:grpSpPr>
        <p:grpSp>
          <p:nvGrpSpPr>
            <p:cNvPr id="395" name="Google Shape;395;p71"/>
            <p:cNvGrpSpPr/>
            <p:nvPr/>
          </p:nvGrpSpPr>
          <p:grpSpPr>
            <a:xfrm>
              <a:off x="2729325" y="0"/>
              <a:ext cx="6222900" cy="224400"/>
              <a:chOff x="2729325" y="63675"/>
              <a:chExt cx="6222900" cy="224400"/>
            </a:xfrm>
          </p:grpSpPr>
          <p:sp>
            <p:nvSpPr>
              <p:cNvPr id="396" name="Google Shape;396;p71"/>
              <p:cNvSpPr/>
              <p:nvPr/>
            </p:nvSpPr>
            <p:spPr>
              <a:xfrm>
                <a:off x="2729325" y="63675"/>
                <a:ext cx="6222900" cy="224400"/>
              </a:xfrm>
              <a:prstGeom prst="round2SameRect">
                <a:avLst>
                  <a:gd name="adj1" fmla="val 14939"/>
                  <a:gd name="adj2" fmla="val 0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6700" tIns="96700" rIns="96700" bIns="967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71"/>
              <p:cNvSpPr/>
              <p:nvPr/>
            </p:nvSpPr>
            <p:spPr>
              <a:xfrm>
                <a:off x="2840675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6700" tIns="96700" rIns="96700" bIns="967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71"/>
              <p:cNvSpPr/>
              <p:nvPr/>
            </p:nvSpPr>
            <p:spPr>
              <a:xfrm>
                <a:off x="2933863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6700" tIns="96700" rIns="96700" bIns="967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71"/>
              <p:cNvSpPr/>
              <p:nvPr/>
            </p:nvSpPr>
            <p:spPr>
              <a:xfrm>
                <a:off x="3027052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6700" tIns="96700" rIns="96700" bIns="96700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0" name="Google Shape;400;p71"/>
            <p:cNvSpPr/>
            <p:nvPr/>
          </p:nvSpPr>
          <p:spPr>
            <a:xfrm>
              <a:off x="3233025" y="47600"/>
              <a:ext cx="5626500" cy="1257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007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6700" tIns="96700" rIns="96700" bIns="967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01" name="Google Shape;401;p71"/>
          <p:cNvGraphicFramePr/>
          <p:nvPr/>
        </p:nvGraphicFramePr>
        <p:xfrm>
          <a:off x="288495" y="584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{33A0EB0E-5B42-4D38-B233-2C1ED41C3F99}</a:tableStyleId>
              </a:tblPr>
              <a:tblGrid>
                <a:gridCol w="1853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6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Upload W9</a:t>
                      </a:r>
                      <a:endParaRPr sz="2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75">
                <a:tc>
                  <a:txBody>
                    <a:bodyPr/>
                    <a:lstStyle/>
                    <a:p>
                      <a:pPr marL="152400" lvl="0" indent="-95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B2E1"/>
                        </a:buClr>
                        <a:buSzPts val="900"/>
                        <a:buFont typeface="Roboto"/>
                        <a:buChar char="⇢"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Download the W9 template</a:t>
                      </a:r>
                      <a:endParaRPr sz="1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52400" lvl="0" indent="-10160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FFFFFF"/>
                        </a:buClr>
                        <a:buSzPts val="1000"/>
                        <a:buFont typeface="Roboto"/>
                        <a:buChar char="⇢"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Complete the form and upload into Candex</a:t>
                      </a:r>
                      <a:endParaRPr sz="1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87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2" name="Google Shape;402;p71"/>
          <p:cNvSpPr/>
          <p:nvPr/>
        </p:nvSpPr>
        <p:spPr>
          <a:xfrm>
            <a:off x="6538250" y="1758600"/>
            <a:ext cx="760800" cy="1749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3" name="Google Shape;403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9850" y="1933500"/>
            <a:ext cx="2580965" cy="26923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4" name="Google Shape;404;p71"/>
          <p:cNvCxnSpPr>
            <a:stCxn id="402" idx="1"/>
            <a:endCxn id="403" idx="3"/>
          </p:cNvCxnSpPr>
          <p:nvPr/>
        </p:nvCxnSpPr>
        <p:spPr>
          <a:xfrm flipH="1">
            <a:off x="5930750" y="1846050"/>
            <a:ext cx="607500" cy="14337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05" name="Google Shape;405;p71"/>
          <p:cNvCxnSpPr>
            <a:stCxn id="403" idx="3"/>
          </p:cNvCxnSpPr>
          <p:nvPr/>
        </p:nvCxnSpPr>
        <p:spPr>
          <a:xfrm rot="10800000" flipH="1">
            <a:off x="5930815" y="2149875"/>
            <a:ext cx="728700" cy="112980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" name="Google Shape;410;p72"/>
          <p:cNvGraphicFramePr/>
          <p:nvPr/>
        </p:nvGraphicFramePr>
        <p:xfrm>
          <a:off x="284733" y="5852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{B2057BB9-E990-4AE3-B4AA-F5153403EF2A}</a:tableStyleId>
              </a:tblPr>
              <a:tblGrid>
                <a:gridCol w="186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1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Payee Invite</a:t>
                      </a:r>
                      <a:endParaRPr sz="26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675">
                <a:tc>
                  <a:txBody>
                    <a:bodyPr/>
                    <a:lstStyle/>
                    <a:p>
                      <a:pPr marL="152400" lvl="0" indent="-952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B2E1"/>
                        </a:buClr>
                        <a:buSzPts val="900"/>
                        <a:buFont typeface="Roboto"/>
                        <a:buChar char="⇢"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Process the payment in RealSource</a:t>
                      </a:r>
                      <a:endParaRPr sz="1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52400" lvl="0" indent="-9525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66B2E1"/>
                        </a:buClr>
                        <a:buSzPts val="900"/>
                        <a:buFont typeface="Roboto"/>
                        <a:buChar char="⇢"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Payee receives invitation to receive payment</a:t>
                      </a:r>
                      <a:endParaRPr sz="1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152400" lvl="0" indent="-9525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rgbClr val="66B2E1"/>
                        </a:buClr>
                        <a:buSzPts val="900"/>
                        <a:buFont typeface="Roboto"/>
                        <a:buChar char="⇢"/>
                      </a:pPr>
                      <a:r>
                        <a:rPr lang="en" sz="1000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Reminders sent regularly to to Payees</a:t>
                      </a:r>
                      <a:endParaRPr sz="1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87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1" name="Google Shape;411;p72"/>
          <p:cNvSpPr/>
          <p:nvPr/>
        </p:nvSpPr>
        <p:spPr>
          <a:xfrm>
            <a:off x="3307650" y="53925"/>
            <a:ext cx="4356300" cy="5015700"/>
          </a:xfrm>
          <a:prstGeom prst="roundRect">
            <a:avLst>
              <a:gd name="adj" fmla="val 963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2" name="Google Shape;412;p72"/>
          <p:cNvPicPr preferRelativeResize="0"/>
          <p:nvPr/>
        </p:nvPicPr>
        <p:blipFill rotWithShape="1">
          <a:blip r:embed="rId3">
            <a:alphaModFix/>
          </a:blip>
          <a:srcRect l="1969" r="1960"/>
          <a:stretch/>
        </p:blipFill>
        <p:spPr>
          <a:xfrm>
            <a:off x="3846129" y="53925"/>
            <a:ext cx="3279341" cy="501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7" name="Google Shape;417;p73"/>
          <p:cNvCxnSpPr>
            <a:stCxn id="418" idx="3"/>
          </p:cNvCxnSpPr>
          <p:nvPr/>
        </p:nvCxnSpPr>
        <p:spPr>
          <a:xfrm>
            <a:off x="5291240" y="1944647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9" name="Google Shape;419;p73"/>
          <p:cNvCxnSpPr>
            <a:stCxn id="418" idx="3"/>
            <a:endCxn id="418" idx="3"/>
          </p:cNvCxnSpPr>
          <p:nvPr/>
        </p:nvCxnSpPr>
        <p:spPr>
          <a:xfrm>
            <a:off x="5291240" y="1944647"/>
            <a:ext cx="0" cy="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20" name="Google Shape;420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9600" y="4125817"/>
            <a:ext cx="577000" cy="104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1" name="Google Shape;421;p73"/>
          <p:cNvGrpSpPr/>
          <p:nvPr/>
        </p:nvGrpSpPr>
        <p:grpSpPr>
          <a:xfrm>
            <a:off x="284750" y="-10075"/>
            <a:ext cx="664500" cy="535175"/>
            <a:chOff x="284750" y="-10075"/>
            <a:chExt cx="664500" cy="535175"/>
          </a:xfrm>
        </p:grpSpPr>
        <p:sp>
          <p:nvSpPr>
            <p:cNvPr id="422" name="Google Shape;422;p73"/>
            <p:cNvSpPr/>
            <p:nvPr/>
          </p:nvSpPr>
          <p:spPr>
            <a:xfrm>
              <a:off x="284750" y="-10075"/>
              <a:ext cx="664500" cy="535175"/>
            </a:xfrm>
            <a:prstGeom prst="flowChartOffpageConnector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0" tIns="0" rIns="0" bIns="45700" anchor="b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PAYEE</a:t>
              </a:r>
              <a:endParaRPr sz="8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423" name="Google Shape;423;p7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19704" y="47221"/>
              <a:ext cx="194625" cy="19462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424" name="Google Shape;424;p73"/>
          <p:cNvGraphicFramePr/>
          <p:nvPr/>
        </p:nvGraphicFramePr>
        <p:xfrm>
          <a:off x="304808" y="62469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{CD01332C-BED2-40BC-845B-528F8F6BD3E7}</a:tableStyleId>
              </a:tblPr>
              <a:tblGrid>
                <a:gridCol w="193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" sz="26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Payee Login</a:t>
                      </a:r>
                      <a:endParaRPr sz="2600" u="none" strike="noStrike" cap="none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9142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Payee has already registered with Candex, simply login using your email address and password previously created</a:t>
                      </a:r>
                      <a:endParaRPr sz="1000">
                        <a:solidFill>
                          <a:srgbClr val="FFFFF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0" marR="0" marT="182875" marB="91425">
                    <a:lnL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3B3D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3B3D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25" name="Google Shape;425;p73"/>
          <p:cNvGrpSpPr/>
          <p:nvPr/>
        </p:nvGrpSpPr>
        <p:grpSpPr>
          <a:xfrm>
            <a:off x="2457785" y="316474"/>
            <a:ext cx="6609260" cy="4829802"/>
            <a:chOff x="2729325" y="0"/>
            <a:chExt cx="6228687" cy="4829802"/>
          </a:xfrm>
        </p:grpSpPr>
        <p:grpSp>
          <p:nvGrpSpPr>
            <p:cNvPr id="426" name="Google Shape;426;p73"/>
            <p:cNvGrpSpPr/>
            <p:nvPr/>
          </p:nvGrpSpPr>
          <p:grpSpPr>
            <a:xfrm>
              <a:off x="2729325" y="0"/>
              <a:ext cx="6228687" cy="4829802"/>
              <a:chOff x="2729325" y="63675"/>
              <a:chExt cx="6228687" cy="4829802"/>
            </a:xfrm>
          </p:grpSpPr>
          <p:sp>
            <p:nvSpPr>
              <p:cNvPr id="427" name="Google Shape;427;p73"/>
              <p:cNvSpPr/>
              <p:nvPr/>
            </p:nvSpPr>
            <p:spPr>
              <a:xfrm>
                <a:off x="2735112" y="63777"/>
                <a:ext cx="6222900" cy="4829700"/>
              </a:xfrm>
              <a:prstGeom prst="roundRect">
                <a:avLst>
                  <a:gd name="adj" fmla="val 833"/>
                </a:avLst>
              </a:prstGeom>
              <a:solidFill>
                <a:srgbClr val="FFFFFF"/>
              </a:solidFill>
              <a:ln w="9525" cap="flat" cmpd="sng">
                <a:solidFill>
                  <a:srgbClr val="B3C1D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73"/>
              <p:cNvSpPr/>
              <p:nvPr/>
            </p:nvSpPr>
            <p:spPr>
              <a:xfrm>
                <a:off x="2729325" y="63675"/>
                <a:ext cx="6222900" cy="224400"/>
              </a:xfrm>
              <a:prstGeom prst="round2SameRect">
                <a:avLst>
                  <a:gd name="adj1" fmla="val 14939"/>
                  <a:gd name="adj2" fmla="val 0"/>
                </a:avLst>
              </a:pr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73"/>
              <p:cNvSpPr/>
              <p:nvPr/>
            </p:nvSpPr>
            <p:spPr>
              <a:xfrm>
                <a:off x="2840675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73"/>
              <p:cNvSpPr/>
              <p:nvPr/>
            </p:nvSpPr>
            <p:spPr>
              <a:xfrm>
                <a:off x="2933863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73"/>
              <p:cNvSpPr/>
              <p:nvPr/>
            </p:nvSpPr>
            <p:spPr>
              <a:xfrm>
                <a:off x="3027052" y="141532"/>
                <a:ext cx="68700" cy="68700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2" name="Google Shape;432;p73"/>
            <p:cNvSpPr/>
            <p:nvPr/>
          </p:nvSpPr>
          <p:spPr>
            <a:xfrm>
              <a:off x="3233025" y="47600"/>
              <a:ext cx="5626500" cy="1257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D9D9D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33" name="Google Shape;433;p7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61095" y="544625"/>
            <a:ext cx="6605504" cy="4598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4" name="Google Shape;434;p73"/>
          <p:cNvCxnSpPr/>
          <p:nvPr/>
        </p:nvCxnSpPr>
        <p:spPr>
          <a:xfrm rot="10800000" flipH="1">
            <a:off x="8121731" y="809706"/>
            <a:ext cx="209700" cy="168900"/>
          </a:xfrm>
          <a:prstGeom prst="straightConnector1">
            <a:avLst/>
          </a:prstGeom>
          <a:noFill/>
          <a:ln w="9525" cap="flat" cmpd="sng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1336</Words>
  <Application>Microsoft Office PowerPoint</Application>
  <PresentationFormat>On-screen Show (16:9)</PresentationFormat>
  <Paragraphs>340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Lato</vt:lpstr>
      <vt:lpstr>Open Sans Medium</vt:lpstr>
      <vt:lpstr>Arial</vt:lpstr>
      <vt:lpstr>Verdana</vt:lpstr>
      <vt:lpstr>Roboto</vt:lpstr>
      <vt:lpstr>Roboto Light</vt:lpstr>
      <vt:lpstr>Open Sans</vt:lpstr>
      <vt:lpstr>Roboto Medium</vt:lpstr>
      <vt:lpstr>Open Sans SemiBold</vt:lpstr>
      <vt:lpstr>Material</vt:lpstr>
      <vt:lpstr>Material</vt:lpstr>
      <vt:lpstr>Material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Chia Lian</cp:lastModifiedBy>
  <cp:revision>1</cp:revision>
  <dcterms:modified xsi:type="dcterms:W3CDTF">2026-03-30T16:08:52Z</dcterms:modified>
</cp:coreProperties>
</file>