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58" r:id="rId3"/>
    <p:sldMasterId id="2147483678" r:id="rId4"/>
    <p:sldMasterId id="2147483688" r:id="rId5"/>
  </p:sldMasterIdLst>
  <p:sldIdLst>
    <p:sldId id="256" r:id="rId6"/>
    <p:sldId id="257" r:id="rId7"/>
    <p:sldId id="260" r:id="rId8"/>
    <p:sldId id="263" r:id="rId9"/>
    <p:sldId id="258" r:id="rId10"/>
    <p:sldId id="259" r:id="rId11"/>
    <p:sldId id="261" r:id="rId12"/>
    <p:sldId id="262"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1BF"/>
    <a:srgbClr val="FFBA00"/>
    <a:srgbClr val="FFB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3071"/>
            <a:ext cx="9143999" cy="6084541"/>
          </a:xfrm>
          <a:prstGeom prst="rect">
            <a:avLst/>
          </a:prstGeom>
        </p:spPr>
      </p:pic>
      <p:pic>
        <p:nvPicPr>
          <p:cNvPr id="10" name="Picture 9" descr="vcu-ppt-footer-cov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20900"/>
            <a:ext cx="9144000" cy="3035300"/>
          </a:xfrm>
          <a:prstGeom prst="rect">
            <a:avLst/>
          </a:prstGeom>
        </p:spPr>
      </p:pic>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699" y="4105275"/>
            <a:ext cx="4962144" cy="647319"/>
          </a:xfrm>
          <a:prstGeom prst="rect">
            <a:avLst/>
          </a:prstGeom>
        </p:spPr>
      </p:pic>
      <p:sp>
        <p:nvSpPr>
          <p:cNvPr id="2" name="Title 1"/>
          <p:cNvSpPr>
            <a:spLocks noGrp="1"/>
          </p:cNvSpPr>
          <p:nvPr>
            <p:ph type="ctrTitle" hasCustomPrompt="1"/>
          </p:nvPr>
        </p:nvSpPr>
        <p:spPr>
          <a:xfrm>
            <a:off x="685800" y="1104900"/>
            <a:ext cx="7772400" cy="579438"/>
          </a:xfrm>
        </p:spPr>
        <p:txBody>
          <a:bodyPr/>
          <a:lstStyle>
            <a:lvl1pPr>
              <a:defRPr baseline="0"/>
            </a:lvl1pPr>
          </a:lstStyle>
          <a:p>
            <a:r>
              <a:rPr lang="en-US" dirty="0" smtClean="0"/>
              <a:t>Click to edit title</a:t>
            </a:r>
            <a:endParaRPr lang="en-US" dirty="0"/>
          </a:p>
        </p:txBody>
      </p:sp>
      <p:sp>
        <p:nvSpPr>
          <p:cNvPr id="3" name="Subtitle 2"/>
          <p:cNvSpPr>
            <a:spLocks noGrp="1"/>
          </p:cNvSpPr>
          <p:nvPr>
            <p:ph type="subTitle" idx="1" hasCustomPrompt="1"/>
          </p:nvPr>
        </p:nvSpPr>
        <p:spPr>
          <a:xfrm>
            <a:off x="1193800" y="3048000"/>
            <a:ext cx="6400800" cy="9271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val="6895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
        <p:nvSpPr>
          <p:cNvPr id="2" name="Title 1"/>
          <p:cNvSpPr>
            <a:spLocks noGrp="1"/>
          </p:cNvSpPr>
          <p:nvPr>
            <p:ph type="ctrTitle" hasCustomPrompt="1"/>
          </p:nvPr>
        </p:nvSpPr>
        <p:spPr>
          <a:xfrm>
            <a:off x="685800" y="1104900"/>
            <a:ext cx="7772400" cy="579438"/>
          </a:xfrm>
        </p:spPr>
        <p:txBody>
          <a:bodyPr/>
          <a:lstStyle>
            <a:lvl1pPr>
              <a:defRPr baseline="0"/>
            </a:lvl1pPr>
          </a:lstStyle>
          <a:p>
            <a:r>
              <a:rPr lang="en-US" dirty="0" smtClean="0"/>
              <a:t>Click to edit title</a:t>
            </a:r>
            <a:endParaRPr lang="en-US" dirty="0"/>
          </a:p>
        </p:txBody>
      </p:sp>
      <p:sp>
        <p:nvSpPr>
          <p:cNvPr id="3" name="Subtitle 2"/>
          <p:cNvSpPr>
            <a:spLocks noGrp="1"/>
          </p:cNvSpPr>
          <p:nvPr>
            <p:ph type="subTitle" idx="1" hasCustomPrompt="1"/>
          </p:nvPr>
        </p:nvSpPr>
        <p:spPr>
          <a:xfrm>
            <a:off x="1193800" y="3048000"/>
            <a:ext cx="6400800" cy="9271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pic>
        <p:nvPicPr>
          <p:cNvPr id="8" name="Picture 7" descr="PPT_BG_new.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804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0" y="857915"/>
            <a:ext cx="2590800" cy="684469"/>
          </a:xfrm>
          <a:prstGeom prst="rect">
            <a:avLst/>
          </a:prstGeom>
        </p:spPr>
      </p:pic>
    </p:spTree>
    <p:extLst>
      <p:ext uri="{BB962C8B-B14F-4D97-AF65-F5344CB8AC3E}">
        <p14:creationId xmlns:p14="http://schemas.microsoft.com/office/powerpoint/2010/main" val="196428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57680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63302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501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3702177-48E0-5046-8D69-4DF494A82DFD}" type="slidenum">
              <a:rPr lang="en-US" smtClean="0"/>
              <a:t>‹#›</a:t>
            </a:fld>
            <a:endParaRPr lang="en-US"/>
          </a:p>
        </p:txBody>
      </p:sp>
      <p:pic>
        <p:nvPicPr>
          <p:cNvPr id="8" name="Picture 7"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08614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3702177-48E0-5046-8D69-4DF494A82DFD}" type="slidenum">
              <a:rPr lang="en-US" smtClean="0"/>
              <a:t>‹#›</a:t>
            </a:fld>
            <a:endParaRPr lang="en-US"/>
          </a:p>
        </p:txBody>
      </p:sp>
      <p:pic>
        <p:nvPicPr>
          <p:cNvPr id="4" name="Picture 3"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4063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702177-48E0-5046-8D69-4DF494A82DFD}" type="slidenum">
              <a:rPr lang="en-US" smtClean="0"/>
              <a:t>‹#›</a:t>
            </a:fld>
            <a:endParaRPr lang="en-US"/>
          </a:p>
        </p:txBody>
      </p:sp>
      <p:pic>
        <p:nvPicPr>
          <p:cNvPr id="3" name="Picture 2"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433624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5420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80430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B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289050"/>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286000" y="26733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
        <p:nvSpPr>
          <p:cNvPr id="13" name="Rectangle 12"/>
          <p:cNvSpPr/>
          <p:nvPr userDrawn="1"/>
        </p:nvSpPr>
        <p:spPr>
          <a:xfrm>
            <a:off x="393700" y="4330700"/>
            <a:ext cx="3467100" cy="711200"/>
          </a:xfrm>
          <a:prstGeom prst="rect">
            <a:avLst/>
          </a:prstGeom>
          <a:solidFill>
            <a:srgbClr val="FFBA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descr="vcu-ppt-cover.eps"/>
          <p:cNvPicPr>
            <a:picLocks noChangeAspect="1"/>
          </p:cNvPicPr>
          <p:nvPr userDrawn="1"/>
        </p:nvPicPr>
        <p:blipFill rotWithShape="1">
          <a:blip r:embed="rId2">
            <a:extLst>
              <a:ext uri="{28A0092B-C50C-407E-A947-70E740481C1C}">
                <a14:useLocalDpi xmlns:a14="http://schemas.microsoft.com/office/drawing/2010/main" val="0"/>
              </a:ext>
            </a:extLst>
          </a:blip>
          <a:srcRect r="74722"/>
          <a:stretch/>
        </p:blipFill>
        <p:spPr>
          <a:xfrm>
            <a:off x="0" y="0"/>
            <a:ext cx="2311400" cy="5143500"/>
          </a:xfrm>
          <a:prstGeom prst="rect">
            <a:avLst/>
          </a:prstGeom>
        </p:spPr>
      </p:pic>
    </p:spTree>
    <p:extLst>
      <p:ext uri="{BB962C8B-B14F-4D97-AF65-F5344CB8AC3E}">
        <p14:creationId xmlns:p14="http://schemas.microsoft.com/office/powerpoint/2010/main" val="387363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718102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138243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353400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1179841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97319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171059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36891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680307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78B1276-2113-DD48-874F-9EB51D612020}" type="slidenum">
              <a:rPr lang="en-US" smtClean="0"/>
              <a:t>‹#›</a:t>
            </a:fld>
            <a:endParaRPr lang="en-US"/>
          </a:p>
        </p:txBody>
      </p:sp>
    </p:spTree>
    <p:extLst>
      <p:ext uri="{BB962C8B-B14F-4D97-AF65-F5344CB8AC3E}">
        <p14:creationId xmlns:p14="http://schemas.microsoft.com/office/powerpoint/2010/main" val="2558663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178732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346240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166105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231181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399056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2803328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718632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4206847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1441413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C5FCBA1-D260-4644-934C-0622A911E84D}" type="slidenum">
              <a:rPr lang="en-US" smtClean="0"/>
              <a:t>‹#›</a:t>
            </a:fld>
            <a:endParaRPr lang="en-US"/>
          </a:p>
        </p:txBody>
      </p:sp>
    </p:spTree>
    <p:extLst>
      <p:ext uri="{BB962C8B-B14F-4D97-AF65-F5344CB8AC3E}">
        <p14:creationId xmlns:p14="http://schemas.microsoft.com/office/powerpoint/2010/main" val="422971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2"/>
            <a:ext cx="7772400" cy="1102519"/>
          </a:xfrm>
          <a:prstGeom prst="rect">
            <a:avLst/>
          </a:prstGeom>
        </p:spPr>
        <p:txBody>
          <a:bodyPr/>
          <a:lstStyle>
            <a:lvl1pPr algn="l">
              <a:defRPr/>
            </a:lvl1pPr>
          </a:lstStyle>
          <a:p>
            <a:r>
              <a:rPr lang="en-US" dirty="0" smtClean="0"/>
              <a:t>Click to edit section name</a:t>
            </a:r>
            <a:endParaRPr lang="en-US" dirty="0"/>
          </a:p>
        </p:txBody>
      </p:sp>
      <p:sp>
        <p:nvSpPr>
          <p:cNvPr id="3" name="Subtitle 2"/>
          <p:cNvSpPr>
            <a:spLocks noGrp="1"/>
          </p:cNvSpPr>
          <p:nvPr>
            <p:ph type="subTitle" idx="1" hasCustomPrompt="1"/>
          </p:nvPr>
        </p:nvSpPr>
        <p:spPr>
          <a:xfrm>
            <a:off x="685800" y="2520950"/>
            <a:ext cx="6400800"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a:t>
            </a:r>
            <a:endParaRPr lang="en-US" dirty="0"/>
          </a:p>
        </p:txBody>
      </p:sp>
    </p:spTree>
    <p:extLst>
      <p:ext uri="{BB962C8B-B14F-4D97-AF65-F5344CB8AC3E}">
        <p14:creationId xmlns:p14="http://schemas.microsoft.com/office/powerpoint/2010/main" val="3767356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22606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217333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47866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54150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389494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t>‹#›</a:t>
            </a:fld>
            <a:endParaRPr lang="en-US"/>
          </a:p>
        </p:txBody>
      </p:sp>
    </p:spTree>
    <p:extLst>
      <p:ext uri="{BB962C8B-B14F-4D97-AF65-F5344CB8AC3E}">
        <p14:creationId xmlns:p14="http://schemas.microsoft.com/office/powerpoint/2010/main" val="67726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microsoft.com/office/2007/relationships/hdphoto" Target="../media/hdphoto1.wdp"/><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9.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702177-48E0-5046-8D69-4DF494A82DFD}" type="slidenum">
              <a:rPr lang="en-US" smtClean="0"/>
              <a:t>‹#›</a:t>
            </a:fld>
            <a:endParaRPr lang="en-US"/>
          </a:p>
        </p:txBody>
      </p:sp>
      <p:pic>
        <p:nvPicPr>
          <p:cNvPr id="7" name="Picture 6" descr="vcu-ppt-footer-gray.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4347972"/>
            <a:ext cx="5905266"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75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702177-48E0-5046-8D69-4DF494A82DFD}" type="slidenum">
              <a:rPr lang="en-US" smtClean="0"/>
              <a:t>‹#›</a:t>
            </a:fld>
            <a:endParaRPr lang="en-US"/>
          </a:p>
        </p:txBody>
      </p:sp>
    </p:spTree>
    <p:extLst>
      <p:ext uri="{BB962C8B-B14F-4D97-AF65-F5344CB8AC3E}">
        <p14:creationId xmlns:p14="http://schemas.microsoft.com/office/powerpoint/2010/main" val="8684262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8B1276-2113-DD48-874F-9EB51D612020}" type="slidenum">
              <a:rPr lang="en-US" smtClean="0"/>
              <a:t>‹#›</a:t>
            </a:fld>
            <a:endParaRPr lang="en-US"/>
          </a:p>
        </p:txBody>
      </p:sp>
      <p:pic>
        <p:nvPicPr>
          <p:cNvPr id="7" name="Picture 6"/>
          <p:cNvPicPr>
            <a:picLocks noChangeAspect="1"/>
          </p:cNvPicPr>
          <p:nvPr userDrawn="1"/>
        </p:nvPicPr>
        <p:blipFill>
          <a:blip r:embed="rId11">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457200" y="4613731"/>
            <a:ext cx="2896105" cy="377801"/>
          </a:xfrm>
          <a:prstGeom prst="rect">
            <a:avLst/>
          </a:prstGeom>
        </p:spPr>
      </p:pic>
    </p:spTree>
    <p:extLst>
      <p:ext uri="{BB962C8B-B14F-4D97-AF65-F5344CB8AC3E}">
        <p14:creationId xmlns:p14="http://schemas.microsoft.com/office/powerpoint/2010/main" val="17632795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C1B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5FCBA1-D260-4644-934C-0622A911E84D}" type="slidenum">
              <a:rPr lang="en-US" smtClean="0"/>
              <a:t>‹#›</a:t>
            </a:fld>
            <a:endParaRPr lang="en-US"/>
          </a:p>
        </p:txBody>
      </p:sp>
      <p:pic>
        <p:nvPicPr>
          <p:cNvPr id="7" name="Picture 6" descr="vcu-ppt-footer-gray.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 y="4369499"/>
            <a:ext cx="5905266" cy="795528"/>
          </a:xfrm>
          <a:prstGeom prst="rect">
            <a:avLst/>
          </a:prstGeom>
        </p:spPr>
      </p:pic>
    </p:spTree>
    <p:extLst>
      <p:ext uri="{BB962C8B-B14F-4D97-AF65-F5344CB8AC3E}">
        <p14:creationId xmlns:p14="http://schemas.microsoft.com/office/powerpoint/2010/main" val="29856059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400" y="4466422"/>
            <a:ext cx="2950464" cy="384892"/>
          </a:xfrm>
          <a:prstGeom prst="rect">
            <a:avLst/>
          </a:prstGeom>
        </p:spPr>
      </p:pic>
    </p:spTree>
    <p:extLst>
      <p:ext uri="{BB962C8B-B14F-4D97-AF65-F5344CB8AC3E}">
        <p14:creationId xmlns:p14="http://schemas.microsoft.com/office/powerpoint/2010/main" val="73371594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4000" kern="1200">
          <a:solidFill>
            <a:srgbClr val="FFBA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07" y="2172749"/>
            <a:ext cx="7854193" cy="796954"/>
          </a:xfrm>
        </p:spPr>
        <p:txBody>
          <a:bodyPr>
            <a:normAutofit/>
          </a:bodyPr>
          <a:lstStyle/>
          <a:p>
            <a:r>
              <a:rPr lang="en-US" sz="4000" dirty="0" smtClean="0"/>
              <a:t>VPL - Vantage Point Logistics</a:t>
            </a:r>
            <a:endParaRPr lang="en-US" sz="4000" dirty="0"/>
          </a:p>
        </p:txBody>
      </p:sp>
      <p:sp>
        <p:nvSpPr>
          <p:cNvPr id="3" name="Subtitle 2"/>
          <p:cNvSpPr>
            <a:spLocks noGrp="1"/>
          </p:cNvSpPr>
          <p:nvPr>
            <p:ph type="subTitle" idx="1"/>
          </p:nvPr>
        </p:nvSpPr>
        <p:spPr/>
        <p:txBody>
          <a:bodyPr/>
          <a:lstStyle/>
          <a:p>
            <a:r>
              <a:rPr lang="en-US" dirty="0" smtClean="0"/>
              <a:t>Inbound Freight Savings Program</a:t>
            </a:r>
            <a:endParaRPr lang="en-US" dirty="0"/>
          </a:p>
        </p:txBody>
      </p:sp>
    </p:spTree>
    <p:extLst>
      <p:ext uri="{BB962C8B-B14F-4D97-AF65-F5344CB8AC3E}">
        <p14:creationId xmlns:p14="http://schemas.microsoft.com/office/powerpoint/2010/main" val="413261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p:txBody>
          <a:bodyPr>
            <a:normAutofit fontScale="92500"/>
          </a:bodyPr>
          <a:lstStyle/>
          <a:p>
            <a:r>
              <a:rPr lang="en-US" sz="2400" dirty="0" smtClean="0"/>
              <a:t>Who/What is impacted:</a:t>
            </a:r>
          </a:p>
          <a:p>
            <a:pPr lvl="1"/>
            <a:r>
              <a:rPr lang="en-US" sz="2000" dirty="0" smtClean="0"/>
              <a:t>Purchases made to about 100 of VCU’s 5000+ vendors for tangible goods</a:t>
            </a:r>
          </a:p>
          <a:p>
            <a:pPr lvl="1"/>
            <a:r>
              <a:rPr lang="en-US" sz="2000" dirty="0" smtClean="0"/>
              <a:t>“VPL” </a:t>
            </a:r>
            <a:r>
              <a:rPr lang="en-US" sz="2000" dirty="0" smtClean="0"/>
              <a:t>is a third-party freight </a:t>
            </a:r>
            <a:r>
              <a:rPr lang="en-US" sz="2000" dirty="0"/>
              <a:t>intermediary between </a:t>
            </a:r>
            <a:r>
              <a:rPr lang="en-US" sz="2000" dirty="0" smtClean="0"/>
              <a:t>VCU, FedEx, </a:t>
            </a:r>
            <a:r>
              <a:rPr lang="en-US" sz="2000" dirty="0"/>
              <a:t>and our v</a:t>
            </a:r>
            <a:r>
              <a:rPr lang="en-US" sz="2000" dirty="0" smtClean="0"/>
              <a:t>endors</a:t>
            </a:r>
          </a:p>
          <a:p>
            <a:r>
              <a:rPr lang="en-US" sz="2400" dirty="0" smtClean="0"/>
              <a:t>Reduces </a:t>
            </a:r>
            <a:r>
              <a:rPr lang="en-US" sz="2400" dirty="0"/>
              <a:t>the costs of inbound freight on University </a:t>
            </a:r>
            <a:r>
              <a:rPr lang="en-US" sz="2400" dirty="0" smtClean="0"/>
              <a:t>purchases</a:t>
            </a:r>
          </a:p>
          <a:p>
            <a:pPr lvl="1"/>
            <a:r>
              <a:rPr lang="en-US" sz="2000" dirty="0" smtClean="0"/>
              <a:t>Expected to save 35% on average for shipping cost</a:t>
            </a:r>
          </a:p>
          <a:p>
            <a:r>
              <a:rPr lang="en-US" sz="2400" dirty="0" smtClean="0"/>
              <a:t>Minimal impact on VCU departments</a:t>
            </a:r>
          </a:p>
          <a:p>
            <a:pPr lvl="1"/>
            <a:r>
              <a:rPr lang="en-US" sz="2000" dirty="0" smtClean="0"/>
              <a:t>All orders may be placed as usual with no changes</a:t>
            </a:r>
          </a:p>
          <a:p>
            <a:pPr lvl="1"/>
            <a:r>
              <a:rPr lang="en-US" sz="2000" dirty="0" smtClean="0"/>
              <a:t>No additional instruction or interacting with vendors is needed</a:t>
            </a:r>
            <a:endParaRPr lang="en-US" sz="2000" dirty="0"/>
          </a:p>
        </p:txBody>
      </p:sp>
    </p:spTree>
    <p:extLst>
      <p:ext uri="{BB962C8B-B14F-4D97-AF65-F5344CB8AC3E}">
        <p14:creationId xmlns:p14="http://schemas.microsoft.com/office/powerpoint/2010/main" val="76103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it Works</a:t>
            </a:r>
            <a:endParaRPr lang="en-US" sz="4000" dirty="0"/>
          </a:p>
        </p:txBody>
      </p:sp>
      <p:sp>
        <p:nvSpPr>
          <p:cNvPr id="3" name="Content Placeholder 2"/>
          <p:cNvSpPr>
            <a:spLocks noGrp="1"/>
          </p:cNvSpPr>
          <p:nvPr>
            <p:ph idx="1"/>
          </p:nvPr>
        </p:nvSpPr>
        <p:spPr/>
        <p:txBody>
          <a:bodyPr>
            <a:normAutofit/>
          </a:bodyPr>
          <a:lstStyle/>
          <a:p>
            <a:r>
              <a:rPr lang="en-US" sz="2400" dirty="0"/>
              <a:t>Instead of v</a:t>
            </a:r>
            <a:r>
              <a:rPr lang="en-US" sz="2400" dirty="0" smtClean="0"/>
              <a:t>endors </a:t>
            </a:r>
            <a:r>
              <a:rPr lang="en-US" sz="2400" dirty="0"/>
              <a:t>charging us their own shipping rates, </a:t>
            </a:r>
            <a:r>
              <a:rPr lang="en-US" sz="2400" dirty="0" smtClean="0"/>
              <a:t>they </a:t>
            </a:r>
            <a:r>
              <a:rPr lang="en-US" sz="2400" dirty="0"/>
              <a:t>will use </a:t>
            </a:r>
            <a:r>
              <a:rPr lang="en-US" sz="2400" dirty="0" smtClean="0"/>
              <a:t>VCU's </a:t>
            </a:r>
            <a:r>
              <a:rPr lang="en-US" sz="2400" dirty="0"/>
              <a:t>FedEx account number for </a:t>
            </a:r>
            <a:r>
              <a:rPr lang="en-US" sz="2400" dirty="0" smtClean="0"/>
              <a:t>all shipments.</a:t>
            </a:r>
          </a:p>
          <a:p>
            <a:r>
              <a:rPr lang="en-US" sz="2400" dirty="0" smtClean="0"/>
              <a:t>FedEx will bill VPL for shipping charges. </a:t>
            </a:r>
          </a:p>
          <a:p>
            <a:r>
              <a:rPr lang="en-US" sz="2400" dirty="0" smtClean="0"/>
              <a:t>VPL will use the daily PO file supplied by VCU to invoice VCU </a:t>
            </a:r>
            <a:r>
              <a:rPr lang="en-US" sz="2400" dirty="0"/>
              <a:t>electronically </a:t>
            </a:r>
            <a:r>
              <a:rPr lang="en-US" sz="2400" dirty="0" smtClean="0"/>
              <a:t>for the </a:t>
            </a:r>
            <a:r>
              <a:rPr lang="en-US" sz="2400" dirty="0"/>
              <a:t>FedEx shipping </a:t>
            </a:r>
            <a:r>
              <a:rPr lang="en-US" sz="2400" dirty="0" smtClean="0"/>
              <a:t>charges, Using FedEx's very favorable </a:t>
            </a:r>
            <a:r>
              <a:rPr lang="en-US" sz="2400" dirty="0"/>
              <a:t>contract </a:t>
            </a:r>
            <a:r>
              <a:rPr lang="en-US" sz="2400" dirty="0" smtClean="0"/>
              <a:t>rates. </a:t>
            </a:r>
          </a:p>
          <a:p>
            <a:r>
              <a:rPr lang="en-US" sz="2400" dirty="0" smtClean="0"/>
              <a:t>No additional PO or change order is </a:t>
            </a:r>
            <a:r>
              <a:rPr lang="en-US" sz="2400" dirty="0" smtClean="0"/>
              <a:t>required by departments to cover “freight costs.”</a:t>
            </a:r>
            <a:endParaRPr lang="en-US" sz="2400" dirty="0"/>
          </a:p>
        </p:txBody>
      </p:sp>
    </p:spTree>
    <p:extLst>
      <p:ext uri="{BB962C8B-B14F-4D97-AF65-F5344CB8AC3E}">
        <p14:creationId xmlns:p14="http://schemas.microsoft.com/office/powerpoint/2010/main" val="12115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a:t>
            </a:r>
            <a:endParaRPr lang="en-US" sz="3600" dirty="0"/>
          </a:p>
        </p:txBody>
      </p:sp>
      <p:sp>
        <p:nvSpPr>
          <p:cNvPr id="3" name="Content Placeholder 2"/>
          <p:cNvSpPr>
            <a:spLocks noGrp="1"/>
          </p:cNvSpPr>
          <p:nvPr>
            <p:ph idx="1"/>
          </p:nvPr>
        </p:nvSpPr>
        <p:spPr>
          <a:xfrm>
            <a:off x="457200" y="1235842"/>
            <a:ext cx="8229600" cy="339447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2800" dirty="0" smtClean="0"/>
              <a:t>$8.25 Overall Savings in Freight Costs (35%)</a:t>
            </a:r>
            <a:endParaRPr lang="en-US" sz="2800" dirty="0"/>
          </a:p>
        </p:txBody>
      </p:sp>
      <p:sp>
        <p:nvSpPr>
          <p:cNvPr id="5" name="Rectangle 4"/>
          <p:cNvSpPr/>
          <p:nvPr/>
        </p:nvSpPr>
        <p:spPr>
          <a:xfrm>
            <a:off x="715618" y="1674175"/>
            <a:ext cx="2087217" cy="742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$50 Item Cost</a:t>
            </a:r>
            <a:endParaRPr lang="en-US" dirty="0"/>
          </a:p>
        </p:txBody>
      </p:sp>
      <p:sp>
        <p:nvSpPr>
          <p:cNvPr id="6" name="Rectangle 5"/>
          <p:cNvSpPr/>
          <p:nvPr/>
        </p:nvSpPr>
        <p:spPr>
          <a:xfrm>
            <a:off x="2802835" y="1674175"/>
            <a:ext cx="2486438" cy="7421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$15 Freight </a:t>
            </a:r>
          </a:p>
          <a:p>
            <a:pPr algn="ctr"/>
            <a:r>
              <a:rPr lang="en-US" sz="1200" dirty="0" smtClean="0"/>
              <a:t>(Vendor’s Shipper)</a:t>
            </a:r>
            <a:endParaRPr lang="en-US" sz="1200" dirty="0"/>
          </a:p>
        </p:txBody>
      </p:sp>
      <p:sp>
        <p:nvSpPr>
          <p:cNvPr id="7" name="Rectangle 6"/>
          <p:cNvSpPr/>
          <p:nvPr/>
        </p:nvSpPr>
        <p:spPr>
          <a:xfrm>
            <a:off x="5289273" y="1674174"/>
            <a:ext cx="2087217" cy="74212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$10 Fee/Profit </a:t>
            </a:r>
            <a:r>
              <a:rPr lang="en-US" sz="1200" dirty="0" smtClean="0"/>
              <a:t>(Vendor)</a:t>
            </a:r>
            <a:endParaRPr lang="en-US" sz="1200" dirty="0"/>
          </a:p>
        </p:txBody>
      </p:sp>
      <p:sp>
        <p:nvSpPr>
          <p:cNvPr id="8" name="Rectangle 7"/>
          <p:cNvSpPr/>
          <p:nvPr/>
        </p:nvSpPr>
        <p:spPr>
          <a:xfrm>
            <a:off x="715617" y="2562018"/>
            <a:ext cx="2087217" cy="7421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$50 Item Cost</a:t>
            </a:r>
            <a:endParaRPr lang="en-US" dirty="0"/>
          </a:p>
        </p:txBody>
      </p:sp>
      <p:sp>
        <p:nvSpPr>
          <p:cNvPr id="9" name="Rectangle 8"/>
          <p:cNvSpPr/>
          <p:nvPr/>
        </p:nvSpPr>
        <p:spPr>
          <a:xfrm>
            <a:off x="2804490" y="2562018"/>
            <a:ext cx="1621736" cy="7421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$11.25 Freight</a:t>
            </a:r>
          </a:p>
          <a:p>
            <a:pPr algn="ctr"/>
            <a:r>
              <a:rPr lang="en-US" sz="1100" dirty="0" smtClean="0"/>
              <a:t>VCU’s Shipper </a:t>
            </a:r>
          </a:p>
          <a:p>
            <a:pPr algn="ctr"/>
            <a:r>
              <a:rPr lang="en-US" sz="1100" dirty="0" smtClean="0"/>
              <a:t>(Fed Ex’s E&amp;I Contract)</a:t>
            </a:r>
            <a:endParaRPr lang="en-US" sz="1100" dirty="0"/>
          </a:p>
        </p:txBody>
      </p:sp>
      <p:sp>
        <p:nvSpPr>
          <p:cNvPr id="10" name="Rectangle 9"/>
          <p:cNvSpPr/>
          <p:nvPr/>
        </p:nvSpPr>
        <p:spPr>
          <a:xfrm>
            <a:off x="4426226" y="2562017"/>
            <a:ext cx="1431234" cy="74212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$5 Fee/Profit </a:t>
            </a:r>
          </a:p>
          <a:p>
            <a:pPr algn="ctr"/>
            <a:r>
              <a:rPr lang="en-US" sz="1200" dirty="0" smtClean="0"/>
              <a:t>(VPL)</a:t>
            </a:r>
            <a:endParaRPr lang="en-US" sz="1200" dirty="0"/>
          </a:p>
        </p:txBody>
      </p:sp>
    </p:spTree>
    <p:extLst>
      <p:ext uri="{BB962C8B-B14F-4D97-AF65-F5344CB8AC3E}">
        <p14:creationId xmlns:p14="http://schemas.microsoft.com/office/powerpoint/2010/main" val="115153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Freight Charges</a:t>
            </a:r>
            <a:endParaRPr lang="en-US" sz="3200" dirty="0"/>
          </a:p>
        </p:txBody>
      </p:sp>
      <p:sp>
        <p:nvSpPr>
          <p:cNvPr id="3" name="Content Placeholder 2"/>
          <p:cNvSpPr>
            <a:spLocks noGrp="1"/>
          </p:cNvSpPr>
          <p:nvPr>
            <p:ph idx="1"/>
          </p:nvPr>
        </p:nvSpPr>
        <p:spPr/>
        <p:txBody>
          <a:bodyPr>
            <a:normAutofit/>
          </a:bodyPr>
          <a:lstStyle/>
          <a:p>
            <a:r>
              <a:rPr lang="en-US" sz="2400" dirty="0" smtClean="0"/>
              <a:t>When freight charges are not included on the purchase order Accounts Payable pays on the first index and account code of the purchase order as an additional amount and the invoice number is referenced.</a:t>
            </a:r>
          </a:p>
          <a:p>
            <a:endParaRPr lang="en-US" sz="2400" dirty="0" smtClean="0"/>
          </a:p>
          <a:p>
            <a:endParaRPr lang="en-US" sz="2400" dirty="0" smtClean="0"/>
          </a:p>
        </p:txBody>
      </p:sp>
      <p:pic>
        <p:nvPicPr>
          <p:cNvPr id="5" name="Picture 4"/>
          <p:cNvPicPr>
            <a:picLocks noChangeAspect="1"/>
          </p:cNvPicPr>
          <p:nvPr/>
        </p:nvPicPr>
        <p:blipFill>
          <a:blip r:embed="rId2"/>
          <a:stretch>
            <a:fillRect/>
          </a:stretch>
        </p:blipFill>
        <p:spPr>
          <a:xfrm>
            <a:off x="763398" y="3036815"/>
            <a:ext cx="7852096" cy="947956"/>
          </a:xfrm>
          <a:prstGeom prst="rect">
            <a:avLst/>
          </a:prstGeom>
        </p:spPr>
      </p:pic>
      <p:sp>
        <p:nvSpPr>
          <p:cNvPr id="4" name="Oval 3"/>
          <p:cNvSpPr/>
          <p:nvPr/>
        </p:nvSpPr>
        <p:spPr>
          <a:xfrm>
            <a:off x="457200" y="2899893"/>
            <a:ext cx="8577743" cy="513867"/>
          </a:xfrm>
          <a:prstGeom prst="ellipse">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3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Freight Charges </a:t>
            </a:r>
            <a:endParaRPr lang="en-US" sz="3200" dirty="0"/>
          </a:p>
        </p:txBody>
      </p:sp>
      <p:sp>
        <p:nvSpPr>
          <p:cNvPr id="3" name="Content Placeholder 2"/>
          <p:cNvSpPr>
            <a:spLocks noGrp="1"/>
          </p:cNvSpPr>
          <p:nvPr>
            <p:ph idx="1"/>
          </p:nvPr>
        </p:nvSpPr>
        <p:spPr/>
        <p:txBody>
          <a:bodyPr>
            <a:normAutofit/>
          </a:bodyPr>
          <a:lstStyle/>
          <a:p>
            <a:r>
              <a:rPr lang="en-US" sz="2400" dirty="0" smtClean="0"/>
              <a:t>The VPL freight charges will be added to the first index and account code used on the purchase order they will show up as an X16 type and have the purchase order number referenced.</a:t>
            </a:r>
          </a:p>
          <a:p>
            <a:endParaRPr lang="en-US" sz="2400" dirty="0"/>
          </a:p>
          <a:p>
            <a:endParaRPr lang="en-US" sz="2400" dirty="0" smtClean="0"/>
          </a:p>
          <a:p>
            <a:endParaRPr lang="en-US" sz="2400" dirty="0" smtClean="0"/>
          </a:p>
          <a:p>
            <a:endParaRPr lang="en-US" sz="2400" dirty="0" smtClean="0"/>
          </a:p>
          <a:p>
            <a:endParaRPr lang="en-US" sz="2400" dirty="0" smtClean="0"/>
          </a:p>
        </p:txBody>
      </p:sp>
      <p:pic>
        <p:nvPicPr>
          <p:cNvPr id="6" name="Picture 5"/>
          <p:cNvPicPr>
            <a:picLocks noChangeAspect="1"/>
          </p:cNvPicPr>
          <p:nvPr/>
        </p:nvPicPr>
        <p:blipFill>
          <a:blip r:embed="rId2"/>
          <a:stretch>
            <a:fillRect/>
          </a:stretch>
        </p:blipFill>
        <p:spPr>
          <a:xfrm>
            <a:off x="690214" y="2743472"/>
            <a:ext cx="7608815" cy="666750"/>
          </a:xfrm>
          <a:prstGeom prst="rect">
            <a:avLst/>
          </a:prstGeom>
        </p:spPr>
      </p:pic>
    </p:spTree>
    <p:extLst>
      <p:ext uri="{BB962C8B-B14F-4D97-AF65-F5344CB8AC3E}">
        <p14:creationId xmlns:p14="http://schemas.microsoft.com/office/powerpoint/2010/main" val="150523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When it Will Start</a:t>
            </a:r>
            <a:endParaRPr lang="en-US" sz="3200" dirty="0"/>
          </a:p>
        </p:txBody>
      </p:sp>
      <p:sp>
        <p:nvSpPr>
          <p:cNvPr id="3" name="Content Placeholder 2"/>
          <p:cNvSpPr>
            <a:spLocks noGrp="1"/>
          </p:cNvSpPr>
          <p:nvPr>
            <p:ph idx="1"/>
          </p:nvPr>
        </p:nvSpPr>
        <p:spPr/>
        <p:txBody>
          <a:bodyPr>
            <a:normAutofit/>
          </a:bodyPr>
          <a:lstStyle/>
          <a:p>
            <a:r>
              <a:rPr lang="en-US" sz="2400" dirty="0" smtClean="0"/>
              <a:t>Pilot program starting now</a:t>
            </a:r>
          </a:p>
          <a:p>
            <a:r>
              <a:rPr lang="en-US" sz="2400" dirty="0" smtClean="0"/>
              <a:t>Pilot for 1 year</a:t>
            </a:r>
          </a:p>
          <a:p>
            <a:r>
              <a:rPr lang="en-US" sz="2400" dirty="0" smtClean="0"/>
              <a:t>Initial list of 100 vendors</a:t>
            </a:r>
          </a:p>
          <a:p>
            <a:r>
              <a:rPr lang="en-US" sz="2400" dirty="0" smtClean="0"/>
              <a:t>Vendors who have contracts that provide for free shipping are generally exempt from the program</a:t>
            </a:r>
          </a:p>
        </p:txBody>
      </p:sp>
    </p:spTree>
    <p:extLst>
      <p:ext uri="{BB962C8B-B14F-4D97-AF65-F5344CB8AC3E}">
        <p14:creationId xmlns:p14="http://schemas.microsoft.com/office/powerpoint/2010/main" val="249999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Savings</a:t>
            </a:r>
            <a:endParaRPr lang="en-US" sz="3200" dirty="0"/>
          </a:p>
        </p:txBody>
      </p:sp>
      <p:sp>
        <p:nvSpPr>
          <p:cNvPr id="3" name="Content Placeholder 2"/>
          <p:cNvSpPr>
            <a:spLocks noGrp="1"/>
          </p:cNvSpPr>
          <p:nvPr>
            <p:ph idx="1"/>
          </p:nvPr>
        </p:nvSpPr>
        <p:spPr/>
        <p:txBody>
          <a:bodyPr>
            <a:normAutofit/>
          </a:bodyPr>
          <a:lstStyle/>
          <a:p>
            <a:r>
              <a:rPr lang="en-US" sz="2400" dirty="0" smtClean="0"/>
              <a:t>VPL will provide periodic reports that will be monitored by Procurement.</a:t>
            </a:r>
          </a:p>
          <a:p>
            <a:r>
              <a:rPr lang="en-US" sz="2400" dirty="0" smtClean="0"/>
              <a:t>Procurement will publish summary of savings at the end of each fiscal year.</a:t>
            </a:r>
          </a:p>
        </p:txBody>
      </p:sp>
    </p:spTree>
    <p:extLst>
      <p:ext uri="{BB962C8B-B14F-4D97-AF65-F5344CB8AC3E}">
        <p14:creationId xmlns:p14="http://schemas.microsoft.com/office/powerpoint/2010/main" val="128242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TotalTime>
  <Words>343</Words>
  <Application>Microsoft Office PowerPoint</Application>
  <PresentationFormat>On-screen Show (16:9)</PresentationFormat>
  <Paragraphs>47</Paragraphs>
  <Slides>8</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8</vt:i4>
      </vt:variant>
    </vt:vector>
  </HeadingPairs>
  <TitlesOfParts>
    <vt:vector size="15" baseType="lpstr">
      <vt:lpstr>Arial</vt:lpstr>
      <vt:lpstr>Calibri</vt:lpstr>
      <vt:lpstr>Office Theme</vt:lpstr>
      <vt:lpstr>1_Office Theme</vt:lpstr>
      <vt:lpstr>Custom Design</vt:lpstr>
      <vt:lpstr>1_Custom Design</vt:lpstr>
      <vt:lpstr>Section-master</vt:lpstr>
      <vt:lpstr>VPL - Vantage Point Logistics</vt:lpstr>
      <vt:lpstr>Overview</vt:lpstr>
      <vt:lpstr>How it Works</vt:lpstr>
      <vt:lpstr>Example</vt:lpstr>
      <vt:lpstr>Freight Charges</vt:lpstr>
      <vt:lpstr>Freight Charges </vt:lpstr>
      <vt:lpstr>When it Will Start</vt:lpstr>
      <vt:lpstr>Savings</vt:lpstr>
    </vt:vector>
  </TitlesOfParts>
  <Company>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Identity</dc:creator>
  <cp:lastModifiedBy>Brenda Mowen</cp:lastModifiedBy>
  <cp:revision>36</cp:revision>
  <dcterms:created xsi:type="dcterms:W3CDTF">2017-05-25T18:52:55Z</dcterms:created>
  <dcterms:modified xsi:type="dcterms:W3CDTF">2017-09-13T12:23:48Z</dcterms:modified>
</cp:coreProperties>
</file>